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6" r:id="rId2"/>
    <p:sldId id="319" r:id="rId3"/>
    <p:sldId id="320" r:id="rId4"/>
    <p:sldId id="321" r:id="rId5"/>
    <p:sldId id="322" r:id="rId6"/>
    <p:sldId id="323" r:id="rId7"/>
    <p:sldId id="325" r:id="rId8"/>
    <p:sldId id="264" r:id="rId9"/>
    <p:sldId id="326" r:id="rId10"/>
    <p:sldId id="257" r:id="rId11"/>
    <p:sldId id="258" r:id="rId12"/>
    <p:sldId id="259" r:id="rId13"/>
    <p:sldId id="260" r:id="rId14"/>
    <p:sldId id="262" r:id="rId15"/>
    <p:sldId id="263" r:id="rId16"/>
    <p:sldId id="270" r:id="rId17"/>
    <p:sldId id="277" r:id="rId18"/>
    <p:sldId id="285" r:id="rId19"/>
    <p:sldId id="279" r:id="rId20"/>
    <p:sldId id="276" r:id="rId21"/>
    <p:sldId id="280" r:id="rId22"/>
    <p:sldId id="306" r:id="rId23"/>
    <p:sldId id="318" r:id="rId24"/>
    <p:sldId id="284" r:id="rId25"/>
    <p:sldId id="283" r:id="rId26"/>
    <p:sldId id="294" r:id="rId27"/>
    <p:sldId id="295" r:id="rId28"/>
    <p:sldId id="282" r:id="rId29"/>
    <p:sldId id="271" r:id="rId30"/>
    <p:sldId id="298" r:id="rId31"/>
    <p:sldId id="296" r:id="rId32"/>
    <p:sldId id="275" r:id="rId33"/>
    <p:sldId id="351" r:id="rId34"/>
    <p:sldId id="281" r:id="rId35"/>
    <p:sldId id="287" r:id="rId36"/>
    <p:sldId id="286" r:id="rId37"/>
    <p:sldId id="304" r:id="rId38"/>
    <p:sldId id="305" r:id="rId39"/>
    <p:sldId id="292" r:id="rId40"/>
    <p:sldId id="303" r:id="rId41"/>
    <p:sldId id="300" r:id="rId42"/>
    <p:sldId id="290" r:id="rId43"/>
    <p:sldId id="289" r:id="rId44"/>
    <p:sldId id="291" r:id="rId45"/>
    <p:sldId id="311" r:id="rId46"/>
    <p:sldId id="312" r:id="rId47"/>
    <p:sldId id="314" r:id="rId48"/>
    <p:sldId id="341" r:id="rId49"/>
    <p:sldId id="344" r:id="rId50"/>
    <p:sldId id="343" r:id="rId51"/>
    <p:sldId id="315" r:id="rId52"/>
    <p:sldId id="313" r:id="rId53"/>
    <p:sldId id="317" r:id="rId54"/>
    <p:sldId id="346" r:id="rId55"/>
    <p:sldId id="347" r:id="rId56"/>
    <p:sldId id="348" r:id="rId57"/>
    <p:sldId id="349" r:id="rId58"/>
    <p:sldId id="350" r:id="rId59"/>
    <p:sldId id="288" r:id="rId60"/>
    <p:sldId id="302" r:id="rId61"/>
    <p:sldId id="310" r:id="rId62"/>
    <p:sldId id="278" r:id="rId63"/>
    <p:sldId id="307" r:id="rId64"/>
    <p:sldId id="308" r:id="rId65"/>
    <p:sldId id="266" r:id="rId66"/>
    <p:sldId id="267" r:id="rId67"/>
    <p:sldId id="301" r:id="rId68"/>
    <p:sldId id="268" r:id="rId69"/>
    <p:sldId id="309" r:id="rId70"/>
    <p:sldId id="272" r:id="rId71"/>
    <p:sldId id="273" r:id="rId7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941"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F462C3-2134-41B8-9C1A-12B3269AE25C}" type="datetimeFigureOut">
              <a:rPr lang="fr-FR" smtClean="0"/>
              <a:t>12/06/2020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622458-A207-4BDF-BE3D-8159B24AE535}" type="slidenum">
              <a:rPr lang="fr-FR" smtClean="0"/>
              <a:t>‹N°›</a:t>
            </a:fld>
            <a:endParaRPr lang="fr-FR"/>
          </a:p>
        </p:txBody>
      </p:sp>
    </p:spTree>
    <p:extLst>
      <p:ext uri="{BB962C8B-B14F-4D97-AF65-F5344CB8AC3E}">
        <p14:creationId xmlns:p14="http://schemas.microsoft.com/office/powerpoint/2010/main" val="2572608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E49DE0-26D9-4289-8F56-CC6F8DA19C6F}" type="slidenum">
              <a:rPr lang="fr-FR"/>
              <a:pPr/>
              <a:t>6</a:t>
            </a:fld>
            <a:endParaRPr lang="fr-F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endParaRPr lang="fr-FR" dirty="0"/>
          </a:p>
        </p:txBody>
      </p:sp>
      <p:sp>
        <p:nvSpPr>
          <p:cNvPr id="4" name="Espace réservé du numéro de diapositive 3"/>
          <p:cNvSpPr>
            <a:spLocks noGrp="1"/>
          </p:cNvSpPr>
          <p:nvPr>
            <p:ph type="sldNum" sz="quarter" idx="10"/>
          </p:nvPr>
        </p:nvSpPr>
        <p:spPr/>
        <p:txBody>
          <a:bodyPr/>
          <a:lstStyle/>
          <a:p>
            <a:fld id="{342CB5E8-E1C1-4490-AA0C-C4BD6BF2A25C}" type="slidenum">
              <a:rPr lang="fr-FR" smtClean="0"/>
              <a:t>7</a:t>
            </a:fld>
            <a:endParaRPr lang="fr-FR"/>
          </a:p>
        </p:txBody>
      </p:sp>
    </p:spTree>
    <p:extLst>
      <p:ext uri="{BB962C8B-B14F-4D97-AF65-F5344CB8AC3E}">
        <p14:creationId xmlns:p14="http://schemas.microsoft.com/office/powerpoint/2010/main" val="1713282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6"/>
          <p:cNvSpPr>
            <a:spLocks noGrp="1" noChangeArrowheads="1"/>
          </p:cNvSpPr>
          <p:nvPr>
            <p:ph type="sldNum" sz="quarter"/>
          </p:nvPr>
        </p:nvSpPr>
        <p:spPr>
          <a:noFill/>
        </p:spPr>
        <p:txBody>
          <a:bodyPr/>
          <a:lstStyle>
            <a:lvl1pPr>
              <a:tabLst>
                <a:tab pos="634643" algn="l"/>
                <a:tab pos="1269286" algn="l"/>
                <a:tab pos="1903929" algn="l"/>
                <a:tab pos="2538573" algn="l"/>
              </a:tabLst>
              <a:defRPr>
                <a:solidFill>
                  <a:schemeClr val="tx1"/>
                </a:solidFill>
                <a:latin typeface="Arial" pitchFamily="34" charset="0"/>
                <a:ea typeface="SimSun" pitchFamily="2" charset="-122"/>
              </a:defRPr>
            </a:lvl1pPr>
            <a:lvl2pPr>
              <a:tabLst>
                <a:tab pos="634643" algn="l"/>
                <a:tab pos="1269286" algn="l"/>
                <a:tab pos="1903929" algn="l"/>
                <a:tab pos="2538573" algn="l"/>
              </a:tabLst>
              <a:defRPr>
                <a:solidFill>
                  <a:schemeClr val="tx1"/>
                </a:solidFill>
                <a:latin typeface="Arial" pitchFamily="34" charset="0"/>
                <a:ea typeface="SimSun" pitchFamily="2" charset="-122"/>
              </a:defRPr>
            </a:lvl2pPr>
            <a:lvl3pPr>
              <a:tabLst>
                <a:tab pos="634643" algn="l"/>
                <a:tab pos="1269286" algn="l"/>
                <a:tab pos="1903929" algn="l"/>
                <a:tab pos="2538573" algn="l"/>
              </a:tabLst>
              <a:defRPr>
                <a:solidFill>
                  <a:schemeClr val="tx1"/>
                </a:solidFill>
                <a:latin typeface="Arial" pitchFamily="34" charset="0"/>
                <a:ea typeface="SimSun" pitchFamily="2" charset="-122"/>
              </a:defRPr>
            </a:lvl3pPr>
            <a:lvl4pPr>
              <a:tabLst>
                <a:tab pos="634643" algn="l"/>
                <a:tab pos="1269286" algn="l"/>
                <a:tab pos="1903929" algn="l"/>
                <a:tab pos="2538573" algn="l"/>
              </a:tabLst>
              <a:defRPr>
                <a:solidFill>
                  <a:schemeClr val="tx1"/>
                </a:solidFill>
                <a:latin typeface="Arial" pitchFamily="34" charset="0"/>
                <a:ea typeface="SimSun" pitchFamily="2" charset="-122"/>
              </a:defRPr>
            </a:lvl4pPr>
            <a:lvl5pPr>
              <a:tabLst>
                <a:tab pos="634643" algn="l"/>
                <a:tab pos="1269286" algn="l"/>
                <a:tab pos="1903929" algn="l"/>
                <a:tab pos="2538573" algn="l"/>
              </a:tabLst>
              <a:defRPr>
                <a:solidFill>
                  <a:schemeClr val="tx1"/>
                </a:solidFill>
                <a:latin typeface="Arial" pitchFamily="34" charset="0"/>
                <a:ea typeface="SimSun" pitchFamily="2" charset="-122"/>
              </a:defRPr>
            </a:lvl5pPr>
            <a:lvl6pPr marL="2204550" indent="-200414" defTabSz="393869" eaLnBrk="0" fontAlgn="base" hangingPunct="0">
              <a:spcBef>
                <a:spcPct val="0"/>
              </a:spcBef>
              <a:spcAft>
                <a:spcPct val="0"/>
              </a:spcAft>
              <a:tabLst>
                <a:tab pos="634643" algn="l"/>
                <a:tab pos="1269286" algn="l"/>
                <a:tab pos="1903929" algn="l"/>
                <a:tab pos="2538573" algn="l"/>
              </a:tabLst>
              <a:defRPr>
                <a:solidFill>
                  <a:schemeClr val="tx1"/>
                </a:solidFill>
                <a:latin typeface="Arial" pitchFamily="34" charset="0"/>
                <a:ea typeface="SimSun" pitchFamily="2" charset="-122"/>
              </a:defRPr>
            </a:lvl6pPr>
            <a:lvl7pPr marL="2605377" indent="-200414" defTabSz="393869" eaLnBrk="0" fontAlgn="base" hangingPunct="0">
              <a:spcBef>
                <a:spcPct val="0"/>
              </a:spcBef>
              <a:spcAft>
                <a:spcPct val="0"/>
              </a:spcAft>
              <a:tabLst>
                <a:tab pos="634643" algn="l"/>
                <a:tab pos="1269286" algn="l"/>
                <a:tab pos="1903929" algn="l"/>
                <a:tab pos="2538573" algn="l"/>
              </a:tabLst>
              <a:defRPr>
                <a:solidFill>
                  <a:schemeClr val="tx1"/>
                </a:solidFill>
                <a:latin typeface="Arial" pitchFamily="34" charset="0"/>
                <a:ea typeface="SimSun" pitchFamily="2" charset="-122"/>
              </a:defRPr>
            </a:lvl7pPr>
            <a:lvl8pPr marL="3006204" indent="-200414" defTabSz="393869" eaLnBrk="0" fontAlgn="base" hangingPunct="0">
              <a:spcBef>
                <a:spcPct val="0"/>
              </a:spcBef>
              <a:spcAft>
                <a:spcPct val="0"/>
              </a:spcAft>
              <a:tabLst>
                <a:tab pos="634643" algn="l"/>
                <a:tab pos="1269286" algn="l"/>
                <a:tab pos="1903929" algn="l"/>
                <a:tab pos="2538573" algn="l"/>
              </a:tabLst>
              <a:defRPr>
                <a:solidFill>
                  <a:schemeClr val="tx1"/>
                </a:solidFill>
                <a:latin typeface="Arial" pitchFamily="34" charset="0"/>
                <a:ea typeface="SimSun" pitchFamily="2" charset="-122"/>
              </a:defRPr>
            </a:lvl8pPr>
            <a:lvl9pPr marL="3407032" indent="-200414" defTabSz="393869" eaLnBrk="0" fontAlgn="base" hangingPunct="0">
              <a:spcBef>
                <a:spcPct val="0"/>
              </a:spcBef>
              <a:spcAft>
                <a:spcPct val="0"/>
              </a:spcAft>
              <a:tabLst>
                <a:tab pos="634643" algn="l"/>
                <a:tab pos="1269286" algn="l"/>
                <a:tab pos="1903929" algn="l"/>
                <a:tab pos="2538573" algn="l"/>
              </a:tabLst>
              <a:defRPr>
                <a:solidFill>
                  <a:schemeClr val="tx1"/>
                </a:solidFill>
                <a:latin typeface="Arial" pitchFamily="34" charset="0"/>
                <a:ea typeface="SimSun" pitchFamily="2" charset="-122"/>
              </a:defRPr>
            </a:lvl9pPr>
          </a:lstStyle>
          <a:p>
            <a:fld id="{AD13DB4A-870D-4AD4-B62B-BC9717212C78}" type="slidenum">
              <a:rPr lang="fr-FR" altLang="fr-FR" smtClean="0">
                <a:solidFill>
                  <a:srgbClr val="000000"/>
                </a:solidFill>
                <a:latin typeface="Times New Roman" pitchFamily="18" charset="0"/>
                <a:ea typeface="Arial Unicode MS" pitchFamily="34" charset="-128"/>
              </a:rPr>
              <a:pPr/>
              <a:t>10</a:t>
            </a:fld>
            <a:endParaRPr lang="fr-FR" altLang="fr-FR">
              <a:solidFill>
                <a:srgbClr val="000000"/>
              </a:solidFill>
              <a:latin typeface="Times New Roman" pitchFamily="18" charset="0"/>
              <a:ea typeface="Arial Unicode MS" pitchFamily="34" charset="-128"/>
            </a:endParaRPr>
          </a:p>
        </p:txBody>
      </p:sp>
      <p:sp>
        <p:nvSpPr>
          <p:cNvPr id="55299" name="Rectangle 1"/>
          <p:cNvSpPr>
            <a:spLocks noGrp="1" noRot="1" noChangeAspect="1" noChangeArrowheads="1" noTextEdit="1"/>
          </p:cNvSpPr>
          <p:nvPr>
            <p:ph type="sldImg"/>
          </p:nvPr>
        </p:nvSpPr>
        <p:spPr>
          <a:xfrm>
            <a:off x="1143000" y="695325"/>
            <a:ext cx="4570413" cy="3427413"/>
          </a:xfrm>
          <a:solidFill>
            <a:srgbClr val="FFFFFF"/>
          </a:solidFill>
          <a:ln w="1260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Rectangle 2"/>
          <p:cNvSpPr>
            <a:spLocks noGrp="1" noChangeArrowheads="1"/>
          </p:cNvSpPr>
          <p:nvPr>
            <p:ph type="body" idx="1"/>
          </p:nvPr>
        </p:nvSpPr>
        <p:spPr>
          <a:xfrm>
            <a:off x="685512" y="4343231"/>
            <a:ext cx="5486976" cy="403775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6"/>
          <p:cNvSpPr>
            <a:spLocks noGrp="1" noChangeArrowheads="1"/>
          </p:cNvSpPr>
          <p:nvPr>
            <p:ph type="sldNum" sz="quarter"/>
          </p:nvPr>
        </p:nvSpPr>
        <p:spPr>
          <a:noFill/>
        </p:spPr>
        <p:txBody>
          <a:bodyPr/>
          <a:lstStyle>
            <a:lvl1pPr>
              <a:tabLst>
                <a:tab pos="634643" algn="l"/>
                <a:tab pos="1269286" algn="l"/>
                <a:tab pos="1903929" algn="l"/>
                <a:tab pos="2538573" algn="l"/>
              </a:tabLst>
              <a:defRPr>
                <a:solidFill>
                  <a:schemeClr val="tx1"/>
                </a:solidFill>
                <a:latin typeface="Arial" pitchFamily="34" charset="0"/>
                <a:ea typeface="SimSun" pitchFamily="2" charset="-122"/>
              </a:defRPr>
            </a:lvl1pPr>
            <a:lvl2pPr>
              <a:tabLst>
                <a:tab pos="634643" algn="l"/>
                <a:tab pos="1269286" algn="l"/>
                <a:tab pos="1903929" algn="l"/>
                <a:tab pos="2538573" algn="l"/>
              </a:tabLst>
              <a:defRPr>
                <a:solidFill>
                  <a:schemeClr val="tx1"/>
                </a:solidFill>
                <a:latin typeface="Arial" pitchFamily="34" charset="0"/>
                <a:ea typeface="SimSun" pitchFamily="2" charset="-122"/>
              </a:defRPr>
            </a:lvl2pPr>
            <a:lvl3pPr>
              <a:tabLst>
                <a:tab pos="634643" algn="l"/>
                <a:tab pos="1269286" algn="l"/>
                <a:tab pos="1903929" algn="l"/>
                <a:tab pos="2538573" algn="l"/>
              </a:tabLst>
              <a:defRPr>
                <a:solidFill>
                  <a:schemeClr val="tx1"/>
                </a:solidFill>
                <a:latin typeface="Arial" pitchFamily="34" charset="0"/>
                <a:ea typeface="SimSun" pitchFamily="2" charset="-122"/>
              </a:defRPr>
            </a:lvl3pPr>
            <a:lvl4pPr>
              <a:tabLst>
                <a:tab pos="634643" algn="l"/>
                <a:tab pos="1269286" algn="l"/>
                <a:tab pos="1903929" algn="l"/>
                <a:tab pos="2538573" algn="l"/>
              </a:tabLst>
              <a:defRPr>
                <a:solidFill>
                  <a:schemeClr val="tx1"/>
                </a:solidFill>
                <a:latin typeface="Arial" pitchFamily="34" charset="0"/>
                <a:ea typeface="SimSun" pitchFamily="2" charset="-122"/>
              </a:defRPr>
            </a:lvl4pPr>
            <a:lvl5pPr>
              <a:tabLst>
                <a:tab pos="634643" algn="l"/>
                <a:tab pos="1269286" algn="l"/>
                <a:tab pos="1903929" algn="l"/>
                <a:tab pos="2538573" algn="l"/>
              </a:tabLst>
              <a:defRPr>
                <a:solidFill>
                  <a:schemeClr val="tx1"/>
                </a:solidFill>
                <a:latin typeface="Arial" pitchFamily="34" charset="0"/>
                <a:ea typeface="SimSun" pitchFamily="2" charset="-122"/>
              </a:defRPr>
            </a:lvl5pPr>
            <a:lvl6pPr marL="2204550" indent="-200414" defTabSz="393869" eaLnBrk="0" fontAlgn="base" hangingPunct="0">
              <a:spcBef>
                <a:spcPct val="0"/>
              </a:spcBef>
              <a:spcAft>
                <a:spcPct val="0"/>
              </a:spcAft>
              <a:tabLst>
                <a:tab pos="634643" algn="l"/>
                <a:tab pos="1269286" algn="l"/>
                <a:tab pos="1903929" algn="l"/>
                <a:tab pos="2538573" algn="l"/>
              </a:tabLst>
              <a:defRPr>
                <a:solidFill>
                  <a:schemeClr val="tx1"/>
                </a:solidFill>
                <a:latin typeface="Arial" pitchFamily="34" charset="0"/>
                <a:ea typeface="SimSun" pitchFamily="2" charset="-122"/>
              </a:defRPr>
            </a:lvl6pPr>
            <a:lvl7pPr marL="2605377" indent="-200414" defTabSz="393869" eaLnBrk="0" fontAlgn="base" hangingPunct="0">
              <a:spcBef>
                <a:spcPct val="0"/>
              </a:spcBef>
              <a:spcAft>
                <a:spcPct val="0"/>
              </a:spcAft>
              <a:tabLst>
                <a:tab pos="634643" algn="l"/>
                <a:tab pos="1269286" algn="l"/>
                <a:tab pos="1903929" algn="l"/>
                <a:tab pos="2538573" algn="l"/>
              </a:tabLst>
              <a:defRPr>
                <a:solidFill>
                  <a:schemeClr val="tx1"/>
                </a:solidFill>
                <a:latin typeface="Arial" pitchFamily="34" charset="0"/>
                <a:ea typeface="SimSun" pitchFamily="2" charset="-122"/>
              </a:defRPr>
            </a:lvl7pPr>
            <a:lvl8pPr marL="3006204" indent="-200414" defTabSz="393869" eaLnBrk="0" fontAlgn="base" hangingPunct="0">
              <a:spcBef>
                <a:spcPct val="0"/>
              </a:spcBef>
              <a:spcAft>
                <a:spcPct val="0"/>
              </a:spcAft>
              <a:tabLst>
                <a:tab pos="634643" algn="l"/>
                <a:tab pos="1269286" algn="l"/>
                <a:tab pos="1903929" algn="l"/>
                <a:tab pos="2538573" algn="l"/>
              </a:tabLst>
              <a:defRPr>
                <a:solidFill>
                  <a:schemeClr val="tx1"/>
                </a:solidFill>
                <a:latin typeface="Arial" pitchFamily="34" charset="0"/>
                <a:ea typeface="SimSun" pitchFamily="2" charset="-122"/>
              </a:defRPr>
            </a:lvl8pPr>
            <a:lvl9pPr marL="3407032" indent="-200414" defTabSz="393869" eaLnBrk="0" fontAlgn="base" hangingPunct="0">
              <a:spcBef>
                <a:spcPct val="0"/>
              </a:spcBef>
              <a:spcAft>
                <a:spcPct val="0"/>
              </a:spcAft>
              <a:tabLst>
                <a:tab pos="634643" algn="l"/>
                <a:tab pos="1269286" algn="l"/>
                <a:tab pos="1903929" algn="l"/>
                <a:tab pos="2538573" algn="l"/>
              </a:tabLst>
              <a:defRPr>
                <a:solidFill>
                  <a:schemeClr val="tx1"/>
                </a:solidFill>
                <a:latin typeface="Arial" pitchFamily="34" charset="0"/>
                <a:ea typeface="SimSun" pitchFamily="2" charset="-122"/>
              </a:defRPr>
            </a:lvl9pPr>
          </a:lstStyle>
          <a:p>
            <a:fld id="{FF6C8F6A-D08A-4B63-BC0D-7DEB6AE85F6F}" type="slidenum">
              <a:rPr lang="fr-FR" altLang="fr-FR" smtClean="0">
                <a:solidFill>
                  <a:srgbClr val="000000"/>
                </a:solidFill>
                <a:latin typeface="Times New Roman" pitchFamily="18" charset="0"/>
                <a:ea typeface="Arial Unicode MS" pitchFamily="34" charset="-128"/>
              </a:rPr>
              <a:pPr/>
              <a:t>11</a:t>
            </a:fld>
            <a:endParaRPr lang="fr-FR" altLang="fr-FR">
              <a:solidFill>
                <a:srgbClr val="000000"/>
              </a:solidFill>
              <a:latin typeface="Times New Roman" pitchFamily="18" charset="0"/>
              <a:ea typeface="Arial Unicode MS" pitchFamily="34" charset="-128"/>
            </a:endParaRPr>
          </a:p>
        </p:txBody>
      </p:sp>
      <p:sp>
        <p:nvSpPr>
          <p:cNvPr id="58371" name="Rectangle 1"/>
          <p:cNvSpPr>
            <a:spLocks noGrp="1" noRot="1" noChangeAspect="1" noChangeArrowheads="1" noTextEdit="1"/>
          </p:cNvSpPr>
          <p:nvPr>
            <p:ph type="sldImg"/>
          </p:nvPr>
        </p:nvSpPr>
        <p:spPr>
          <a:xfrm>
            <a:off x="1144588" y="695325"/>
            <a:ext cx="4568825" cy="3427413"/>
          </a:xfrm>
          <a:solidFill>
            <a:srgbClr val="FFFFFF"/>
          </a:solidFill>
          <a:ln w="1260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2" name="Rectangle 2"/>
          <p:cNvSpPr>
            <a:spLocks noGrp="1" noChangeArrowheads="1"/>
          </p:cNvSpPr>
          <p:nvPr>
            <p:ph type="body" idx="1"/>
          </p:nvPr>
        </p:nvSpPr>
        <p:spPr>
          <a:xfrm>
            <a:off x="685512" y="4343230"/>
            <a:ext cx="5486976" cy="4115139"/>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6"/>
          <p:cNvSpPr>
            <a:spLocks noGrp="1" noChangeArrowheads="1"/>
          </p:cNvSpPr>
          <p:nvPr>
            <p:ph type="sldNum" sz="quarter"/>
          </p:nvPr>
        </p:nvSpPr>
        <p:spPr>
          <a:noFill/>
        </p:spPr>
        <p:txBody>
          <a:bodyPr/>
          <a:lstStyle>
            <a:lvl1pPr>
              <a:tabLst>
                <a:tab pos="634643" algn="l"/>
                <a:tab pos="1269286" algn="l"/>
                <a:tab pos="1903929" algn="l"/>
                <a:tab pos="2538573" algn="l"/>
              </a:tabLst>
              <a:defRPr>
                <a:solidFill>
                  <a:schemeClr val="tx1"/>
                </a:solidFill>
                <a:latin typeface="Arial" pitchFamily="34" charset="0"/>
                <a:ea typeface="SimSun" pitchFamily="2" charset="-122"/>
              </a:defRPr>
            </a:lvl1pPr>
            <a:lvl2pPr>
              <a:tabLst>
                <a:tab pos="634643" algn="l"/>
                <a:tab pos="1269286" algn="l"/>
                <a:tab pos="1903929" algn="l"/>
                <a:tab pos="2538573" algn="l"/>
              </a:tabLst>
              <a:defRPr>
                <a:solidFill>
                  <a:schemeClr val="tx1"/>
                </a:solidFill>
                <a:latin typeface="Arial" pitchFamily="34" charset="0"/>
                <a:ea typeface="SimSun" pitchFamily="2" charset="-122"/>
              </a:defRPr>
            </a:lvl2pPr>
            <a:lvl3pPr>
              <a:tabLst>
                <a:tab pos="634643" algn="l"/>
                <a:tab pos="1269286" algn="l"/>
                <a:tab pos="1903929" algn="l"/>
                <a:tab pos="2538573" algn="l"/>
              </a:tabLst>
              <a:defRPr>
                <a:solidFill>
                  <a:schemeClr val="tx1"/>
                </a:solidFill>
                <a:latin typeface="Arial" pitchFamily="34" charset="0"/>
                <a:ea typeface="SimSun" pitchFamily="2" charset="-122"/>
              </a:defRPr>
            </a:lvl3pPr>
            <a:lvl4pPr>
              <a:tabLst>
                <a:tab pos="634643" algn="l"/>
                <a:tab pos="1269286" algn="l"/>
                <a:tab pos="1903929" algn="l"/>
                <a:tab pos="2538573" algn="l"/>
              </a:tabLst>
              <a:defRPr>
                <a:solidFill>
                  <a:schemeClr val="tx1"/>
                </a:solidFill>
                <a:latin typeface="Arial" pitchFamily="34" charset="0"/>
                <a:ea typeface="SimSun" pitchFamily="2" charset="-122"/>
              </a:defRPr>
            </a:lvl4pPr>
            <a:lvl5pPr>
              <a:tabLst>
                <a:tab pos="634643" algn="l"/>
                <a:tab pos="1269286" algn="l"/>
                <a:tab pos="1903929" algn="l"/>
                <a:tab pos="2538573" algn="l"/>
              </a:tabLst>
              <a:defRPr>
                <a:solidFill>
                  <a:schemeClr val="tx1"/>
                </a:solidFill>
                <a:latin typeface="Arial" pitchFamily="34" charset="0"/>
                <a:ea typeface="SimSun" pitchFamily="2" charset="-122"/>
              </a:defRPr>
            </a:lvl5pPr>
            <a:lvl6pPr marL="2204550" indent="-200414" defTabSz="393869" eaLnBrk="0" fontAlgn="base" hangingPunct="0">
              <a:spcBef>
                <a:spcPct val="0"/>
              </a:spcBef>
              <a:spcAft>
                <a:spcPct val="0"/>
              </a:spcAft>
              <a:tabLst>
                <a:tab pos="634643" algn="l"/>
                <a:tab pos="1269286" algn="l"/>
                <a:tab pos="1903929" algn="l"/>
                <a:tab pos="2538573" algn="l"/>
              </a:tabLst>
              <a:defRPr>
                <a:solidFill>
                  <a:schemeClr val="tx1"/>
                </a:solidFill>
                <a:latin typeface="Arial" pitchFamily="34" charset="0"/>
                <a:ea typeface="SimSun" pitchFamily="2" charset="-122"/>
              </a:defRPr>
            </a:lvl6pPr>
            <a:lvl7pPr marL="2605377" indent="-200414" defTabSz="393869" eaLnBrk="0" fontAlgn="base" hangingPunct="0">
              <a:spcBef>
                <a:spcPct val="0"/>
              </a:spcBef>
              <a:spcAft>
                <a:spcPct val="0"/>
              </a:spcAft>
              <a:tabLst>
                <a:tab pos="634643" algn="l"/>
                <a:tab pos="1269286" algn="l"/>
                <a:tab pos="1903929" algn="l"/>
                <a:tab pos="2538573" algn="l"/>
              </a:tabLst>
              <a:defRPr>
                <a:solidFill>
                  <a:schemeClr val="tx1"/>
                </a:solidFill>
                <a:latin typeface="Arial" pitchFamily="34" charset="0"/>
                <a:ea typeface="SimSun" pitchFamily="2" charset="-122"/>
              </a:defRPr>
            </a:lvl7pPr>
            <a:lvl8pPr marL="3006204" indent="-200414" defTabSz="393869" eaLnBrk="0" fontAlgn="base" hangingPunct="0">
              <a:spcBef>
                <a:spcPct val="0"/>
              </a:spcBef>
              <a:spcAft>
                <a:spcPct val="0"/>
              </a:spcAft>
              <a:tabLst>
                <a:tab pos="634643" algn="l"/>
                <a:tab pos="1269286" algn="l"/>
                <a:tab pos="1903929" algn="l"/>
                <a:tab pos="2538573" algn="l"/>
              </a:tabLst>
              <a:defRPr>
                <a:solidFill>
                  <a:schemeClr val="tx1"/>
                </a:solidFill>
                <a:latin typeface="Arial" pitchFamily="34" charset="0"/>
                <a:ea typeface="SimSun" pitchFamily="2" charset="-122"/>
              </a:defRPr>
            </a:lvl8pPr>
            <a:lvl9pPr marL="3407032" indent="-200414" defTabSz="393869" eaLnBrk="0" fontAlgn="base" hangingPunct="0">
              <a:spcBef>
                <a:spcPct val="0"/>
              </a:spcBef>
              <a:spcAft>
                <a:spcPct val="0"/>
              </a:spcAft>
              <a:tabLst>
                <a:tab pos="634643" algn="l"/>
                <a:tab pos="1269286" algn="l"/>
                <a:tab pos="1903929" algn="l"/>
                <a:tab pos="2538573" algn="l"/>
              </a:tabLst>
              <a:defRPr>
                <a:solidFill>
                  <a:schemeClr val="tx1"/>
                </a:solidFill>
                <a:latin typeface="Arial" pitchFamily="34" charset="0"/>
                <a:ea typeface="SimSun" pitchFamily="2" charset="-122"/>
              </a:defRPr>
            </a:lvl9pPr>
          </a:lstStyle>
          <a:p>
            <a:fld id="{B5F0EB93-F433-451A-863C-4F9FC9BFCAFA}" type="slidenum">
              <a:rPr lang="fr-FR" altLang="fr-FR" smtClean="0">
                <a:solidFill>
                  <a:srgbClr val="000000"/>
                </a:solidFill>
                <a:latin typeface="Times New Roman" pitchFamily="18" charset="0"/>
                <a:ea typeface="Arial Unicode MS" pitchFamily="34" charset="-128"/>
              </a:rPr>
              <a:pPr/>
              <a:t>12</a:t>
            </a:fld>
            <a:endParaRPr lang="fr-FR" altLang="fr-FR">
              <a:solidFill>
                <a:srgbClr val="000000"/>
              </a:solidFill>
              <a:latin typeface="Times New Roman" pitchFamily="18" charset="0"/>
              <a:ea typeface="Arial Unicode MS" pitchFamily="34" charset="-128"/>
            </a:endParaRPr>
          </a:p>
        </p:txBody>
      </p:sp>
      <p:sp>
        <p:nvSpPr>
          <p:cNvPr id="60419" name="Rectangle 1"/>
          <p:cNvSpPr>
            <a:spLocks noGrp="1" noRot="1" noChangeAspect="1" noChangeArrowheads="1" noTextEdit="1"/>
          </p:cNvSpPr>
          <p:nvPr>
            <p:ph type="sldImg"/>
          </p:nvPr>
        </p:nvSpPr>
        <p:spPr>
          <a:xfrm>
            <a:off x="1144588" y="695325"/>
            <a:ext cx="4568825" cy="3427413"/>
          </a:xfrm>
          <a:solidFill>
            <a:srgbClr val="FFFFFF"/>
          </a:solidFill>
          <a:ln w="1260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20" name="Rectangle 2"/>
          <p:cNvSpPr>
            <a:spLocks noGrp="1" noChangeArrowheads="1"/>
          </p:cNvSpPr>
          <p:nvPr>
            <p:ph type="body" idx="1"/>
          </p:nvPr>
        </p:nvSpPr>
        <p:spPr>
          <a:xfrm>
            <a:off x="685512" y="4343230"/>
            <a:ext cx="5486976" cy="4115139"/>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6"/>
          <p:cNvSpPr>
            <a:spLocks noGrp="1" noChangeArrowheads="1"/>
          </p:cNvSpPr>
          <p:nvPr>
            <p:ph type="sldNum" sz="quarter"/>
          </p:nvPr>
        </p:nvSpPr>
        <p:spPr>
          <a:noFill/>
        </p:spPr>
        <p:txBody>
          <a:bodyPr/>
          <a:lstStyle>
            <a:lvl1pPr>
              <a:tabLst>
                <a:tab pos="634643" algn="l"/>
                <a:tab pos="1269286" algn="l"/>
                <a:tab pos="1903929" algn="l"/>
                <a:tab pos="2538573" algn="l"/>
              </a:tabLst>
              <a:defRPr>
                <a:solidFill>
                  <a:schemeClr val="tx1"/>
                </a:solidFill>
                <a:latin typeface="Arial" pitchFamily="34" charset="0"/>
                <a:ea typeface="SimSun" pitchFamily="2" charset="-122"/>
              </a:defRPr>
            </a:lvl1pPr>
            <a:lvl2pPr>
              <a:tabLst>
                <a:tab pos="634643" algn="l"/>
                <a:tab pos="1269286" algn="l"/>
                <a:tab pos="1903929" algn="l"/>
                <a:tab pos="2538573" algn="l"/>
              </a:tabLst>
              <a:defRPr>
                <a:solidFill>
                  <a:schemeClr val="tx1"/>
                </a:solidFill>
                <a:latin typeface="Arial" pitchFamily="34" charset="0"/>
                <a:ea typeface="SimSun" pitchFamily="2" charset="-122"/>
              </a:defRPr>
            </a:lvl2pPr>
            <a:lvl3pPr>
              <a:tabLst>
                <a:tab pos="634643" algn="l"/>
                <a:tab pos="1269286" algn="l"/>
                <a:tab pos="1903929" algn="l"/>
                <a:tab pos="2538573" algn="l"/>
              </a:tabLst>
              <a:defRPr>
                <a:solidFill>
                  <a:schemeClr val="tx1"/>
                </a:solidFill>
                <a:latin typeface="Arial" pitchFamily="34" charset="0"/>
                <a:ea typeface="SimSun" pitchFamily="2" charset="-122"/>
              </a:defRPr>
            </a:lvl3pPr>
            <a:lvl4pPr>
              <a:tabLst>
                <a:tab pos="634643" algn="l"/>
                <a:tab pos="1269286" algn="l"/>
                <a:tab pos="1903929" algn="l"/>
                <a:tab pos="2538573" algn="l"/>
              </a:tabLst>
              <a:defRPr>
                <a:solidFill>
                  <a:schemeClr val="tx1"/>
                </a:solidFill>
                <a:latin typeface="Arial" pitchFamily="34" charset="0"/>
                <a:ea typeface="SimSun" pitchFamily="2" charset="-122"/>
              </a:defRPr>
            </a:lvl4pPr>
            <a:lvl5pPr>
              <a:tabLst>
                <a:tab pos="634643" algn="l"/>
                <a:tab pos="1269286" algn="l"/>
                <a:tab pos="1903929" algn="l"/>
                <a:tab pos="2538573" algn="l"/>
              </a:tabLst>
              <a:defRPr>
                <a:solidFill>
                  <a:schemeClr val="tx1"/>
                </a:solidFill>
                <a:latin typeface="Arial" pitchFamily="34" charset="0"/>
                <a:ea typeface="SimSun" pitchFamily="2" charset="-122"/>
              </a:defRPr>
            </a:lvl5pPr>
            <a:lvl6pPr marL="2204550" indent="-200414" defTabSz="393869" eaLnBrk="0" fontAlgn="base" hangingPunct="0">
              <a:spcBef>
                <a:spcPct val="0"/>
              </a:spcBef>
              <a:spcAft>
                <a:spcPct val="0"/>
              </a:spcAft>
              <a:tabLst>
                <a:tab pos="634643" algn="l"/>
                <a:tab pos="1269286" algn="l"/>
                <a:tab pos="1903929" algn="l"/>
                <a:tab pos="2538573" algn="l"/>
              </a:tabLst>
              <a:defRPr>
                <a:solidFill>
                  <a:schemeClr val="tx1"/>
                </a:solidFill>
                <a:latin typeface="Arial" pitchFamily="34" charset="0"/>
                <a:ea typeface="SimSun" pitchFamily="2" charset="-122"/>
              </a:defRPr>
            </a:lvl6pPr>
            <a:lvl7pPr marL="2605377" indent="-200414" defTabSz="393869" eaLnBrk="0" fontAlgn="base" hangingPunct="0">
              <a:spcBef>
                <a:spcPct val="0"/>
              </a:spcBef>
              <a:spcAft>
                <a:spcPct val="0"/>
              </a:spcAft>
              <a:tabLst>
                <a:tab pos="634643" algn="l"/>
                <a:tab pos="1269286" algn="l"/>
                <a:tab pos="1903929" algn="l"/>
                <a:tab pos="2538573" algn="l"/>
              </a:tabLst>
              <a:defRPr>
                <a:solidFill>
                  <a:schemeClr val="tx1"/>
                </a:solidFill>
                <a:latin typeface="Arial" pitchFamily="34" charset="0"/>
                <a:ea typeface="SimSun" pitchFamily="2" charset="-122"/>
              </a:defRPr>
            </a:lvl7pPr>
            <a:lvl8pPr marL="3006204" indent="-200414" defTabSz="393869" eaLnBrk="0" fontAlgn="base" hangingPunct="0">
              <a:spcBef>
                <a:spcPct val="0"/>
              </a:spcBef>
              <a:spcAft>
                <a:spcPct val="0"/>
              </a:spcAft>
              <a:tabLst>
                <a:tab pos="634643" algn="l"/>
                <a:tab pos="1269286" algn="l"/>
                <a:tab pos="1903929" algn="l"/>
                <a:tab pos="2538573" algn="l"/>
              </a:tabLst>
              <a:defRPr>
                <a:solidFill>
                  <a:schemeClr val="tx1"/>
                </a:solidFill>
                <a:latin typeface="Arial" pitchFamily="34" charset="0"/>
                <a:ea typeface="SimSun" pitchFamily="2" charset="-122"/>
              </a:defRPr>
            </a:lvl8pPr>
            <a:lvl9pPr marL="3407032" indent="-200414" defTabSz="393869" eaLnBrk="0" fontAlgn="base" hangingPunct="0">
              <a:spcBef>
                <a:spcPct val="0"/>
              </a:spcBef>
              <a:spcAft>
                <a:spcPct val="0"/>
              </a:spcAft>
              <a:tabLst>
                <a:tab pos="634643" algn="l"/>
                <a:tab pos="1269286" algn="l"/>
                <a:tab pos="1903929" algn="l"/>
                <a:tab pos="2538573" algn="l"/>
              </a:tabLst>
              <a:defRPr>
                <a:solidFill>
                  <a:schemeClr val="tx1"/>
                </a:solidFill>
                <a:latin typeface="Arial" pitchFamily="34" charset="0"/>
                <a:ea typeface="SimSun" pitchFamily="2" charset="-122"/>
              </a:defRPr>
            </a:lvl9pPr>
          </a:lstStyle>
          <a:p>
            <a:fld id="{5FFC154C-A045-4D1A-BCC0-377FB7660048}" type="slidenum">
              <a:rPr lang="fr-FR" altLang="fr-FR" smtClean="0">
                <a:solidFill>
                  <a:srgbClr val="000000"/>
                </a:solidFill>
                <a:latin typeface="Times New Roman" pitchFamily="18" charset="0"/>
                <a:ea typeface="Arial Unicode MS" pitchFamily="34" charset="-128"/>
              </a:rPr>
              <a:pPr/>
              <a:t>13</a:t>
            </a:fld>
            <a:endParaRPr lang="fr-FR" altLang="fr-FR">
              <a:solidFill>
                <a:srgbClr val="000000"/>
              </a:solidFill>
              <a:latin typeface="Times New Roman" pitchFamily="18" charset="0"/>
              <a:ea typeface="Arial Unicode MS" pitchFamily="34" charset="-128"/>
            </a:endParaRPr>
          </a:p>
        </p:txBody>
      </p:sp>
      <p:sp>
        <p:nvSpPr>
          <p:cNvPr id="61443" name="Rectangle 1"/>
          <p:cNvSpPr>
            <a:spLocks noGrp="1" noRot="1" noChangeAspect="1" noChangeArrowheads="1" noTextEdit="1"/>
          </p:cNvSpPr>
          <p:nvPr>
            <p:ph type="sldImg"/>
          </p:nvPr>
        </p:nvSpPr>
        <p:spPr>
          <a:xfrm>
            <a:off x="1144588" y="695325"/>
            <a:ext cx="4568825" cy="3427413"/>
          </a:xfrm>
          <a:solidFill>
            <a:srgbClr val="FFFFFF"/>
          </a:solidFill>
          <a:ln w="1260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4" name="Rectangle 2"/>
          <p:cNvSpPr>
            <a:spLocks noGrp="1" noChangeArrowheads="1"/>
          </p:cNvSpPr>
          <p:nvPr>
            <p:ph type="body" idx="1"/>
          </p:nvPr>
        </p:nvSpPr>
        <p:spPr>
          <a:xfrm>
            <a:off x="685512" y="4343230"/>
            <a:ext cx="5486976" cy="4115139"/>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6"/>
          <p:cNvSpPr>
            <a:spLocks noGrp="1" noChangeArrowheads="1"/>
          </p:cNvSpPr>
          <p:nvPr>
            <p:ph type="sldNum" sz="quarter"/>
          </p:nvPr>
        </p:nvSpPr>
        <p:spPr>
          <a:noFill/>
        </p:spPr>
        <p:txBody>
          <a:bodyPr/>
          <a:lstStyle>
            <a:lvl1pPr>
              <a:tabLst>
                <a:tab pos="634643" algn="l"/>
                <a:tab pos="1269286" algn="l"/>
                <a:tab pos="1903929" algn="l"/>
                <a:tab pos="2538573" algn="l"/>
              </a:tabLst>
              <a:defRPr>
                <a:solidFill>
                  <a:schemeClr val="tx1"/>
                </a:solidFill>
                <a:latin typeface="Arial" pitchFamily="34" charset="0"/>
                <a:ea typeface="SimSun" pitchFamily="2" charset="-122"/>
              </a:defRPr>
            </a:lvl1pPr>
            <a:lvl2pPr>
              <a:tabLst>
                <a:tab pos="634643" algn="l"/>
                <a:tab pos="1269286" algn="l"/>
                <a:tab pos="1903929" algn="l"/>
                <a:tab pos="2538573" algn="l"/>
              </a:tabLst>
              <a:defRPr>
                <a:solidFill>
                  <a:schemeClr val="tx1"/>
                </a:solidFill>
                <a:latin typeface="Arial" pitchFamily="34" charset="0"/>
                <a:ea typeface="SimSun" pitchFamily="2" charset="-122"/>
              </a:defRPr>
            </a:lvl2pPr>
            <a:lvl3pPr>
              <a:tabLst>
                <a:tab pos="634643" algn="l"/>
                <a:tab pos="1269286" algn="l"/>
                <a:tab pos="1903929" algn="l"/>
                <a:tab pos="2538573" algn="l"/>
              </a:tabLst>
              <a:defRPr>
                <a:solidFill>
                  <a:schemeClr val="tx1"/>
                </a:solidFill>
                <a:latin typeface="Arial" pitchFamily="34" charset="0"/>
                <a:ea typeface="SimSun" pitchFamily="2" charset="-122"/>
              </a:defRPr>
            </a:lvl3pPr>
            <a:lvl4pPr>
              <a:tabLst>
                <a:tab pos="634643" algn="l"/>
                <a:tab pos="1269286" algn="l"/>
                <a:tab pos="1903929" algn="l"/>
                <a:tab pos="2538573" algn="l"/>
              </a:tabLst>
              <a:defRPr>
                <a:solidFill>
                  <a:schemeClr val="tx1"/>
                </a:solidFill>
                <a:latin typeface="Arial" pitchFamily="34" charset="0"/>
                <a:ea typeface="SimSun" pitchFamily="2" charset="-122"/>
              </a:defRPr>
            </a:lvl4pPr>
            <a:lvl5pPr>
              <a:tabLst>
                <a:tab pos="634643" algn="l"/>
                <a:tab pos="1269286" algn="l"/>
                <a:tab pos="1903929" algn="l"/>
                <a:tab pos="2538573" algn="l"/>
              </a:tabLst>
              <a:defRPr>
                <a:solidFill>
                  <a:schemeClr val="tx1"/>
                </a:solidFill>
                <a:latin typeface="Arial" pitchFamily="34" charset="0"/>
                <a:ea typeface="SimSun" pitchFamily="2" charset="-122"/>
              </a:defRPr>
            </a:lvl5pPr>
            <a:lvl6pPr marL="2204550" indent="-200414" defTabSz="393869" eaLnBrk="0" fontAlgn="base" hangingPunct="0">
              <a:spcBef>
                <a:spcPct val="0"/>
              </a:spcBef>
              <a:spcAft>
                <a:spcPct val="0"/>
              </a:spcAft>
              <a:tabLst>
                <a:tab pos="634643" algn="l"/>
                <a:tab pos="1269286" algn="l"/>
                <a:tab pos="1903929" algn="l"/>
                <a:tab pos="2538573" algn="l"/>
              </a:tabLst>
              <a:defRPr>
                <a:solidFill>
                  <a:schemeClr val="tx1"/>
                </a:solidFill>
                <a:latin typeface="Arial" pitchFamily="34" charset="0"/>
                <a:ea typeface="SimSun" pitchFamily="2" charset="-122"/>
              </a:defRPr>
            </a:lvl6pPr>
            <a:lvl7pPr marL="2605377" indent="-200414" defTabSz="393869" eaLnBrk="0" fontAlgn="base" hangingPunct="0">
              <a:spcBef>
                <a:spcPct val="0"/>
              </a:spcBef>
              <a:spcAft>
                <a:spcPct val="0"/>
              </a:spcAft>
              <a:tabLst>
                <a:tab pos="634643" algn="l"/>
                <a:tab pos="1269286" algn="l"/>
                <a:tab pos="1903929" algn="l"/>
                <a:tab pos="2538573" algn="l"/>
              </a:tabLst>
              <a:defRPr>
                <a:solidFill>
                  <a:schemeClr val="tx1"/>
                </a:solidFill>
                <a:latin typeface="Arial" pitchFamily="34" charset="0"/>
                <a:ea typeface="SimSun" pitchFamily="2" charset="-122"/>
              </a:defRPr>
            </a:lvl7pPr>
            <a:lvl8pPr marL="3006204" indent="-200414" defTabSz="393869" eaLnBrk="0" fontAlgn="base" hangingPunct="0">
              <a:spcBef>
                <a:spcPct val="0"/>
              </a:spcBef>
              <a:spcAft>
                <a:spcPct val="0"/>
              </a:spcAft>
              <a:tabLst>
                <a:tab pos="634643" algn="l"/>
                <a:tab pos="1269286" algn="l"/>
                <a:tab pos="1903929" algn="l"/>
                <a:tab pos="2538573" algn="l"/>
              </a:tabLst>
              <a:defRPr>
                <a:solidFill>
                  <a:schemeClr val="tx1"/>
                </a:solidFill>
                <a:latin typeface="Arial" pitchFamily="34" charset="0"/>
                <a:ea typeface="SimSun" pitchFamily="2" charset="-122"/>
              </a:defRPr>
            </a:lvl8pPr>
            <a:lvl9pPr marL="3407032" indent="-200414" defTabSz="393869" eaLnBrk="0" fontAlgn="base" hangingPunct="0">
              <a:spcBef>
                <a:spcPct val="0"/>
              </a:spcBef>
              <a:spcAft>
                <a:spcPct val="0"/>
              </a:spcAft>
              <a:tabLst>
                <a:tab pos="634643" algn="l"/>
                <a:tab pos="1269286" algn="l"/>
                <a:tab pos="1903929" algn="l"/>
                <a:tab pos="2538573" algn="l"/>
              </a:tabLst>
              <a:defRPr>
                <a:solidFill>
                  <a:schemeClr val="tx1"/>
                </a:solidFill>
                <a:latin typeface="Arial" pitchFamily="34" charset="0"/>
                <a:ea typeface="SimSun" pitchFamily="2" charset="-122"/>
              </a:defRPr>
            </a:lvl9pPr>
          </a:lstStyle>
          <a:p>
            <a:fld id="{1E74185F-756A-40FC-A8E8-686F2892E183}" type="slidenum">
              <a:rPr lang="fr-FR" altLang="fr-FR" smtClean="0">
                <a:solidFill>
                  <a:srgbClr val="000000"/>
                </a:solidFill>
                <a:latin typeface="Times New Roman" pitchFamily="18" charset="0"/>
                <a:ea typeface="Arial Unicode MS" pitchFamily="34" charset="-128"/>
              </a:rPr>
              <a:pPr/>
              <a:t>14</a:t>
            </a:fld>
            <a:endParaRPr lang="fr-FR" altLang="fr-FR">
              <a:solidFill>
                <a:srgbClr val="000000"/>
              </a:solidFill>
              <a:latin typeface="Times New Roman" pitchFamily="18" charset="0"/>
              <a:ea typeface="Arial Unicode MS" pitchFamily="34" charset="-128"/>
            </a:endParaRPr>
          </a:p>
        </p:txBody>
      </p:sp>
      <p:sp>
        <p:nvSpPr>
          <p:cNvPr id="63491" name="Rectangle 1"/>
          <p:cNvSpPr>
            <a:spLocks noGrp="1" noRot="1" noChangeAspect="1" noChangeArrowheads="1" noTextEdit="1"/>
          </p:cNvSpPr>
          <p:nvPr>
            <p:ph type="sldImg"/>
          </p:nvPr>
        </p:nvSpPr>
        <p:spPr>
          <a:xfrm>
            <a:off x="1144588" y="695325"/>
            <a:ext cx="4568825" cy="3427413"/>
          </a:xfrm>
          <a:solidFill>
            <a:srgbClr val="FFFFFF"/>
          </a:solidFill>
          <a:ln w="1260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2" name="Rectangle 2"/>
          <p:cNvSpPr>
            <a:spLocks noGrp="1" noChangeArrowheads="1"/>
          </p:cNvSpPr>
          <p:nvPr>
            <p:ph type="body" idx="1"/>
          </p:nvPr>
        </p:nvSpPr>
        <p:spPr>
          <a:xfrm>
            <a:off x="685512" y="4343230"/>
            <a:ext cx="5486976" cy="4115139"/>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F03153E0-4687-4164-8191-26CAFCC89771}" type="datetimeFigureOut">
              <a:rPr lang="fr-FR" smtClean="0"/>
              <a:t>12/06/2020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CB7C719-3D34-4E69-94B0-7F94CD6D43AF}" type="slidenum">
              <a:rPr lang="fr-FR" smtClean="0"/>
              <a:t>‹N°›</a:t>
            </a:fld>
            <a:endParaRPr lang="fr-FR"/>
          </a:p>
        </p:txBody>
      </p:sp>
    </p:spTree>
    <p:extLst>
      <p:ext uri="{BB962C8B-B14F-4D97-AF65-F5344CB8AC3E}">
        <p14:creationId xmlns:p14="http://schemas.microsoft.com/office/powerpoint/2010/main" val="405158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03153E0-4687-4164-8191-26CAFCC89771}" type="datetimeFigureOut">
              <a:rPr lang="fr-FR" smtClean="0"/>
              <a:t>12/06/2020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CB7C719-3D34-4E69-94B0-7F94CD6D43AF}" type="slidenum">
              <a:rPr lang="fr-FR" smtClean="0"/>
              <a:t>‹N°›</a:t>
            </a:fld>
            <a:endParaRPr lang="fr-FR"/>
          </a:p>
        </p:txBody>
      </p:sp>
    </p:spTree>
    <p:extLst>
      <p:ext uri="{BB962C8B-B14F-4D97-AF65-F5344CB8AC3E}">
        <p14:creationId xmlns:p14="http://schemas.microsoft.com/office/powerpoint/2010/main" val="1798230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03153E0-4687-4164-8191-26CAFCC89771}" type="datetimeFigureOut">
              <a:rPr lang="fr-FR" smtClean="0"/>
              <a:t>12/06/2020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CB7C719-3D34-4E69-94B0-7F94CD6D43AF}" type="slidenum">
              <a:rPr lang="fr-FR" smtClean="0"/>
              <a:t>‹N°›</a:t>
            </a:fld>
            <a:endParaRPr lang="fr-FR"/>
          </a:p>
        </p:txBody>
      </p:sp>
    </p:spTree>
    <p:extLst>
      <p:ext uri="{BB962C8B-B14F-4D97-AF65-F5344CB8AC3E}">
        <p14:creationId xmlns:p14="http://schemas.microsoft.com/office/powerpoint/2010/main" val="2099540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re. Contenu et text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8410" cy="1143000"/>
          </a:xfrm>
        </p:spPr>
        <p:txBody>
          <a:bodyPr/>
          <a:lstStyle/>
          <a:p>
            <a:r>
              <a:rPr lang="fr-FR"/>
              <a:t>Modifiez le style du titre</a:t>
            </a:r>
          </a:p>
        </p:txBody>
      </p:sp>
      <p:sp>
        <p:nvSpPr>
          <p:cNvPr id="3" name="Espace réservé du contenu 2"/>
          <p:cNvSpPr>
            <a:spLocks noGrp="1"/>
          </p:cNvSpPr>
          <p:nvPr>
            <p:ph sz="half" idx="1"/>
          </p:nvPr>
        </p:nvSpPr>
        <p:spPr>
          <a:xfrm>
            <a:off x="457200" y="1604964"/>
            <a:ext cx="4056460" cy="452437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627960" y="1604964"/>
            <a:ext cx="4057650" cy="452437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1"/>
          <p:cNvSpPr>
            <a:spLocks noGrp="1" noChangeArrowheads="1"/>
          </p:cNvSpPr>
          <p:nvPr>
            <p:ph type="dt" idx="10"/>
          </p:nvPr>
        </p:nvSpPr>
        <p:spPr>
          <a:ln/>
        </p:spPr>
        <p:txBody>
          <a:bodyPr/>
          <a:lstStyle>
            <a:lvl1pPr>
              <a:defRPr/>
            </a:lvl1pPr>
          </a:lstStyle>
          <a:p>
            <a:pPr>
              <a:defRPr/>
            </a:pPr>
            <a:r>
              <a:rPr lang="fr-FR" altLang="fr-FR"/>
              <a:t>18/04/2019</a:t>
            </a:r>
          </a:p>
        </p:txBody>
      </p:sp>
      <p:sp>
        <p:nvSpPr>
          <p:cNvPr id="6" name="Rectangle 3"/>
          <p:cNvSpPr>
            <a:spLocks noGrp="1" noChangeArrowheads="1"/>
          </p:cNvSpPr>
          <p:nvPr>
            <p:ph type="sldNum" idx="11"/>
          </p:nvPr>
        </p:nvSpPr>
        <p:spPr>
          <a:ln/>
        </p:spPr>
        <p:txBody>
          <a:bodyPr/>
          <a:lstStyle>
            <a:lvl1pPr>
              <a:defRPr/>
            </a:lvl1pPr>
          </a:lstStyle>
          <a:p>
            <a:pPr>
              <a:defRPr/>
            </a:pPr>
            <a:fld id="{B8053AC7-0330-421C-9A49-A4FE42F6F144}" type="slidenum">
              <a:rPr lang="fr-FR" altLang="fr-FR"/>
              <a:pPr>
                <a:defRPr/>
              </a:pPr>
              <a:t>‹N°›</a:t>
            </a:fld>
            <a:endParaRPr lang="fr-FR" altLang="fr-FR"/>
          </a:p>
        </p:txBody>
      </p:sp>
    </p:spTree>
    <p:extLst>
      <p:ext uri="{BB962C8B-B14F-4D97-AF65-F5344CB8AC3E}">
        <p14:creationId xmlns:p14="http://schemas.microsoft.com/office/powerpoint/2010/main" val="2280434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page de fin - Contact">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097486" y="3283200"/>
            <a:ext cx="5897726" cy="2108160"/>
          </a:xfrm>
        </p:spPr>
        <p:txBody>
          <a:bodyPr anchor="t" anchorCtr="0">
            <a:normAutofit/>
          </a:bodyPr>
          <a:lstStyle>
            <a:lvl1pPr>
              <a:defRPr sz="1500" baseline="0"/>
            </a:lvl1pPr>
          </a:lstStyle>
          <a:p>
            <a:r>
              <a:rPr lang="fr-FR" dirty="0"/>
              <a:t>Contacts :</a:t>
            </a:r>
          </a:p>
        </p:txBody>
      </p:sp>
    </p:spTree>
    <p:extLst>
      <p:ext uri="{BB962C8B-B14F-4D97-AF65-F5344CB8AC3E}">
        <p14:creationId xmlns:p14="http://schemas.microsoft.com/office/powerpoint/2010/main" val="825023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age 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7" name="Espace réservé du texte 6"/>
          <p:cNvSpPr>
            <a:spLocks noGrp="1"/>
          </p:cNvSpPr>
          <p:nvPr>
            <p:ph type="body" sz="quarter" idx="13" hasCustomPrompt="1"/>
          </p:nvPr>
        </p:nvSpPr>
        <p:spPr>
          <a:xfrm>
            <a:off x="804863" y="1469378"/>
            <a:ext cx="7881937" cy="4397375"/>
          </a:xfrm>
        </p:spPr>
        <p:txBody>
          <a:bodyPr/>
          <a:lstStyle>
            <a:lvl1pPr>
              <a:buClr>
                <a:srgbClr val="683086"/>
              </a:buClr>
              <a:defRPr>
                <a:solidFill>
                  <a:srgbClr val="000000"/>
                </a:solidFill>
              </a:defRPr>
            </a:lvl1pPr>
          </a:lstStyle>
          <a:p>
            <a:pPr lvl="0"/>
            <a:r>
              <a:rPr lang="fr-FR" dirty="0"/>
              <a:t> Cliquez pour modifier les styles du texte du masque</a:t>
            </a:r>
          </a:p>
        </p:txBody>
      </p:sp>
    </p:spTree>
    <p:extLst>
      <p:ext uri="{BB962C8B-B14F-4D97-AF65-F5344CB8AC3E}">
        <p14:creationId xmlns:p14="http://schemas.microsoft.com/office/powerpoint/2010/main" val="3166007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a:t>Modifiez le style du titre</a:t>
            </a:r>
          </a:p>
        </p:txBody>
      </p:sp>
      <p:sp>
        <p:nvSpPr>
          <p:cNvPr id="3" name="Espace réservé du texte 2"/>
          <p:cNvSpPr>
            <a:spLocks noGrp="1"/>
          </p:cNvSpPr>
          <p:nvPr>
            <p:ph type="body" sz="half" idx="1"/>
          </p:nvPr>
        </p:nvSpPr>
        <p:spPr>
          <a:xfrm>
            <a:off x="457200" y="1600200"/>
            <a:ext cx="4038600" cy="45259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457200" y="6245225"/>
            <a:ext cx="2133600" cy="476250"/>
          </a:xfrm>
        </p:spPr>
        <p:txBody>
          <a:bodyPr/>
          <a:lstStyle>
            <a:lvl1pPr>
              <a:defRPr/>
            </a:lvl1pPr>
          </a:lstStyle>
          <a:p>
            <a:endParaRPr lang="fr-FR"/>
          </a:p>
        </p:txBody>
      </p:sp>
      <p:sp>
        <p:nvSpPr>
          <p:cNvPr id="6" name="Espace réservé du pied de page 5"/>
          <p:cNvSpPr>
            <a:spLocks noGrp="1"/>
          </p:cNvSpPr>
          <p:nvPr>
            <p:ph type="ftr" sz="quarter" idx="11"/>
          </p:nvPr>
        </p:nvSpPr>
        <p:spPr>
          <a:xfrm>
            <a:off x="3124200" y="6245225"/>
            <a:ext cx="2895600" cy="476250"/>
          </a:xfrm>
        </p:spPr>
        <p:txBody>
          <a:bodyPr/>
          <a:lstStyle>
            <a:lvl1pPr>
              <a:defRPr/>
            </a:lvl1pPr>
          </a:lstStyle>
          <a:p>
            <a:endParaRPr lang="fr-FR"/>
          </a:p>
        </p:txBody>
      </p:sp>
      <p:sp>
        <p:nvSpPr>
          <p:cNvPr id="7" name="Espace réservé du numéro de diapositive 6"/>
          <p:cNvSpPr>
            <a:spLocks noGrp="1"/>
          </p:cNvSpPr>
          <p:nvPr>
            <p:ph type="sldNum" sz="quarter" idx="12"/>
          </p:nvPr>
        </p:nvSpPr>
        <p:spPr>
          <a:xfrm>
            <a:off x="6553200" y="6245225"/>
            <a:ext cx="2133600" cy="476250"/>
          </a:xfrm>
        </p:spPr>
        <p:txBody>
          <a:bodyPr/>
          <a:lstStyle>
            <a:lvl1pPr>
              <a:defRPr/>
            </a:lvl1pPr>
          </a:lstStyle>
          <a:p>
            <a:fld id="{E71B488C-DA97-48F7-BD95-10C976531F8E}" type="slidenum">
              <a:rPr lang="fr-FR"/>
              <a:pPr/>
              <a:t>‹N°›</a:t>
            </a:fld>
            <a:endParaRPr lang="fr-FR"/>
          </a:p>
        </p:txBody>
      </p:sp>
    </p:spTree>
    <p:extLst>
      <p:ext uri="{BB962C8B-B14F-4D97-AF65-F5344CB8AC3E}">
        <p14:creationId xmlns:p14="http://schemas.microsoft.com/office/powerpoint/2010/main" val="3047820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03153E0-4687-4164-8191-26CAFCC89771}" type="datetimeFigureOut">
              <a:rPr lang="fr-FR" smtClean="0"/>
              <a:t>12/06/2020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CB7C719-3D34-4E69-94B0-7F94CD6D43AF}" type="slidenum">
              <a:rPr lang="fr-FR" smtClean="0"/>
              <a:t>‹N°›</a:t>
            </a:fld>
            <a:endParaRPr lang="fr-FR"/>
          </a:p>
        </p:txBody>
      </p:sp>
    </p:spTree>
    <p:extLst>
      <p:ext uri="{BB962C8B-B14F-4D97-AF65-F5344CB8AC3E}">
        <p14:creationId xmlns:p14="http://schemas.microsoft.com/office/powerpoint/2010/main" val="2417224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F03153E0-4687-4164-8191-26CAFCC89771}" type="datetimeFigureOut">
              <a:rPr lang="fr-FR" smtClean="0"/>
              <a:t>12/06/2020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CB7C719-3D34-4E69-94B0-7F94CD6D43AF}" type="slidenum">
              <a:rPr lang="fr-FR" smtClean="0"/>
              <a:t>‹N°›</a:t>
            </a:fld>
            <a:endParaRPr lang="fr-FR"/>
          </a:p>
        </p:txBody>
      </p:sp>
    </p:spTree>
    <p:extLst>
      <p:ext uri="{BB962C8B-B14F-4D97-AF65-F5344CB8AC3E}">
        <p14:creationId xmlns:p14="http://schemas.microsoft.com/office/powerpoint/2010/main" val="940036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F03153E0-4687-4164-8191-26CAFCC89771}" type="datetimeFigureOut">
              <a:rPr lang="fr-FR" smtClean="0"/>
              <a:t>12/06/2020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CB7C719-3D34-4E69-94B0-7F94CD6D43AF}" type="slidenum">
              <a:rPr lang="fr-FR" smtClean="0"/>
              <a:t>‹N°›</a:t>
            </a:fld>
            <a:endParaRPr lang="fr-FR"/>
          </a:p>
        </p:txBody>
      </p:sp>
    </p:spTree>
    <p:extLst>
      <p:ext uri="{BB962C8B-B14F-4D97-AF65-F5344CB8AC3E}">
        <p14:creationId xmlns:p14="http://schemas.microsoft.com/office/powerpoint/2010/main" val="682536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F03153E0-4687-4164-8191-26CAFCC89771}" type="datetimeFigureOut">
              <a:rPr lang="fr-FR" smtClean="0"/>
              <a:t>12/06/2020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CB7C719-3D34-4E69-94B0-7F94CD6D43AF}" type="slidenum">
              <a:rPr lang="fr-FR" smtClean="0"/>
              <a:t>‹N°›</a:t>
            </a:fld>
            <a:endParaRPr lang="fr-FR"/>
          </a:p>
        </p:txBody>
      </p:sp>
    </p:spTree>
    <p:extLst>
      <p:ext uri="{BB962C8B-B14F-4D97-AF65-F5344CB8AC3E}">
        <p14:creationId xmlns:p14="http://schemas.microsoft.com/office/powerpoint/2010/main" val="323304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F03153E0-4687-4164-8191-26CAFCC89771}" type="datetimeFigureOut">
              <a:rPr lang="fr-FR" smtClean="0"/>
              <a:t>12/06/2020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CB7C719-3D34-4E69-94B0-7F94CD6D43AF}" type="slidenum">
              <a:rPr lang="fr-FR" smtClean="0"/>
              <a:t>‹N°›</a:t>
            </a:fld>
            <a:endParaRPr lang="fr-FR"/>
          </a:p>
        </p:txBody>
      </p:sp>
    </p:spTree>
    <p:extLst>
      <p:ext uri="{BB962C8B-B14F-4D97-AF65-F5344CB8AC3E}">
        <p14:creationId xmlns:p14="http://schemas.microsoft.com/office/powerpoint/2010/main" val="3180336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03153E0-4687-4164-8191-26CAFCC89771}" type="datetimeFigureOut">
              <a:rPr lang="fr-FR" smtClean="0"/>
              <a:t>12/06/2020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CB7C719-3D34-4E69-94B0-7F94CD6D43AF}" type="slidenum">
              <a:rPr lang="fr-FR" smtClean="0"/>
              <a:t>‹N°›</a:t>
            </a:fld>
            <a:endParaRPr lang="fr-FR"/>
          </a:p>
        </p:txBody>
      </p:sp>
    </p:spTree>
    <p:extLst>
      <p:ext uri="{BB962C8B-B14F-4D97-AF65-F5344CB8AC3E}">
        <p14:creationId xmlns:p14="http://schemas.microsoft.com/office/powerpoint/2010/main" val="3792427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F03153E0-4687-4164-8191-26CAFCC89771}" type="datetimeFigureOut">
              <a:rPr lang="fr-FR" smtClean="0"/>
              <a:t>12/06/2020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CB7C719-3D34-4E69-94B0-7F94CD6D43AF}" type="slidenum">
              <a:rPr lang="fr-FR" smtClean="0"/>
              <a:t>‹N°›</a:t>
            </a:fld>
            <a:endParaRPr lang="fr-FR"/>
          </a:p>
        </p:txBody>
      </p:sp>
    </p:spTree>
    <p:extLst>
      <p:ext uri="{BB962C8B-B14F-4D97-AF65-F5344CB8AC3E}">
        <p14:creationId xmlns:p14="http://schemas.microsoft.com/office/powerpoint/2010/main" val="2476545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F03153E0-4687-4164-8191-26CAFCC89771}" type="datetimeFigureOut">
              <a:rPr lang="fr-FR" smtClean="0"/>
              <a:t>12/06/2020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CB7C719-3D34-4E69-94B0-7F94CD6D43AF}" type="slidenum">
              <a:rPr lang="fr-FR" smtClean="0"/>
              <a:t>‹N°›</a:t>
            </a:fld>
            <a:endParaRPr lang="fr-FR"/>
          </a:p>
        </p:txBody>
      </p:sp>
    </p:spTree>
    <p:extLst>
      <p:ext uri="{BB962C8B-B14F-4D97-AF65-F5344CB8AC3E}">
        <p14:creationId xmlns:p14="http://schemas.microsoft.com/office/powerpoint/2010/main" val="3963411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3153E0-4687-4164-8191-26CAFCC89771}" type="datetimeFigureOut">
              <a:rPr lang="fr-FR" smtClean="0"/>
              <a:t>12/06/2020</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B7C719-3D34-4E69-94B0-7F94CD6D43AF}" type="slidenum">
              <a:rPr lang="fr-FR" smtClean="0"/>
              <a:t>‹N°›</a:t>
            </a:fld>
            <a:endParaRPr lang="fr-FR"/>
          </a:p>
        </p:txBody>
      </p:sp>
    </p:spTree>
    <p:extLst>
      <p:ext uri="{BB962C8B-B14F-4D97-AF65-F5344CB8AC3E}">
        <p14:creationId xmlns:p14="http://schemas.microsoft.com/office/powerpoint/2010/main" val="449975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hyperlink" Target="http://www.revue-urbanites.fr/4-la-renaissance-du-port-mozambicai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s://www.lemonde.fr/afrique/video/2019/03/19/le-mozambique-balaye-par-le-puissant-cyclone-idai_5438434_3212.html" TargetMode="External"/><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hyperlink" Target="https://youtu.be/L14YTBWgE6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geoconfluences.ens-lyon.fr/informations-scientifiques/dossiers-regionaux/afrique-dynamiques-regionales/articles-scientifiques/afrique-australe-cadrage#ftn9"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hyperlink" Target="https://www.ac-paris.fr/portail/jcms/p1_546930/l-afrique-du-sud-un-pays-emergent-tle-es-l-ancien-programme"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agenceecofin.com/hebdop3/1805-57032-le-paradoxe-angolais-un-petro-etat-entache-de-pauvrete-et-d-arbitrages-infructueux" TargetMode="External"/><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hyperlink" Target="https://www.google.com/url?sa=t&amp;rct=j&amp;q=&amp;esrc=s&amp;source=web&amp;cd=2&amp;cad=rja&amp;uact=8&amp;ved=2ahUKEwj0scTv6u_hAhUrxIUKHeRJCLcQFjABegQIAhAB&amp;url=https://www.afd.fr/fr/page-region-pays/angola&amp;usg=AOvVaw14UO6Q_0zWDt7sPlzE9qVk"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iom.int/fr" TargetMode="External"/><Relationship Id="rId1" Type="http://schemas.openxmlformats.org/officeDocument/2006/relationships/slideLayout" Target="../slideLayouts/slideLayout7.xml"/><Relationship Id="rId4" Type="http://schemas.openxmlformats.org/officeDocument/2006/relationships/hyperlink" Target="https://www.iom.int/fr/news/loim-et-la-sadc-souhaitent-harmoniser-la-collaboration-en-matiere-de-migration"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hyperlink" Target="http://www.persee.fr/doc/ingeo_0020-0093_2003_hos_67_1_2869"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geoconfluences.ens-lyon.fr/doc/typespace/tourisme/TourScient7.htm" TargetMode="External"/><Relationship Id="rId2" Type="http://schemas.openxmlformats.org/officeDocument/2006/relationships/hyperlink" Target="http://geoconfluences.ens-lyon.fr/informations-scientifiques/dossiers-regionaux/afrique-dynamiques-regionales/articles-scientifiques/afrique-australe-cadrage" TargetMode="External"/><Relationship Id="rId1" Type="http://schemas.openxmlformats.org/officeDocument/2006/relationships/slideLayout" Target="../slideLayouts/slideLayout7.xml"/><Relationship Id="rId4" Type="http://schemas.openxmlformats.org/officeDocument/2006/relationships/hyperlink" Target="http://un.org/africarenewal/fr/magazine"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Autofit/>
          </a:bodyPr>
          <a:lstStyle/>
          <a:p>
            <a:r>
              <a:rPr lang="fr-FR" sz="5400" b="1" dirty="0"/>
              <a:t>Programme de géographie </a:t>
            </a:r>
            <a:br>
              <a:rPr lang="fr-FR" sz="5400" b="1" dirty="0"/>
            </a:br>
            <a:r>
              <a:rPr lang="fr-FR" sz="5400" b="1" dirty="0"/>
              <a:t> de seconde</a:t>
            </a:r>
          </a:p>
        </p:txBody>
      </p:sp>
    </p:spTree>
    <p:extLst>
      <p:ext uri="{BB962C8B-B14F-4D97-AF65-F5344CB8AC3E}">
        <p14:creationId xmlns:p14="http://schemas.microsoft.com/office/powerpoint/2010/main" val="2017175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body" idx="4294967295"/>
          </p:nvPr>
        </p:nvSpPr>
        <p:spPr>
          <a:xfrm>
            <a:off x="827584" y="2492896"/>
            <a:ext cx="7704856" cy="2231826"/>
          </a:xfrm>
        </p:spPr>
        <p:txBody>
          <a:bodyPr lIns="91440" tIns="45720" rIns="91440" bIns="45720">
            <a:normAutofit fontScale="77500" lnSpcReduction="20000"/>
          </a:bodyPr>
          <a:lstStyle/>
          <a:p>
            <a:pPr marL="0" indent="0" algn="ctr" eaLnBrk="1" hangingPunct="1">
              <a:lnSpc>
                <a:spcPct val="90000"/>
              </a:lnSpc>
              <a:spcBef>
                <a:spcPts val="1000"/>
              </a:spcBef>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fr-FR" altLang="fr-FR" sz="5200" b="1" dirty="0">
                <a:latin typeface="Calibri" pitchFamily="34" charset="0"/>
              </a:rPr>
              <a:t>L’Afrique australe : </a:t>
            </a:r>
          </a:p>
          <a:p>
            <a:pPr marL="0" indent="0" algn="ctr" eaLnBrk="1" hangingPunct="1">
              <a:lnSpc>
                <a:spcPct val="90000"/>
              </a:lnSpc>
              <a:spcBef>
                <a:spcPts val="1000"/>
              </a:spcBef>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fr-FR" altLang="fr-FR" sz="5200" b="1" dirty="0">
                <a:latin typeface="Calibri" pitchFamily="34" charset="0"/>
              </a:rPr>
              <a:t>un espace en profonde mutation </a:t>
            </a:r>
          </a:p>
          <a:p>
            <a:pPr marL="0" indent="0" eaLnBrk="1" hangingPunct="1">
              <a:lnSpc>
                <a:spcPct val="90000"/>
              </a:lnSpc>
              <a:spcBef>
                <a:spcPts val="1000"/>
              </a:spcBef>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fr-FR" altLang="fr-FR" sz="2800" dirty="0">
              <a:latin typeface="Calibri" pitchFamily="34" charset="0"/>
            </a:endParaRPr>
          </a:p>
          <a:p>
            <a:pPr marL="0" indent="0" eaLnBrk="1" hangingPunct="1">
              <a:lnSpc>
                <a:spcPct val="90000"/>
              </a:lnSpc>
              <a:spcBef>
                <a:spcPts val="1000"/>
              </a:spcBef>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fr-FR" altLang="fr-FR" sz="3100" dirty="0">
                <a:latin typeface="Calibri" pitchFamily="34" charset="0"/>
              </a:rPr>
              <a:t>(8-10 heures) </a:t>
            </a:r>
          </a:p>
        </p:txBody>
      </p:sp>
      <p:sp>
        <p:nvSpPr>
          <p:cNvPr id="8196" name="Freeform 3"/>
          <p:cNvSpPr>
            <a:spLocks noChangeArrowheads="1"/>
          </p:cNvSpPr>
          <p:nvPr/>
        </p:nvSpPr>
        <p:spPr bwMode="auto">
          <a:xfrm>
            <a:off x="711994" y="620713"/>
            <a:ext cx="3596497" cy="461665"/>
          </a:xfrm>
          <a:custGeom>
            <a:avLst/>
            <a:gdLst>
              <a:gd name="T0" fmla="*/ 0 w 21600"/>
              <a:gd name="T1" fmla="*/ 0 h 21600"/>
              <a:gd name="T2" fmla="*/ 2147483647 w 21600"/>
              <a:gd name="T3" fmla="*/ 0 h 21600"/>
              <a:gd name="T4" fmla="*/ 2147483647 w 21600"/>
              <a:gd name="T5" fmla="*/ 105698266 h 21600"/>
              <a:gd name="T6" fmla="*/ 0 w 21600"/>
              <a:gd name="T7" fmla="*/ 10569826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eaLnBrk="1" hangingPunct="1">
              <a:buClr>
                <a:srgbClr val="000000"/>
              </a:buClr>
              <a:buSzPct val="100000"/>
              <a:buFont typeface="Times New Roman" pitchFamily="18" charset="0"/>
              <a:buNone/>
              <a:tabLst>
                <a:tab pos="723900" algn="l"/>
                <a:tab pos="1447800" algn="l"/>
                <a:tab pos="2171700" algn="l"/>
              </a:tabLst>
            </a:pPr>
            <a:r>
              <a:rPr lang="fr-FR" altLang="fr-FR" sz="2400" dirty="0">
                <a:solidFill>
                  <a:srgbClr val="000000"/>
                </a:solidFill>
                <a:latin typeface="Calibri" pitchFamily="34" charset="0"/>
              </a:rPr>
              <a:t>Thème 4 : Thème conclusif </a:t>
            </a:r>
          </a:p>
        </p:txBody>
      </p:sp>
    </p:spTree>
    <p:extLst>
      <p:ext uri="{BB962C8B-B14F-4D97-AF65-F5344CB8AC3E}">
        <p14:creationId xmlns:p14="http://schemas.microsoft.com/office/powerpoint/2010/main" val="291539933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1" name="Group 1"/>
          <p:cNvGraphicFramePr>
            <a:graphicFrameLocks noGrp="1"/>
          </p:cNvGraphicFramePr>
          <p:nvPr>
            <p:extLst>
              <p:ext uri="{D42A27DB-BD31-4B8C-83A1-F6EECF244321}">
                <p14:modId xmlns:p14="http://schemas.microsoft.com/office/powerpoint/2010/main" val="4198239806"/>
              </p:ext>
            </p:extLst>
          </p:nvPr>
        </p:nvGraphicFramePr>
        <p:xfrm>
          <a:off x="251222" y="158750"/>
          <a:ext cx="8695134" cy="6526156"/>
        </p:xfrm>
        <a:graphic>
          <a:graphicData uri="http://schemas.openxmlformats.org/drawingml/2006/table">
            <a:tbl>
              <a:tblPr/>
              <a:tblGrid>
                <a:gridCol w="3295633">
                  <a:extLst>
                    <a:ext uri="{9D8B030D-6E8A-4147-A177-3AD203B41FA5}">
                      <a16:colId xmlns:a16="http://schemas.microsoft.com/office/drawing/2014/main" val="20000"/>
                    </a:ext>
                  </a:extLst>
                </a:gridCol>
                <a:gridCol w="5399501">
                  <a:extLst>
                    <a:ext uri="{9D8B030D-6E8A-4147-A177-3AD203B41FA5}">
                      <a16:colId xmlns:a16="http://schemas.microsoft.com/office/drawing/2014/main" val="20001"/>
                    </a:ext>
                  </a:extLst>
                </a:gridCol>
              </a:tblGrid>
              <a:tr h="356085">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800">
                          <a:solidFill>
                            <a:srgbClr val="000000"/>
                          </a:solidFill>
                          <a:latin typeface="Arial" panose="020B0604020202020204" pitchFamily="34" charset="0"/>
                          <a:ea typeface="SimSun" panose="02010600030101010101" pitchFamily="2" charset="-122"/>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400">
                          <a:solidFill>
                            <a:srgbClr val="000000"/>
                          </a:solidFill>
                          <a:latin typeface="Arial" panose="020B0604020202020204" pitchFamily="34" charset="0"/>
                          <a:ea typeface="SimSun" panose="02010600030101010101" pitchFamily="2" charset="-122"/>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Arial" panose="020B0604020202020204" pitchFamily="34" charset="0"/>
                          <a:ea typeface="SimSun" panose="02010600030101010101" pitchFamily="2" charset="-122"/>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SimSun" panose="02010600030101010101" pitchFamily="2" charset="-122"/>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SimSun" panose="02010600030101010101" pitchFamily="2" charset="-122"/>
                        </a:defRPr>
                      </a:lvl9pPr>
                    </a:lstStyle>
                    <a:p>
                      <a:pPr marL="0" marR="0" lvl="0" indent="0" algn="ctr" defTabSz="449263" rtl="0" eaLnBrk="1" fontAlgn="base" latinLnBrk="0" hangingPunct="1">
                        <a:lnSpc>
                          <a:spcPct val="93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r>
                        <a:rPr kumimoji="0" lang="fr-FR" altLang="fr-FR" sz="2000" b="1" i="0" u="none" strike="noStrike" cap="none" normalizeH="0" baseline="0" dirty="0">
                          <a:ln>
                            <a:noFill/>
                          </a:ln>
                          <a:solidFill>
                            <a:srgbClr val="000000"/>
                          </a:solidFill>
                          <a:effectLst/>
                          <a:latin typeface="Arial" panose="020B0604020202020204" pitchFamily="34" charset="0"/>
                          <a:ea typeface="SimSun" panose="02010600030101010101" pitchFamily="2" charset="-122"/>
                        </a:rPr>
                        <a:t>Questions </a:t>
                      </a:r>
                    </a:p>
                  </a:txBody>
                  <a:tcPr marL="0" marR="0" marT="15879" marB="0"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800">
                          <a:solidFill>
                            <a:srgbClr val="000000"/>
                          </a:solidFill>
                          <a:latin typeface="Arial" panose="020B0604020202020204" pitchFamily="34" charset="0"/>
                          <a:ea typeface="SimSun" panose="02010600030101010101" pitchFamily="2" charset="-122"/>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400">
                          <a:solidFill>
                            <a:srgbClr val="000000"/>
                          </a:solidFill>
                          <a:latin typeface="Arial" panose="020B0604020202020204" pitchFamily="34" charset="0"/>
                          <a:ea typeface="SimSun" panose="02010600030101010101" pitchFamily="2" charset="-122"/>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Arial" panose="020B0604020202020204" pitchFamily="34" charset="0"/>
                          <a:ea typeface="SimSun" panose="02010600030101010101" pitchFamily="2" charset="-122"/>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SimSun" panose="02010600030101010101" pitchFamily="2" charset="-122"/>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SimSun" panose="02010600030101010101" pitchFamily="2" charset="-122"/>
                        </a:defRPr>
                      </a:lvl9pPr>
                    </a:lstStyle>
                    <a:p>
                      <a:pPr marL="0" marR="0" lvl="0" indent="0" algn="ctr" defTabSz="449263" rtl="0" eaLnBrk="1" fontAlgn="base" latinLnBrk="0" hangingPunct="1">
                        <a:lnSpc>
                          <a:spcPct val="93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r>
                        <a:rPr kumimoji="0" lang="fr-FR" altLang="fr-FR" sz="2000" b="1" i="0" u="none" strike="noStrike" cap="none" normalizeH="0" baseline="0" dirty="0">
                          <a:ln>
                            <a:noFill/>
                          </a:ln>
                          <a:solidFill>
                            <a:srgbClr val="000000"/>
                          </a:solidFill>
                          <a:effectLst/>
                          <a:latin typeface="Arial" panose="020B0604020202020204" pitchFamily="34" charset="0"/>
                          <a:ea typeface="SimSun" panose="02010600030101010101" pitchFamily="2" charset="-122"/>
                        </a:rPr>
                        <a:t>Commentaire  </a:t>
                      </a:r>
                    </a:p>
                  </a:txBody>
                  <a:tcPr marL="0" marR="0" marT="15879" marB="0"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010509">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800">
                          <a:solidFill>
                            <a:srgbClr val="000000"/>
                          </a:solidFill>
                          <a:latin typeface="Arial" panose="020B0604020202020204" pitchFamily="34" charset="0"/>
                          <a:ea typeface="SimSun" panose="02010600030101010101" pitchFamily="2" charset="-122"/>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400">
                          <a:solidFill>
                            <a:srgbClr val="000000"/>
                          </a:solidFill>
                          <a:latin typeface="Arial" panose="020B0604020202020204" pitchFamily="34" charset="0"/>
                          <a:ea typeface="SimSun" panose="02010600030101010101" pitchFamily="2" charset="-122"/>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Arial" panose="020B0604020202020204" pitchFamily="34" charset="0"/>
                          <a:ea typeface="SimSun" panose="02010600030101010101" pitchFamily="2" charset="-122"/>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SimSun" panose="02010600030101010101" pitchFamily="2" charset="-122"/>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SimSun" panose="02010600030101010101" pitchFamily="2" charset="-122"/>
                        </a:defRPr>
                      </a:lvl9pPr>
                    </a:lstStyle>
                    <a:p>
                      <a:pPr marL="0" marR="0" lvl="0" indent="0" algn="l"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r>
                        <a:rPr kumimoji="0" lang="fr-FR" altLang="fr-FR" sz="1600" b="0" i="0" u="none" strike="noStrike" cap="none" normalizeH="0" baseline="0" dirty="0">
                          <a:ln>
                            <a:noFill/>
                          </a:ln>
                          <a:solidFill>
                            <a:srgbClr val="000000"/>
                          </a:solidFill>
                          <a:effectLst/>
                          <a:latin typeface="Arial" panose="020B0604020202020204" pitchFamily="34" charset="0"/>
                          <a:ea typeface="SimSun" panose="02010600030101010101" pitchFamily="2" charset="-122"/>
                        </a:rPr>
                        <a:t> </a:t>
                      </a:r>
                    </a:p>
                    <a:p>
                      <a:pPr marL="0" marR="0" lvl="0" indent="0" algn="l"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endParaRPr kumimoji="0" lang="fr-FR" altLang="fr-FR" sz="1600" b="0" i="0" u="none" strike="noStrike" cap="none" normalizeH="0" baseline="0" dirty="0">
                        <a:ln>
                          <a:noFill/>
                        </a:ln>
                        <a:solidFill>
                          <a:srgbClr val="000000"/>
                        </a:solidFill>
                        <a:effectLst/>
                        <a:latin typeface="Arial" panose="020B0604020202020204" pitchFamily="34" charset="0"/>
                        <a:ea typeface="SimSun" panose="02010600030101010101" pitchFamily="2" charset="-122"/>
                      </a:endParaRPr>
                    </a:p>
                    <a:p>
                      <a:pPr marL="0" marR="0" lvl="0" indent="0" algn="l"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endParaRPr kumimoji="0" lang="fr-FR" altLang="fr-FR" sz="1600" b="0" i="0" u="none" strike="noStrike" cap="none" normalizeH="0" baseline="0" dirty="0">
                        <a:ln>
                          <a:noFill/>
                        </a:ln>
                        <a:solidFill>
                          <a:srgbClr val="000000"/>
                        </a:solidFill>
                        <a:effectLst/>
                        <a:latin typeface="Arial" panose="020B0604020202020204" pitchFamily="34" charset="0"/>
                        <a:ea typeface="SimSun" panose="02010600030101010101" pitchFamily="2" charset="-122"/>
                      </a:endParaRPr>
                    </a:p>
                    <a:p>
                      <a:pPr marL="0" marR="0" lvl="0" indent="0" algn="l"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r>
                        <a:rPr kumimoji="0" lang="fr-FR" altLang="fr-FR" sz="1600" b="1" i="0" u="none" strike="noStrike" cap="none" normalizeH="0" baseline="0" dirty="0">
                          <a:ln>
                            <a:noFill/>
                          </a:ln>
                          <a:solidFill>
                            <a:srgbClr val="000000"/>
                          </a:solidFill>
                          <a:effectLst/>
                          <a:latin typeface="Arial" panose="020B0604020202020204" pitchFamily="34" charset="0"/>
                          <a:ea typeface="SimSun" panose="02010600030101010101" pitchFamily="2" charset="-122"/>
                        </a:rPr>
                        <a:t>Des milieux à valoriser et à ménager. </a:t>
                      </a:r>
                    </a:p>
                    <a:p>
                      <a:pPr marL="0" marR="0" lvl="0" indent="0" algn="l"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r>
                        <a:rPr kumimoji="0" lang="fr-FR" altLang="fr-FR" sz="1600" b="0" i="1" u="none" strike="noStrike" cap="none" normalizeH="0" baseline="0" dirty="0">
                          <a:ln>
                            <a:noFill/>
                          </a:ln>
                          <a:solidFill>
                            <a:srgbClr val="FF0000"/>
                          </a:solidFill>
                          <a:effectLst/>
                          <a:latin typeface="Arial" panose="020B0604020202020204" pitchFamily="34" charset="0"/>
                          <a:ea typeface="SimSun" panose="02010600030101010101" pitchFamily="2" charset="-122"/>
                        </a:rPr>
                        <a:t>(Thème 1 : Sociétés et environnements : des équilibres fragiles)</a:t>
                      </a:r>
                    </a:p>
                    <a:p>
                      <a:pPr marL="0" marR="0" lvl="0" indent="0" algn="l"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endParaRPr kumimoji="0" lang="fr-FR" altLang="fr-FR" sz="1600" b="0" i="0" u="none" strike="noStrike" cap="none" normalizeH="0" baseline="0" dirty="0">
                        <a:ln>
                          <a:noFill/>
                        </a:ln>
                        <a:solidFill>
                          <a:srgbClr val="000000"/>
                        </a:solidFill>
                        <a:effectLst/>
                        <a:latin typeface="Arial" panose="020B0604020202020204" pitchFamily="34" charset="0"/>
                        <a:ea typeface="SimSun" panose="02010600030101010101" pitchFamily="2" charset="-122"/>
                      </a:endParaRPr>
                    </a:p>
                    <a:p>
                      <a:pPr marL="0" marR="0" lvl="0" indent="0" algn="l"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endParaRPr kumimoji="0" lang="fr-FR" altLang="fr-FR" sz="1600" b="0" i="0" u="none" strike="noStrike" cap="none" normalizeH="0" baseline="0" dirty="0">
                        <a:ln>
                          <a:noFill/>
                        </a:ln>
                        <a:solidFill>
                          <a:srgbClr val="000000"/>
                        </a:solidFill>
                        <a:effectLst/>
                        <a:latin typeface="Arial" panose="020B0604020202020204" pitchFamily="34" charset="0"/>
                        <a:ea typeface="SimSun" panose="02010600030101010101" pitchFamily="2" charset="-122"/>
                      </a:endParaRPr>
                    </a:p>
                    <a:p>
                      <a:pPr marL="0" marR="0" lvl="0" indent="0" algn="l"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endParaRPr kumimoji="0" lang="fr-FR" altLang="fr-FR" sz="1600" b="0" i="0" u="none" strike="noStrike" cap="none" normalizeH="0" baseline="0" dirty="0">
                        <a:ln>
                          <a:noFill/>
                        </a:ln>
                        <a:solidFill>
                          <a:srgbClr val="000000"/>
                        </a:solidFill>
                        <a:effectLst/>
                        <a:latin typeface="Arial" panose="020B0604020202020204" pitchFamily="34" charset="0"/>
                        <a:ea typeface="SimSun" panose="02010600030101010101" pitchFamily="2" charset="-122"/>
                      </a:endParaRPr>
                    </a:p>
                    <a:p>
                      <a:pPr marL="0" marR="0" lvl="0" indent="0" algn="l"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r>
                        <a:rPr kumimoji="0" lang="fr-FR" altLang="fr-FR" sz="1600" b="1" i="0" u="none" strike="noStrike" cap="none" normalizeH="0" baseline="0" dirty="0">
                          <a:ln>
                            <a:noFill/>
                          </a:ln>
                          <a:solidFill>
                            <a:srgbClr val="000000"/>
                          </a:solidFill>
                          <a:effectLst/>
                          <a:latin typeface="Arial" panose="020B0604020202020204" pitchFamily="34" charset="0"/>
                          <a:ea typeface="SimSun" panose="02010600030101010101" pitchFamily="2" charset="-122"/>
                        </a:rPr>
                        <a:t>Les défis de la transition et du développement pour des pays inégalement développés. </a:t>
                      </a:r>
                    </a:p>
                    <a:p>
                      <a:pPr marL="0" marR="0" lvl="0" indent="0" algn="l"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r>
                        <a:rPr kumimoji="0" lang="fr-FR" altLang="fr-FR" sz="1600" b="0" i="1" u="none" strike="noStrike" cap="none" normalizeH="0" baseline="0" dirty="0">
                          <a:ln>
                            <a:noFill/>
                          </a:ln>
                          <a:solidFill>
                            <a:srgbClr val="FF0000"/>
                          </a:solidFill>
                          <a:effectLst/>
                          <a:latin typeface="Arial" panose="020B0604020202020204" pitchFamily="34" charset="0"/>
                          <a:ea typeface="SimSun" panose="02010600030101010101" pitchFamily="2" charset="-122"/>
                        </a:rPr>
                        <a:t>(Thème 2 : Territoires, populations et développement : quels défis ? )</a:t>
                      </a:r>
                    </a:p>
                    <a:p>
                      <a:pPr marL="0" marR="0" lvl="0" indent="0" algn="l"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endParaRPr kumimoji="0" lang="fr-FR" altLang="fr-FR" sz="1600" b="0" i="0" u="none" strike="noStrike" cap="none" normalizeH="0" baseline="0" dirty="0">
                        <a:ln>
                          <a:noFill/>
                        </a:ln>
                        <a:solidFill>
                          <a:srgbClr val="000000"/>
                        </a:solidFill>
                        <a:effectLst/>
                        <a:latin typeface="Arial" panose="020B0604020202020204" pitchFamily="34" charset="0"/>
                        <a:ea typeface="SimSun" panose="02010600030101010101" pitchFamily="2" charset="-122"/>
                      </a:endParaRPr>
                    </a:p>
                    <a:p>
                      <a:pPr marL="0" marR="0" lvl="0" indent="0" algn="l"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endParaRPr kumimoji="0" lang="fr-FR" altLang="fr-FR" sz="1600" b="0" i="0" u="none" strike="noStrike" cap="none" normalizeH="0" baseline="0" dirty="0">
                        <a:ln>
                          <a:noFill/>
                        </a:ln>
                        <a:solidFill>
                          <a:srgbClr val="000000"/>
                        </a:solidFill>
                        <a:effectLst/>
                        <a:latin typeface="Arial" panose="020B0604020202020204" pitchFamily="34" charset="0"/>
                        <a:ea typeface="SimSun" panose="02010600030101010101" pitchFamily="2" charset="-122"/>
                      </a:endParaRPr>
                    </a:p>
                    <a:p>
                      <a:pPr marL="0" marR="0" lvl="0" indent="0" algn="l"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endParaRPr kumimoji="0" lang="fr-FR" altLang="fr-FR" sz="1600" b="0" i="0" u="none" strike="noStrike" cap="none" normalizeH="0" baseline="0" dirty="0">
                        <a:ln>
                          <a:noFill/>
                        </a:ln>
                        <a:solidFill>
                          <a:srgbClr val="000000"/>
                        </a:solidFill>
                        <a:effectLst/>
                        <a:latin typeface="Arial" panose="020B0604020202020204" pitchFamily="34" charset="0"/>
                        <a:ea typeface="SimSun" panose="02010600030101010101" pitchFamily="2" charset="-122"/>
                      </a:endParaRPr>
                    </a:p>
                    <a:p>
                      <a:pPr marL="0" marR="0" lvl="0" indent="0" algn="l"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endParaRPr kumimoji="0" lang="fr-FR" altLang="fr-FR" sz="1600" b="0" i="0" u="none" strike="noStrike" cap="none" normalizeH="0" baseline="0" dirty="0">
                        <a:ln>
                          <a:noFill/>
                        </a:ln>
                        <a:solidFill>
                          <a:srgbClr val="000000"/>
                        </a:solidFill>
                        <a:effectLst/>
                        <a:latin typeface="Arial" panose="020B0604020202020204" pitchFamily="34" charset="0"/>
                        <a:ea typeface="SimSun" panose="02010600030101010101" pitchFamily="2" charset="-122"/>
                      </a:endParaRPr>
                    </a:p>
                    <a:p>
                      <a:pPr marL="0" marR="0" lvl="0" indent="0" algn="l"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r>
                        <a:rPr kumimoji="0" lang="fr-FR" altLang="fr-FR" sz="1600" b="1" i="0" u="none" strike="noStrike" cap="none" normalizeH="0" baseline="0" dirty="0">
                          <a:ln>
                            <a:noFill/>
                          </a:ln>
                          <a:solidFill>
                            <a:srgbClr val="000000"/>
                          </a:solidFill>
                          <a:effectLst/>
                          <a:latin typeface="Arial" panose="020B0604020202020204" pitchFamily="34" charset="0"/>
                          <a:ea typeface="SimSun" panose="02010600030101010101" pitchFamily="2" charset="-122"/>
                        </a:rPr>
                        <a:t>Des territoires traversés et remodelés par des mobilités complexes.</a:t>
                      </a:r>
                    </a:p>
                    <a:p>
                      <a:pPr marL="0" marR="0" lvl="0" indent="0" algn="l"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r>
                        <a:rPr kumimoji="0" lang="fr-FR" altLang="fr-FR" sz="1600" b="0" i="1" u="none" strike="noStrike" cap="none" normalizeH="0" baseline="0" dirty="0">
                          <a:ln>
                            <a:noFill/>
                          </a:ln>
                          <a:solidFill>
                            <a:srgbClr val="FF0000"/>
                          </a:solidFill>
                          <a:effectLst/>
                          <a:latin typeface="Arial" panose="020B0604020202020204" pitchFamily="34" charset="0"/>
                          <a:ea typeface="SimSun" panose="02010600030101010101" pitchFamily="2" charset="-122"/>
                        </a:rPr>
                        <a:t>(Thème 3 : Des mobilités généralisées) </a:t>
                      </a:r>
                      <a:r>
                        <a:rPr kumimoji="0" lang="fr-FR" altLang="fr-FR" sz="1600" b="0" i="1" u="none" strike="noStrike" cap="none" normalizeH="0" baseline="0" dirty="0">
                          <a:ln>
                            <a:noFill/>
                          </a:ln>
                          <a:solidFill>
                            <a:srgbClr val="8FAADC"/>
                          </a:solidFill>
                          <a:effectLst/>
                          <a:latin typeface="Arial" panose="020B0604020202020204" pitchFamily="34" charset="0"/>
                          <a:ea typeface="SimSun" panose="02010600030101010101" pitchFamily="2" charset="-122"/>
                        </a:rPr>
                        <a:t> </a:t>
                      </a:r>
                    </a:p>
                    <a:p>
                      <a:pPr marL="0" marR="0" lvl="0" indent="0" algn="l"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r>
                        <a:rPr kumimoji="0" lang="fr-FR" altLang="fr-FR" sz="1600" b="0" i="0" u="none" strike="noStrike" cap="none" normalizeH="0" baseline="0" dirty="0">
                          <a:ln>
                            <a:noFill/>
                          </a:ln>
                          <a:solidFill>
                            <a:srgbClr val="000000"/>
                          </a:solidFill>
                          <a:effectLst/>
                          <a:latin typeface="Arial" panose="020B0604020202020204" pitchFamily="34" charset="0"/>
                          <a:ea typeface="SimSun" panose="02010600030101010101" pitchFamily="2" charset="-122"/>
                        </a:rPr>
                        <a:t> </a:t>
                      </a:r>
                    </a:p>
                  </a:txBody>
                  <a:tcPr marL="102872" marR="102872" marT="137175" marB="137175"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800">
                          <a:solidFill>
                            <a:srgbClr val="000000"/>
                          </a:solidFill>
                          <a:latin typeface="Arial" panose="020B0604020202020204" pitchFamily="34" charset="0"/>
                          <a:ea typeface="SimSun" panose="02010600030101010101" pitchFamily="2" charset="-122"/>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400">
                          <a:solidFill>
                            <a:srgbClr val="000000"/>
                          </a:solidFill>
                          <a:latin typeface="Arial" panose="020B0604020202020204" pitchFamily="34" charset="0"/>
                          <a:ea typeface="SimSun" panose="02010600030101010101" pitchFamily="2" charset="-122"/>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Arial" panose="020B0604020202020204" pitchFamily="34" charset="0"/>
                          <a:ea typeface="SimSun" panose="02010600030101010101" pitchFamily="2" charset="-122"/>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SimSun" panose="02010600030101010101" pitchFamily="2" charset="-122"/>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SimSun" panose="02010600030101010101" pitchFamily="2" charset="-122"/>
                        </a:defRPr>
                      </a:lvl9pPr>
                    </a:lstStyle>
                    <a:p>
                      <a:pPr marL="0" marR="0" lvl="0" indent="0" algn="l"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endParaRPr kumimoji="0" lang="fr-FR" altLang="fr-FR" sz="900" b="0" i="0" u="none" strike="noStrike" cap="none" normalizeH="0" baseline="0" dirty="0">
                        <a:ln>
                          <a:noFill/>
                        </a:ln>
                        <a:solidFill>
                          <a:srgbClr val="000000"/>
                        </a:solidFill>
                        <a:effectLst/>
                        <a:latin typeface="Arial" panose="020B0604020202020204" pitchFamily="34" charset="0"/>
                        <a:ea typeface="SimSun" panose="02010600030101010101" pitchFamily="2" charset="-122"/>
                      </a:endParaRPr>
                    </a:p>
                    <a:p>
                      <a:pPr marL="0" marR="0" lvl="0" indent="0" algn="just"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r>
                        <a:rPr kumimoji="0" lang="fr-FR" altLang="fr-FR" sz="1600" b="0" i="0" u="none" strike="noStrike" cap="none" normalizeH="0" baseline="0" dirty="0">
                          <a:ln>
                            <a:noFill/>
                          </a:ln>
                          <a:solidFill>
                            <a:srgbClr val="000000"/>
                          </a:solidFill>
                          <a:effectLst/>
                          <a:latin typeface="Arial" panose="020B0604020202020204" pitchFamily="34" charset="0"/>
                          <a:ea typeface="SimSun" panose="02010600030101010101" pitchFamily="2" charset="-122"/>
                        </a:rPr>
                        <a:t>L’objectif est de comprendre comment </a:t>
                      </a:r>
                      <a:r>
                        <a:rPr kumimoji="0" lang="fr-FR" altLang="fr-FR" sz="1600" b="0" i="0" u="none" strike="noStrike" cap="none" normalizeH="0" baseline="0" dirty="0">
                          <a:ln>
                            <a:noFill/>
                          </a:ln>
                          <a:solidFill>
                            <a:srgbClr val="000000"/>
                          </a:solidFill>
                          <a:effectLst/>
                          <a:highlight>
                            <a:srgbClr val="FFFF00"/>
                          </a:highlight>
                          <a:latin typeface="Arial" panose="020B0604020202020204" pitchFamily="34" charset="0"/>
                          <a:ea typeface="SimSun" panose="02010600030101010101" pitchFamily="2" charset="-122"/>
                        </a:rPr>
                        <a:t>une aire géographique </a:t>
                      </a:r>
                      <a:r>
                        <a:rPr kumimoji="0" lang="fr-FR" altLang="fr-FR" sz="1600" b="0" i="0" u="none" strike="noStrike" cap="none" normalizeH="0" baseline="0" dirty="0">
                          <a:ln>
                            <a:noFill/>
                          </a:ln>
                          <a:solidFill>
                            <a:srgbClr val="000000"/>
                          </a:solidFill>
                          <a:effectLst/>
                          <a:latin typeface="Arial" panose="020B0604020202020204" pitchFamily="34" charset="0"/>
                          <a:ea typeface="SimSun" panose="02010600030101010101" pitchFamily="2" charset="-122"/>
                        </a:rPr>
                        <a:t>est concernée par les processus étudiés au cours de l’année de seconde. </a:t>
                      </a:r>
                    </a:p>
                    <a:p>
                      <a:pPr marL="0" marR="0" lvl="0" indent="0" algn="just"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endParaRPr kumimoji="0" lang="fr-FR" altLang="fr-FR" sz="900" b="0" i="0" u="none" strike="noStrike" cap="none" normalizeH="0" baseline="0" dirty="0">
                        <a:ln>
                          <a:noFill/>
                        </a:ln>
                        <a:solidFill>
                          <a:srgbClr val="000000"/>
                        </a:solidFill>
                        <a:effectLst/>
                        <a:latin typeface="Arial" panose="020B0604020202020204" pitchFamily="34" charset="0"/>
                        <a:ea typeface="SimSun" panose="02010600030101010101" pitchFamily="2" charset="-122"/>
                      </a:endParaRPr>
                    </a:p>
                    <a:p>
                      <a:pPr marL="0" marR="0" lvl="0" indent="0" algn="just"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r>
                        <a:rPr kumimoji="0" lang="fr-FR" altLang="fr-FR" sz="1600" b="0" i="0" u="none" strike="noStrike" cap="none" normalizeH="0" baseline="0" dirty="0">
                          <a:ln>
                            <a:noFill/>
                          </a:ln>
                          <a:solidFill>
                            <a:srgbClr val="000000"/>
                          </a:solidFill>
                          <a:effectLst/>
                          <a:latin typeface="Arial" panose="020B0604020202020204" pitchFamily="34" charset="0"/>
                          <a:ea typeface="SimSun" panose="02010600030101010101" pitchFamily="2" charset="-122"/>
                        </a:rPr>
                        <a:t>L’Afrique australe se caractérise par </a:t>
                      </a:r>
                      <a:r>
                        <a:rPr kumimoji="0" lang="fr-FR" altLang="fr-FR" sz="1600" b="0" i="0" u="none" strike="noStrike" cap="none" normalizeH="0" baseline="0" dirty="0">
                          <a:ln>
                            <a:noFill/>
                          </a:ln>
                          <a:solidFill>
                            <a:srgbClr val="000000"/>
                          </a:solidFill>
                          <a:effectLst/>
                          <a:highlight>
                            <a:srgbClr val="FFFF00"/>
                          </a:highlight>
                          <a:latin typeface="Arial" panose="020B0604020202020204" pitchFamily="34" charset="0"/>
                          <a:ea typeface="SimSun" panose="02010600030101010101" pitchFamily="2" charset="-122"/>
                        </a:rPr>
                        <a:t>une grande diversité de milieux</a:t>
                      </a:r>
                      <a:r>
                        <a:rPr kumimoji="0" lang="fr-FR" altLang="fr-FR" sz="1600" b="0" i="0" u="none" strike="noStrike" cap="none" normalizeH="0" baseline="0" dirty="0">
                          <a:ln>
                            <a:noFill/>
                          </a:ln>
                          <a:solidFill>
                            <a:srgbClr val="000000"/>
                          </a:solidFill>
                          <a:effectLst/>
                          <a:latin typeface="Arial" panose="020B0604020202020204" pitchFamily="34" charset="0"/>
                          <a:ea typeface="SimSun" panose="02010600030101010101" pitchFamily="2" charset="-122"/>
                        </a:rPr>
                        <a:t>, exploités pour leurs ressources. </a:t>
                      </a:r>
                    </a:p>
                    <a:p>
                      <a:pPr marL="0" marR="0" lvl="0" indent="0" algn="just"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endParaRPr kumimoji="0" lang="fr-FR" altLang="fr-FR" sz="900" b="0" i="0" u="none" strike="noStrike" cap="none" normalizeH="0" baseline="0" dirty="0">
                        <a:ln>
                          <a:noFill/>
                        </a:ln>
                        <a:solidFill>
                          <a:srgbClr val="000000"/>
                        </a:solidFill>
                        <a:effectLst/>
                        <a:latin typeface="Arial" panose="020B0604020202020204" pitchFamily="34" charset="0"/>
                        <a:ea typeface="SimSun" panose="02010600030101010101" pitchFamily="2" charset="-122"/>
                      </a:endParaRPr>
                    </a:p>
                    <a:p>
                      <a:pPr marL="0" marR="0" lvl="0" indent="0" algn="just"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r>
                        <a:rPr kumimoji="0" lang="fr-FR" altLang="fr-FR" sz="1600" b="0" i="0" u="none" strike="noStrike" cap="none" normalizeH="0" baseline="0" dirty="0">
                          <a:ln>
                            <a:noFill/>
                          </a:ln>
                          <a:solidFill>
                            <a:srgbClr val="000000"/>
                          </a:solidFill>
                          <a:effectLst/>
                          <a:latin typeface="Arial" panose="020B0604020202020204" pitchFamily="34" charset="0"/>
                          <a:ea typeface="SimSun" panose="02010600030101010101" pitchFamily="2" charset="-122"/>
                        </a:rPr>
                        <a:t>Ces milieux sont </a:t>
                      </a:r>
                      <a:r>
                        <a:rPr kumimoji="0" lang="fr-FR" altLang="fr-FR" sz="1600" b="0" i="0" u="none" strike="noStrike" cap="none" normalizeH="0" baseline="0" dirty="0">
                          <a:ln>
                            <a:noFill/>
                          </a:ln>
                          <a:solidFill>
                            <a:srgbClr val="000000"/>
                          </a:solidFill>
                          <a:effectLst/>
                          <a:highlight>
                            <a:srgbClr val="FFFF00"/>
                          </a:highlight>
                          <a:latin typeface="Arial" panose="020B0604020202020204" pitchFamily="34" charset="0"/>
                          <a:ea typeface="SimSun" panose="02010600030101010101" pitchFamily="2" charset="-122"/>
                        </a:rPr>
                        <a:t>soumis à une pression accrue </a:t>
                      </a:r>
                      <a:r>
                        <a:rPr kumimoji="0" lang="fr-FR" altLang="fr-FR" sz="1600" b="0" i="0" u="none" strike="noStrike" cap="none" normalizeH="0" baseline="0" dirty="0">
                          <a:ln>
                            <a:noFill/>
                          </a:ln>
                          <a:solidFill>
                            <a:srgbClr val="000000"/>
                          </a:solidFill>
                          <a:effectLst/>
                          <a:latin typeface="Arial" panose="020B0604020202020204" pitchFamily="34" charset="0"/>
                          <a:ea typeface="SimSun" panose="02010600030101010101" pitchFamily="2" charset="-122"/>
                        </a:rPr>
                        <a:t>liée aux défis démographiques, alimentaires, sanitaires, aux contextes politiques et à certains choix de développement. </a:t>
                      </a:r>
                    </a:p>
                    <a:p>
                      <a:pPr marL="0" marR="0" lvl="0" indent="0" algn="just"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endParaRPr kumimoji="0" lang="fr-FR" altLang="fr-FR" sz="900" b="0" i="0" u="none" strike="noStrike" cap="none" normalizeH="0" baseline="0" dirty="0">
                        <a:ln>
                          <a:noFill/>
                        </a:ln>
                        <a:solidFill>
                          <a:srgbClr val="000000"/>
                        </a:solidFill>
                        <a:effectLst/>
                        <a:latin typeface="Arial" panose="020B0604020202020204" pitchFamily="34" charset="0"/>
                        <a:ea typeface="SimSun" panose="02010600030101010101" pitchFamily="2" charset="-122"/>
                      </a:endParaRPr>
                    </a:p>
                    <a:p>
                      <a:pPr marL="0" marR="0" lvl="0" indent="0" algn="just"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r>
                        <a:rPr kumimoji="0" lang="fr-FR" altLang="fr-FR" sz="1600" b="0" i="0" u="none" strike="noStrike" cap="none" normalizeH="0" baseline="0" dirty="0">
                          <a:ln>
                            <a:noFill/>
                          </a:ln>
                          <a:solidFill>
                            <a:srgbClr val="000000"/>
                          </a:solidFill>
                          <a:effectLst/>
                          <a:highlight>
                            <a:srgbClr val="FFFF00"/>
                          </a:highlight>
                          <a:latin typeface="Arial" panose="020B0604020202020204" pitchFamily="34" charset="0"/>
                          <a:ea typeface="SimSun" panose="02010600030101010101" pitchFamily="2" charset="-122"/>
                        </a:rPr>
                        <a:t>Les transitions</a:t>
                      </a:r>
                      <a:r>
                        <a:rPr kumimoji="0" lang="fr-FR" altLang="fr-FR" sz="1600" b="0" i="0" u="none" strike="noStrike" cap="none" normalizeH="0" baseline="0" dirty="0">
                          <a:ln>
                            <a:noFill/>
                          </a:ln>
                          <a:solidFill>
                            <a:srgbClr val="000000"/>
                          </a:solidFill>
                          <a:effectLst/>
                          <a:latin typeface="Arial" panose="020B0604020202020204" pitchFamily="34" charset="0"/>
                          <a:ea typeface="SimSun" panose="02010600030101010101" pitchFamily="2" charset="-122"/>
                        </a:rPr>
                        <a:t>, qu’elles soient démographique, économique, urbaine ou environnementale, y sont marquées par leur diversité et leur rapidité. Le niveau de développement, le niveau d’intégration des territoires dans la mondialisation et les choix politiques influencent les différences de trajectoires de ces transitions. Les inégalités et les logiques ségrégatives y sont particulièrement marquées.  </a:t>
                      </a:r>
                    </a:p>
                    <a:p>
                      <a:pPr marL="0" marR="0" lvl="0" indent="0" algn="just"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endParaRPr kumimoji="0" lang="fr-FR" altLang="fr-FR" sz="1600" b="0" i="0" u="none" strike="noStrike" cap="none" normalizeH="0" baseline="0" dirty="0">
                        <a:ln>
                          <a:noFill/>
                        </a:ln>
                        <a:solidFill>
                          <a:srgbClr val="000000"/>
                        </a:solidFill>
                        <a:effectLst/>
                        <a:latin typeface="Arial" panose="020B0604020202020204" pitchFamily="34" charset="0"/>
                        <a:ea typeface="SimSun" panose="02010600030101010101" pitchFamily="2" charset="-122"/>
                      </a:endParaRPr>
                    </a:p>
                    <a:p>
                      <a:pPr marL="0" marR="0" lvl="0" indent="0" algn="just"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r>
                        <a:rPr kumimoji="0" lang="fr-FR" altLang="fr-FR" sz="1600" b="0" i="0" u="none" strike="noStrike" cap="none" normalizeH="0" baseline="0" dirty="0">
                          <a:ln>
                            <a:noFill/>
                          </a:ln>
                          <a:solidFill>
                            <a:srgbClr val="000000"/>
                          </a:solidFill>
                          <a:effectLst/>
                          <a:latin typeface="Arial" panose="020B0604020202020204" pitchFamily="34" charset="0"/>
                          <a:ea typeface="SimSun" panose="02010600030101010101" pitchFamily="2" charset="-122"/>
                        </a:rPr>
                        <a:t>Cet espace se caractérise également par </a:t>
                      </a:r>
                      <a:r>
                        <a:rPr kumimoji="0" lang="fr-FR" altLang="fr-FR" sz="1600" b="0" i="0" u="none" strike="noStrike" cap="none" normalizeH="0" baseline="0" dirty="0">
                          <a:ln>
                            <a:noFill/>
                          </a:ln>
                          <a:solidFill>
                            <a:srgbClr val="000000"/>
                          </a:solidFill>
                          <a:effectLst/>
                          <a:highlight>
                            <a:srgbClr val="FFFF00"/>
                          </a:highlight>
                          <a:latin typeface="Arial" panose="020B0604020202020204" pitchFamily="34" charset="0"/>
                          <a:ea typeface="SimSun" panose="02010600030101010101" pitchFamily="2" charset="-122"/>
                        </a:rPr>
                        <a:t>des flux migratoires complexes</a:t>
                      </a:r>
                      <a:r>
                        <a:rPr kumimoji="0" lang="fr-FR" altLang="fr-FR" sz="1600" b="0" i="0" u="none" strike="noStrike" cap="none" normalizeH="0" baseline="0" dirty="0">
                          <a:ln>
                            <a:noFill/>
                          </a:ln>
                          <a:solidFill>
                            <a:srgbClr val="000000"/>
                          </a:solidFill>
                          <a:effectLst/>
                          <a:latin typeface="Arial" panose="020B0604020202020204" pitchFamily="34" charset="0"/>
                          <a:ea typeface="SimSun" panose="02010600030101010101" pitchFamily="2" charset="-122"/>
                        </a:rPr>
                        <a:t>, entre exil, transit et installation pour les migrants internationaux, et affirmation de mobilités touristiques (écotourisme, safaris, etc.), créatrices de nouvelles inégalités territoriales. </a:t>
                      </a:r>
                    </a:p>
                  </a:txBody>
                  <a:tcPr marL="102872" marR="102872" marT="137175" marB="137175"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5270422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
          <p:cNvSpPr txBox="1">
            <a:spLocks noChangeArrowheads="1"/>
          </p:cNvSpPr>
          <p:nvPr/>
        </p:nvSpPr>
        <p:spPr bwMode="auto">
          <a:xfrm>
            <a:off x="145232" y="205261"/>
            <a:ext cx="8612981" cy="6307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itchFamily="34" charset="0"/>
                <a:ea typeface="SimSun" pitchFamily="2"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itchFamily="34" charset="0"/>
                <a:ea typeface="SimSun" pitchFamily="2"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itchFamily="34" charset="0"/>
                <a:ea typeface="SimSun" pitchFamily="2"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itchFamily="34" charset="0"/>
                <a:ea typeface="SimSun" pitchFamily="2"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itchFamily="34" charset="0"/>
                <a:ea typeface="SimSun" pitchFamily="2" charset="-122"/>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itchFamily="34" charset="0"/>
                <a:ea typeface="SimSun" pitchFamily="2" charset="-122"/>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itchFamily="34" charset="0"/>
                <a:ea typeface="SimSun" pitchFamily="2" charset="-122"/>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itchFamily="34" charset="0"/>
                <a:ea typeface="SimSun" pitchFamily="2" charset="-122"/>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itchFamily="34" charset="0"/>
                <a:ea typeface="SimSun" pitchFamily="2" charset="-122"/>
              </a:defRPr>
            </a:lvl9pPr>
          </a:lstStyle>
          <a:p>
            <a:pPr eaLnBrk="1" hangingPunct="1">
              <a:buClr>
                <a:srgbClr val="000000"/>
              </a:buClr>
              <a:buSzPct val="100000"/>
              <a:buFont typeface="Times New Roman" pitchFamily="18" charset="0"/>
              <a:buNone/>
              <a:defRPr/>
            </a:pPr>
            <a:r>
              <a:rPr lang="fr-FR" altLang="fr-FR" sz="2000" b="1" dirty="0">
                <a:solidFill>
                  <a:srgbClr val="000000"/>
                </a:solidFill>
                <a:latin typeface="Calibri" pitchFamily="34" charset="0"/>
              </a:rPr>
              <a:t>Délimiter l’espace étudié</a:t>
            </a:r>
          </a:p>
          <a:p>
            <a:pPr eaLnBrk="1" hangingPunct="1">
              <a:buClr>
                <a:srgbClr val="000000"/>
              </a:buClr>
              <a:buSzPct val="100000"/>
              <a:buFont typeface="Times New Roman" pitchFamily="18" charset="0"/>
              <a:buNone/>
              <a:defRPr/>
            </a:pPr>
            <a:endParaRPr lang="fr-FR" altLang="fr-FR" dirty="0">
              <a:solidFill>
                <a:srgbClr val="000000"/>
              </a:solidFill>
              <a:latin typeface="Calibri" pitchFamily="34" charset="0"/>
            </a:endParaRPr>
          </a:p>
          <a:p>
            <a:pPr eaLnBrk="1" hangingPunct="1">
              <a:buClr>
                <a:srgbClr val="000000"/>
              </a:buClr>
              <a:buSzPct val="100000"/>
              <a:buFont typeface="Times New Roman" pitchFamily="18" charset="0"/>
              <a:buNone/>
              <a:defRPr/>
            </a:pPr>
            <a:r>
              <a:rPr lang="fr-FR" altLang="fr-FR" sz="2000" b="1" dirty="0">
                <a:solidFill>
                  <a:srgbClr val="000000"/>
                </a:solidFill>
                <a:latin typeface="Calibri" pitchFamily="34" charset="0"/>
              </a:rPr>
              <a:t>Qu’est-ce que l’Afrique australe ?   </a:t>
            </a:r>
          </a:p>
          <a:p>
            <a:pPr eaLnBrk="1" hangingPunct="1">
              <a:buClr>
                <a:srgbClr val="000000"/>
              </a:buClr>
              <a:buSzPct val="100000"/>
              <a:buFont typeface="Times New Roman" pitchFamily="18" charset="0"/>
              <a:buNone/>
              <a:defRPr/>
            </a:pPr>
            <a:r>
              <a:rPr lang="fr-FR" altLang="fr-FR" dirty="0">
                <a:solidFill>
                  <a:srgbClr val="000000"/>
                </a:solidFill>
                <a:latin typeface="Calibri" pitchFamily="34" charset="0"/>
              </a:rPr>
              <a:t>Plusieurs définitions  sont évoquées par Alain </a:t>
            </a:r>
            <a:r>
              <a:rPr lang="fr-FR" altLang="fr-FR" dirty="0" err="1">
                <a:solidFill>
                  <a:srgbClr val="000000"/>
                </a:solidFill>
                <a:latin typeface="Calibri" pitchFamily="34" charset="0"/>
              </a:rPr>
              <a:t>Dubresson</a:t>
            </a:r>
            <a:r>
              <a:rPr lang="fr-FR" altLang="fr-FR" dirty="0">
                <a:solidFill>
                  <a:srgbClr val="000000"/>
                </a:solidFill>
                <a:latin typeface="Calibri" pitchFamily="34" charset="0"/>
              </a:rPr>
              <a:t> dans ses conférences 2016</a:t>
            </a:r>
          </a:p>
          <a:p>
            <a:pPr eaLnBrk="1" hangingPunct="1">
              <a:buClr>
                <a:srgbClr val="000000"/>
              </a:buClr>
              <a:buSzPct val="100000"/>
              <a:buFont typeface="Times New Roman" pitchFamily="18" charset="0"/>
              <a:buNone/>
              <a:defRPr/>
            </a:pPr>
            <a:endParaRPr lang="fr-FR" altLang="fr-FR" dirty="0">
              <a:solidFill>
                <a:srgbClr val="000000"/>
              </a:solidFill>
              <a:latin typeface="Calibri" pitchFamily="34" charset="0"/>
            </a:endParaRPr>
          </a:p>
          <a:p>
            <a:pPr eaLnBrk="1" hangingPunct="1">
              <a:buClr>
                <a:srgbClr val="000000"/>
              </a:buClr>
              <a:buSzPct val="100000"/>
              <a:buFont typeface="Times New Roman" pitchFamily="18" charset="0"/>
              <a:buNone/>
              <a:defRPr/>
            </a:pPr>
            <a:endParaRPr lang="fr-FR" altLang="fr-FR" dirty="0">
              <a:solidFill>
                <a:srgbClr val="000000"/>
              </a:solidFill>
              <a:latin typeface="Calibri" pitchFamily="34" charset="0"/>
            </a:endParaRPr>
          </a:p>
          <a:p>
            <a:pPr marL="285750" indent="-285750" eaLnBrk="1" hangingPunct="1">
              <a:buClr>
                <a:srgbClr val="000000"/>
              </a:buClr>
              <a:buSzPct val="100000"/>
              <a:buFont typeface="Wingdings" pitchFamily="2" charset="2"/>
              <a:buChar char="ü"/>
              <a:defRPr/>
            </a:pPr>
            <a:r>
              <a:rPr lang="fr-FR" altLang="fr-FR" dirty="0">
                <a:solidFill>
                  <a:srgbClr val="000000"/>
                </a:solidFill>
                <a:latin typeface="Calibri" pitchFamily="34" charset="0"/>
              </a:rPr>
              <a:t>Celle des Nations unies :  </a:t>
            </a:r>
          </a:p>
          <a:p>
            <a:pPr eaLnBrk="1" hangingPunct="1">
              <a:buClr>
                <a:srgbClr val="000000"/>
              </a:buClr>
              <a:buSzPct val="100000"/>
              <a:defRPr/>
            </a:pPr>
            <a:r>
              <a:rPr lang="fr-FR" altLang="fr-FR" dirty="0">
                <a:solidFill>
                  <a:srgbClr val="000000"/>
                </a:solidFill>
                <a:latin typeface="Calibri" pitchFamily="34" charset="0"/>
                <a:cs typeface="Times New Roman" pitchFamily="18" charset="0"/>
              </a:rPr>
              <a:t>5 Etats, 63 millions d’hab. en 2015.</a:t>
            </a:r>
          </a:p>
          <a:p>
            <a:pPr eaLnBrk="1" hangingPunct="1">
              <a:buClr>
                <a:srgbClr val="000000"/>
              </a:buClr>
              <a:buSzPct val="100000"/>
              <a:buFont typeface="Times New Roman" pitchFamily="18" charset="0"/>
              <a:buNone/>
              <a:defRPr/>
            </a:pPr>
            <a:endParaRPr lang="fr-FR" altLang="fr-FR" sz="1000" dirty="0">
              <a:solidFill>
                <a:srgbClr val="000000"/>
              </a:solidFill>
              <a:latin typeface="Calibri" pitchFamily="34" charset="0"/>
            </a:endParaRPr>
          </a:p>
          <a:p>
            <a:pPr marL="285750" indent="-285750" eaLnBrk="1" hangingPunct="1">
              <a:buClr>
                <a:srgbClr val="000000"/>
              </a:buClr>
              <a:buSzPct val="100000"/>
              <a:buFont typeface="Wingdings" pitchFamily="2" charset="2"/>
              <a:buChar char="ü"/>
              <a:defRPr/>
            </a:pPr>
            <a:endParaRPr lang="fr-FR" altLang="fr-FR" dirty="0">
              <a:solidFill>
                <a:srgbClr val="000000"/>
              </a:solidFill>
              <a:latin typeface="Calibri" pitchFamily="34" charset="0"/>
              <a:cs typeface="Times New Roman" pitchFamily="18" charset="0"/>
            </a:endParaRPr>
          </a:p>
          <a:p>
            <a:pPr marL="285750" indent="-285750" eaLnBrk="1" hangingPunct="1">
              <a:buClr>
                <a:srgbClr val="000000"/>
              </a:buClr>
              <a:buSzPct val="100000"/>
              <a:buFont typeface="Wingdings" pitchFamily="2" charset="2"/>
              <a:buChar char="ü"/>
              <a:defRPr/>
            </a:pPr>
            <a:endParaRPr lang="fr-FR" altLang="fr-FR" dirty="0">
              <a:solidFill>
                <a:srgbClr val="000000"/>
              </a:solidFill>
              <a:latin typeface="Calibri" pitchFamily="34" charset="0"/>
              <a:cs typeface="Times New Roman" pitchFamily="18" charset="0"/>
            </a:endParaRPr>
          </a:p>
          <a:p>
            <a:pPr marL="285750" indent="-285750" eaLnBrk="1" hangingPunct="1">
              <a:buClr>
                <a:srgbClr val="000000"/>
              </a:buClr>
              <a:buSzPct val="100000"/>
              <a:buFont typeface="Wingdings" pitchFamily="2" charset="2"/>
              <a:buChar char="ü"/>
              <a:defRPr/>
            </a:pPr>
            <a:endParaRPr lang="fr-FR" altLang="fr-FR" dirty="0">
              <a:solidFill>
                <a:srgbClr val="000000"/>
              </a:solidFill>
              <a:latin typeface="Calibri" pitchFamily="34" charset="0"/>
              <a:cs typeface="Times New Roman" pitchFamily="18" charset="0"/>
            </a:endParaRPr>
          </a:p>
          <a:p>
            <a:pPr marL="285750" indent="-285750" eaLnBrk="1" hangingPunct="1">
              <a:buClr>
                <a:srgbClr val="000000"/>
              </a:buClr>
              <a:buSzPct val="100000"/>
              <a:buFont typeface="Wingdings" pitchFamily="2" charset="2"/>
              <a:buChar char="ü"/>
              <a:defRPr/>
            </a:pPr>
            <a:r>
              <a:rPr lang="fr-FR" altLang="fr-FR" dirty="0">
                <a:solidFill>
                  <a:srgbClr val="000000"/>
                </a:solidFill>
                <a:latin typeface="Calibri" pitchFamily="34" charset="0"/>
                <a:cs typeface="Times New Roman" pitchFamily="18" charset="0"/>
              </a:rPr>
              <a:t>Celle du concours ENS 2014  : </a:t>
            </a:r>
          </a:p>
          <a:p>
            <a:pPr eaLnBrk="1" hangingPunct="1">
              <a:buClr>
                <a:srgbClr val="000000"/>
              </a:buClr>
              <a:buSzPct val="100000"/>
              <a:defRPr/>
            </a:pPr>
            <a:r>
              <a:rPr lang="fr-FR" altLang="fr-FR" dirty="0">
                <a:solidFill>
                  <a:srgbClr val="000000"/>
                </a:solidFill>
                <a:latin typeface="Calibri" pitchFamily="34" charset="0"/>
                <a:cs typeface="Times New Roman" pitchFamily="18" charset="0"/>
              </a:rPr>
              <a:t>7 Etats, 106 millions d’</a:t>
            </a:r>
            <a:r>
              <a:rPr lang="fr-FR" altLang="fr-FR" dirty="0" err="1">
                <a:solidFill>
                  <a:srgbClr val="000000"/>
                </a:solidFill>
                <a:latin typeface="Calibri" pitchFamily="34" charset="0"/>
                <a:cs typeface="Times New Roman" pitchFamily="18" charset="0"/>
              </a:rPr>
              <a:t>hab</a:t>
            </a:r>
            <a:r>
              <a:rPr lang="fr-FR" altLang="fr-FR" dirty="0">
                <a:solidFill>
                  <a:srgbClr val="000000"/>
                </a:solidFill>
                <a:latin typeface="Calibri" pitchFamily="34" charset="0"/>
                <a:cs typeface="Times New Roman" pitchFamily="18" charset="0"/>
              </a:rPr>
              <a:t> en 2015. </a:t>
            </a:r>
          </a:p>
          <a:p>
            <a:pPr eaLnBrk="1" hangingPunct="1">
              <a:buClr>
                <a:srgbClr val="000000"/>
              </a:buClr>
              <a:buSzPct val="100000"/>
              <a:buFont typeface="Times New Roman" pitchFamily="18" charset="0"/>
              <a:buNone/>
              <a:defRPr/>
            </a:pPr>
            <a:r>
              <a:rPr lang="fr-FR" altLang="fr-FR" dirty="0">
                <a:solidFill>
                  <a:srgbClr val="000000"/>
                </a:solidFill>
                <a:latin typeface="&amp;quot" charset="0"/>
                <a:cs typeface="Times New Roman" pitchFamily="18" charset="0"/>
              </a:rPr>
              <a:t>	</a:t>
            </a:r>
          </a:p>
          <a:p>
            <a:pPr eaLnBrk="1" hangingPunct="1">
              <a:buClr>
                <a:srgbClr val="000000"/>
              </a:buClr>
              <a:buSzPct val="100000"/>
              <a:buFont typeface="Times New Roman" pitchFamily="18" charset="0"/>
              <a:buNone/>
              <a:defRPr/>
            </a:pPr>
            <a:r>
              <a:rPr lang="fr-FR" altLang="fr-FR" sz="1600" dirty="0">
                <a:solidFill>
                  <a:srgbClr val="000000"/>
                </a:solidFill>
                <a:latin typeface="&amp;quot" charset="0"/>
                <a:cs typeface="Times New Roman" pitchFamily="18" charset="0"/>
              </a:rPr>
              <a:t>Les Etats frontaliers de l’Afrique du Sud, </a:t>
            </a:r>
          </a:p>
          <a:p>
            <a:pPr eaLnBrk="1" hangingPunct="1">
              <a:buClr>
                <a:srgbClr val="000000"/>
              </a:buClr>
              <a:buSzPct val="100000"/>
              <a:buFont typeface="Times New Roman" pitchFamily="18" charset="0"/>
              <a:buNone/>
              <a:defRPr/>
            </a:pPr>
            <a:r>
              <a:rPr lang="fr-FR" altLang="fr-FR" sz="1600" dirty="0">
                <a:solidFill>
                  <a:srgbClr val="000000"/>
                </a:solidFill>
                <a:latin typeface="&amp;quot" charset="0"/>
                <a:cs typeface="Times New Roman" pitchFamily="18" charset="0"/>
              </a:rPr>
              <a:t>c’est celle de Philippe Gervais-</a:t>
            </a:r>
            <a:r>
              <a:rPr lang="fr-FR" altLang="fr-FR" sz="1600" dirty="0" err="1">
                <a:solidFill>
                  <a:srgbClr val="000000"/>
                </a:solidFill>
                <a:latin typeface="&amp;quot" charset="0"/>
                <a:cs typeface="Times New Roman" pitchFamily="18" charset="0"/>
              </a:rPr>
              <a:t>Lambony</a:t>
            </a:r>
            <a:r>
              <a:rPr lang="fr-FR" altLang="fr-FR" sz="1600" dirty="0">
                <a:solidFill>
                  <a:srgbClr val="000000"/>
                </a:solidFill>
                <a:latin typeface="&amp;quot" charset="0"/>
                <a:cs typeface="Times New Roman" pitchFamily="18" charset="0"/>
              </a:rPr>
              <a:t> </a:t>
            </a:r>
          </a:p>
          <a:p>
            <a:pPr eaLnBrk="1" hangingPunct="1">
              <a:buClr>
                <a:srgbClr val="000000"/>
              </a:buClr>
              <a:buSzPct val="100000"/>
              <a:buFont typeface="Times New Roman" pitchFamily="18" charset="0"/>
              <a:buNone/>
              <a:defRPr/>
            </a:pPr>
            <a:r>
              <a:rPr lang="fr-FR" altLang="fr-FR" sz="1600" dirty="0">
                <a:solidFill>
                  <a:srgbClr val="000000"/>
                </a:solidFill>
                <a:latin typeface="&amp;quot" charset="0"/>
                <a:cs typeface="Times New Roman" pitchFamily="18" charset="0"/>
              </a:rPr>
              <a:t>« </a:t>
            </a:r>
            <a:r>
              <a:rPr lang="fr-FR" altLang="fr-FR" sz="1600" i="1" dirty="0">
                <a:solidFill>
                  <a:srgbClr val="000000"/>
                </a:solidFill>
                <a:latin typeface="&amp;quot" charset="0"/>
                <a:cs typeface="Times New Roman" pitchFamily="18" charset="0"/>
              </a:rPr>
              <a:t>L’Afrique du Sud et les Etats voisins</a:t>
            </a:r>
            <a:r>
              <a:rPr lang="fr-FR" altLang="fr-FR" sz="1600" dirty="0">
                <a:solidFill>
                  <a:srgbClr val="000000"/>
                </a:solidFill>
                <a:latin typeface="&amp;quot" charset="0"/>
                <a:cs typeface="Times New Roman" pitchFamily="18" charset="0"/>
              </a:rPr>
              <a:t> ».</a:t>
            </a:r>
          </a:p>
          <a:p>
            <a:pPr eaLnBrk="1" hangingPunct="1">
              <a:buClr>
                <a:srgbClr val="000000"/>
              </a:buClr>
              <a:buSzPct val="100000"/>
              <a:buFont typeface="Times New Roman" pitchFamily="18" charset="0"/>
              <a:buNone/>
              <a:defRPr/>
            </a:pPr>
            <a:endParaRPr lang="fr-FR" altLang="fr-FR" sz="1050" dirty="0">
              <a:solidFill>
                <a:srgbClr val="000000"/>
              </a:solidFill>
              <a:latin typeface="Calibri" pitchFamily="34" charset="0"/>
            </a:endParaRPr>
          </a:p>
          <a:p>
            <a:pPr eaLnBrk="1" hangingPunct="1">
              <a:buClr>
                <a:srgbClr val="000000"/>
              </a:buClr>
              <a:buSzPct val="100000"/>
              <a:buFont typeface="Times New Roman" pitchFamily="18" charset="0"/>
              <a:buNone/>
              <a:defRPr/>
            </a:pPr>
            <a:endParaRPr lang="fr-FR" altLang="fr-FR" sz="1050" dirty="0">
              <a:solidFill>
                <a:srgbClr val="000000"/>
              </a:solidFill>
              <a:latin typeface="&amp;quot" charset="0"/>
              <a:cs typeface="Times New Roman" pitchFamily="18" charset="0"/>
            </a:endParaRPr>
          </a:p>
          <a:p>
            <a:pPr eaLnBrk="1" hangingPunct="1">
              <a:buClr>
                <a:srgbClr val="000000"/>
              </a:buClr>
              <a:buSzPct val="100000"/>
              <a:buFont typeface="Times New Roman" pitchFamily="18" charset="0"/>
              <a:buNone/>
              <a:defRPr/>
            </a:pPr>
            <a:endParaRPr lang="fr-FR" altLang="fr-FR" sz="2000" dirty="0">
              <a:solidFill>
                <a:srgbClr val="000000"/>
              </a:solidFill>
              <a:latin typeface="Calibri" pitchFamily="34" charset="0"/>
            </a:endParaRPr>
          </a:p>
          <a:p>
            <a:pPr eaLnBrk="1" hangingPunct="1">
              <a:buClr>
                <a:srgbClr val="000000"/>
              </a:buClr>
              <a:buSzPct val="100000"/>
              <a:defRPr/>
            </a:pPr>
            <a:endParaRPr lang="fr-FR" altLang="fr-FR" sz="2000" dirty="0">
              <a:solidFill>
                <a:srgbClr val="000000"/>
              </a:solidFill>
              <a:latin typeface="Calibri" pitchFamily="34" charset="0"/>
            </a:endParaRPr>
          </a:p>
          <a:p>
            <a:pPr eaLnBrk="1" hangingPunct="1">
              <a:buClr>
                <a:srgbClr val="000000"/>
              </a:buClr>
              <a:buSzPct val="100000"/>
              <a:defRPr/>
            </a:pPr>
            <a:endParaRPr lang="fr-FR" altLang="fr-FR" sz="2000" dirty="0">
              <a:solidFill>
                <a:srgbClr val="000000"/>
              </a:solidFill>
              <a:latin typeface="Calibri" pitchFamily="34" charset="0"/>
            </a:endParaRPr>
          </a:p>
          <a:p>
            <a:pPr eaLnBrk="1" hangingPunct="1">
              <a:buClr>
                <a:srgbClr val="000000"/>
              </a:buClr>
              <a:buSzPct val="100000"/>
              <a:defRPr/>
            </a:pPr>
            <a:endParaRPr lang="fr-FR" altLang="fr-FR" sz="2000" dirty="0">
              <a:solidFill>
                <a:srgbClr val="000000"/>
              </a:solidFill>
              <a:latin typeface="Calibri" pitchFamily="34" charset="0"/>
            </a:endParaRPr>
          </a:p>
          <a:p>
            <a:pPr eaLnBrk="1" hangingPunct="1">
              <a:buClr>
                <a:srgbClr val="000000"/>
              </a:buClr>
              <a:buSzPct val="100000"/>
              <a:defRPr/>
            </a:pPr>
            <a:endParaRPr lang="fr-FR" altLang="fr-FR" sz="2000" dirty="0">
              <a:solidFill>
                <a:srgbClr val="000000"/>
              </a:solidFill>
              <a:latin typeface="Calibri" pitchFamily="34" charset="0"/>
            </a:endParaRPr>
          </a:p>
          <a:p>
            <a:pPr eaLnBrk="1" hangingPunct="1">
              <a:buClr>
                <a:srgbClr val="000000"/>
              </a:buClr>
              <a:buSzPct val="100000"/>
              <a:defRPr/>
            </a:pPr>
            <a:r>
              <a:rPr lang="fr-FR" altLang="fr-FR" sz="2000" dirty="0">
                <a:solidFill>
                  <a:srgbClr val="000000"/>
                </a:solidFill>
                <a:latin typeface="Calibri" pitchFamily="34" charset="0"/>
              </a:rPr>
              <a:t>		</a:t>
            </a:r>
          </a:p>
          <a:p>
            <a:pPr eaLnBrk="1" hangingPunct="1">
              <a:buClr>
                <a:srgbClr val="000000"/>
              </a:buClr>
              <a:buSzPct val="100000"/>
              <a:defRPr/>
            </a:pPr>
            <a:endParaRPr lang="fr-FR" altLang="fr-FR" sz="2000" dirty="0">
              <a:solidFill>
                <a:srgbClr val="000000"/>
              </a:solidFill>
              <a:latin typeface="Calibri" pitchFamily="34" charset="0"/>
            </a:endParaRPr>
          </a:p>
          <a:p>
            <a:pPr eaLnBrk="1" hangingPunct="1">
              <a:buClr>
                <a:srgbClr val="000000"/>
              </a:buClr>
              <a:buSzPct val="100000"/>
              <a:defRPr/>
            </a:pPr>
            <a:endParaRPr lang="fr-FR" altLang="fr-FR" sz="2000" dirty="0">
              <a:solidFill>
                <a:srgbClr val="000000"/>
              </a:solidFill>
              <a:latin typeface="Calibri" pitchFamily="34" charset="0"/>
            </a:endParaRPr>
          </a:p>
        </p:txBody>
      </p:sp>
      <p:pic>
        <p:nvPicPr>
          <p:cNvPr id="133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57150" cy="10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1976"/>
            <a:ext cx="57150" cy="10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6751"/>
            <a:ext cx="57150" cy="10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1526"/>
            <a:ext cx="57150" cy="10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9" name="Freeform 6"/>
          <p:cNvSpPr>
            <a:spLocks noChangeArrowheads="1"/>
          </p:cNvSpPr>
          <p:nvPr/>
        </p:nvSpPr>
        <p:spPr bwMode="auto">
          <a:xfrm>
            <a:off x="0" y="0"/>
            <a:ext cx="9144000" cy="457200"/>
          </a:xfrm>
          <a:custGeom>
            <a:avLst/>
            <a:gdLst>
              <a:gd name="T0" fmla="*/ 0 w 21600"/>
              <a:gd name="T1" fmla="*/ 0 h 21600"/>
              <a:gd name="T2" fmla="*/ 2147483647 w 21600"/>
              <a:gd name="T3" fmla="*/ 0 h 21600"/>
              <a:gd name="T4" fmla="*/ 2147483647 w 21600"/>
              <a:gd name="T5" fmla="*/ 204838300 h 21600"/>
              <a:gd name="T6" fmla="*/ 0 w 21600"/>
              <a:gd name="T7" fmla="*/ 2048383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3320" name="Freeform 7"/>
          <p:cNvSpPr>
            <a:spLocks noChangeArrowheads="1"/>
          </p:cNvSpPr>
          <p:nvPr/>
        </p:nvSpPr>
        <p:spPr bwMode="auto">
          <a:xfrm>
            <a:off x="1" y="361922"/>
            <a:ext cx="219932" cy="400110"/>
          </a:xfrm>
          <a:custGeom>
            <a:avLst/>
            <a:gdLst>
              <a:gd name="T0" fmla="*/ 0 w 21600"/>
              <a:gd name="T1" fmla="*/ 0 h 21600"/>
              <a:gd name="T2" fmla="*/ 22535698 w 21600"/>
              <a:gd name="T3" fmla="*/ 0 h 21600"/>
              <a:gd name="T4" fmla="*/ 22535698 w 21600"/>
              <a:gd name="T5" fmla="*/ 133984247 h 21600"/>
              <a:gd name="T6" fmla="*/ 0 w 21600"/>
              <a:gd name="T7" fmla="*/ 1339842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pPr eaLnBrk="1">
              <a:buClr>
                <a:srgbClr val="000000"/>
              </a:buClr>
              <a:buSzPct val="100000"/>
              <a:buFont typeface="Times New Roman" pitchFamily="18" charset="0"/>
              <a:buNone/>
            </a:pPr>
            <a:r>
              <a:rPr lang="fr-FR" altLang="fr-FR" sz="1000">
                <a:solidFill>
                  <a:srgbClr val="000000"/>
                </a:solidFill>
                <a:latin typeface="&amp;quot" charset="0"/>
                <a:cs typeface="Times New Roman" pitchFamily="18" charset="0"/>
              </a:rPr>
              <a:t> </a:t>
            </a:r>
            <a:br>
              <a:rPr lang="fr-FR" altLang="fr-FR" sz="1000">
                <a:solidFill>
                  <a:srgbClr val="000000"/>
                </a:solidFill>
                <a:latin typeface="&amp;quot" charset="0"/>
                <a:cs typeface="Times New Roman" pitchFamily="18" charset="0"/>
              </a:rPr>
            </a:br>
            <a:endParaRPr lang="fr-FR" altLang="fr-FR" sz="1000">
              <a:solidFill>
                <a:srgbClr val="000000"/>
              </a:solidFill>
              <a:latin typeface="&amp;quot" charset="0"/>
              <a:cs typeface="Times New Roman" pitchFamily="18" charset="0"/>
            </a:endParaRPr>
          </a:p>
        </p:txBody>
      </p:sp>
      <p:sp>
        <p:nvSpPr>
          <p:cNvPr id="13321" name="Freeform 8"/>
          <p:cNvSpPr>
            <a:spLocks noChangeArrowheads="1"/>
          </p:cNvSpPr>
          <p:nvPr/>
        </p:nvSpPr>
        <p:spPr bwMode="auto">
          <a:xfrm>
            <a:off x="0" y="466697"/>
            <a:ext cx="290464" cy="400110"/>
          </a:xfrm>
          <a:custGeom>
            <a:avLst/>
            <a:gdLst>
              <a:gd name="T0" fmla="*/ 0 w 21600"/>
              <a:gd name="T1" fmla="*/ 0 h 21600"/>
              <a:gd name="T2" fmla="*/ 51694916 w 21600"/>
              <a:gd name="T3" fmla="*/ 0 h 21600"/>
              <a:gd name="T4" fmla="*/ 51694916 w 21600"/>
              <a:gd name="T5" fmla="*/ 133984247 h 21600"/>
              <a:gd name="T6" fmla="*/ 0 w 21600"/>
              <a:gd name="T7" fmla="*/ 1339842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pPr eaLnBrk="1">
              <a:buClr>
                <a:srgbClr val="000000"/>
              </a:buClr>
              <a:buSzPct val="100000"/>
              <a:buFont typeface="Times New Roman" pitchFamily="18" charset="0"/>
              <a:buNone/>
            </a:pPr>
            <a:r>
              <a:rPr lang="fr-FR" altLang="fr-FR" sz="1000">
                <a:solidFill>
                  <a:srgbClr val="000000"/>
                </a:solidFill>
                <a:latin typeface="&amp;quot" charset="0"/>
                <a:cs typeface="Times New Roman" pitchFamily="18" charset="0"/>
              </a:rPr>
              <a:t> . </a:t>
            </a:r>
            <a:br>
              <a:rPr lang="fr-FR" altLang="fr-FR" sz="1000">
                <a:solidFill>
                  <a:srgbClr val="000000"/>
                </a:solidFill>
                <a:latin typeface="&amp;quot" charset="0"/>
                <a:cs typeface="Times New Roman" pitchFamily="18" charset="0"/>
              </a:rPr>
            </a:br>
            <a:endParaRPr lang="fr-FR" altLang="fr-FR" sz="1000">
              <a:solidFill>
                <a:srgbClr val="000000"/>
              </a:solidFill>
              <a:latin typeface="&amp;quot" charset="0"/>
              <a:cs typeface="Times New Roman" pitchFamily="18" charset="0"/>
            </a:endParaRPr>
          </a:p>
        </p:txBody>
      </p:sp>
      <p:sp>
        <p:nvSpPr>
          <p:cNvPr id="13322" name="Freeform 9"/>
          <p:cNvSpPr>
            <a:spLocks noChangeArrowheads="1"/>
          </p:cNvSpPr>
          <p:nvPr/>
        </p:nvSpPr>
        <p:spPr bwMode="auto">
          <a:xfrm>
            <a:off x="1" y="571472"/>
            <a:ext cx="219932" cy="400110"/>
          </a:xfrm>
          <a:custGeom>
            <a:avLst/>
            <a:gdLst>
              <a:gd name="T0" fmla="*/ 0 w 21600"/>
              <a:gd name="T1" fmla="*/ 0 h 21600"/>
              <a:gd name="T2" fmla="*/ 22535698 w 21600"/>
              <a:gd name="T3" fmla="*/ 0 h 21600"/>
              <a:gd name="T4" fmla="*/ 22535698 w 21600"/>
              <a:gd name="T5" fmla="*/ 133984247 h 21600"/>
              <a:gd name="T6" fmla="*/ 0 w 21600"/>
              <a:gd name="T7" fmla="*/ 1339842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pPr eaLnBrk="1">
              <a:buClr>
                <a:srgbClr val="000000"/>
              </a:buClr>
              <a:buSzPct val="100000"/>
              <a:buFont typeface="Times New Roman" pitchFamily="18" charset="0"/>
              <a:buNone/>
            </a:pPr>
            <a:r>
              <a:rPr lang="fr-FR" altLang="fr-FR" sz="1000">
                <a:solidFill>
                  <a:srgbClr val="000000"/>
                </a:solidFill>
                <a:latin typeface="&amp;quot" charset="0"/>
                <a:cs typeface="Times New Roman" pitchFamily="18" charset="0"/>
              </a:rPr>
              <a:t> </a:t>
            </a:r>
            <a:br>
              <a:rPr lang="fr-FR" altLang="fr-FR" sz="1000">
                <a:solidFill>
                  <a:srgbClr val="000000"/>
                </a:solidFill>
                <a:latin typeface="&amp;quot" charset="0"/>
                <a:cs typeface="Times New Roman" pitchFamily="18" charset="0"/>
              </a:rPr>
            </a:br>
            <a:endParaRPr lang="fr-FR" altLang="fr-FR" sz="1000">
              <a:solidFill>
                <a:srgbClr val="000000"/>
              </a:solidFill>
              <a:latin typeface="&amp;quot" charset="0"/>
              <a:cs typeface="Times New Roman" pitchFamily="18" charset="0"/>
            </a:endParaRPr>
          </a:p>
        </p:txBody>
      </p:sp>
      <p:sp>
        <p:nvSpPr>
          <p:cNvPr id="13323" name="Freeform 10"/>
          <p:cNvSpPr>
            <a:spLocks noChangeArrowheads="1"/>
          </p:cNvSpPr>
          <p:nvPr/>
        </p:nvSpPr>
        <p:spPr bwMode="auto">
          <a:xfrm>
            <a:off x="0" y="692150"/>
            <a:ext cx="138113" cy="369888"/>
          </a:xfrm>
          <a:custGeom>
            <a:avLst/>
            <a:gdLst>
              <a:gd name="T0" fmla="*/ 0 w 21600"/>
              <a:gd name="T1" fmla="*/ 0 h 21600"/>
              <a:gd name="T2" fmla="*/ 13384670 w 21600"/>
              <a:gd name="T3" fmla="*/ 0 h 21600"/>
              <a:gd name="T4" fmla="*/ 13384670 w 21600"/>
              <a:gd name="T5" fmla="*/ 108468406 h 21600"/>
              <a:gd name="T6" fmla="*/ 0 w 21600"/>
              <a:gd name="T7" fmla="*/ 1084684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pic>
        <p:nvPicPr>
          <p:cNvPr id="1332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8598" y="340720"/>
            <a:ext cx="5635402" cy="651727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943" y="1468596"/>
            <a:ext cx="4690269" cy="46576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ZoneTexte 2"/>
          <p:cNvSpPr txBox="1">
            <a:spLocks noChangeArrowheads="1"/>
          </p:cNvSpPr>
          <p:nvPr/>
        </p:nvSpPr>
        <p:spPr bwMode="auto">
          <a:xfrm>
            <a:off x="4067943" y="55769"/>
            <a:ext cx="47880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sz="1400" dirty="0"/>
              <a:t>Atlas de l’Afrique, un continent émergent , Autrement 2016</a:t>
            </a:r>
          </a:p>
        </p:txBody>
      </p:sp>
    </p:spTree>
    <p:extLst>
      <p:ext uri="{BB962C8B-B14F-4D97-AF65-F5344CB8AC3E}">
        <p14:creationId xmlns:p14="http://schemas.microsoft.com/office/powerpoint/2010/main" val="25512598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xEl>
                                              <p:pRg st="6" end="6"/>
                                            </p:tx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par>
                                <p:cTn id="10" presetID="10" presetClass="entr" presetSubtype="0" fill="hold" nodeType="withEffect">
                                  <p:stCondLst>
                                    <p:cond delay="0"/>
                                  </p:stCondLst>
                                  <p:childTnLst>
                                    <p:set>
                                      <p:cBhvr>
                                        <p:cTn id="11" dur="1" fill="hold">
                                          <p:stCondLst>
                                            <p:cond delay="0"/>
                                          </p:stCondLst>
                                        </p:cTn>
                                        <p:tgtEl>
                                          <p:spTgt spid="13324"/>
                                        </p:tgtEl>
                                        <p:attrNameLst>
                                          <p:attrName>style.visibility</p:attrName>
                                        </p:attrNameLst>
                                      </p:cBhvr>
                                      <p:to>
                                        <p:strVal val="visible"/>
                                      </p:to>
                                    </p:set>
                                    <p:animEffect transition="in" filter="fade">
                                      <p:cBhvr>
                                        <p:cTn id="12" dur="500"/>
                                        <p:tgtEl>
                                          <p:spTgt spid="1332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31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13324"/>
                                        </p:tgtEl>
                                        <p:attrNameLst>
                                          <p:attrName>ppt_x</p:attrName>
                                        </p:attrNameLst>
                                      </p:cBhvr>
                                      <p:tavLst>
                                        <p:tav tm="0">
                                          <p:val>
                                            <p:strVal val="ppt_x"/>
                                          </p:val>
                                        </p:tav>
                                        <p:tav tm="100000">
                                          <p:val>
                                            <p:strVal val="ppt_x"/>
                                          </p:val>
                                        </p:tav>
                                      </p:tavLst>
                                    </p:anim>
                                    <p:anim calcmode="lin" valueType="num">
                                      <p:cBhvr additive="base">
                                        <p:cTn id="21" dur="500"/>
                                        <p:tgtEl>
                                          <p:spTgt spid="13324"/>
                                        </p:tgtEl>
                                        <p:attrNameLst>
                                          <p:attrName>ppt_y</p:attrName>
                                        </p:attrNameLst>
                                      </p:cBhvr>
                                      <p:tavLst>
                                        <p:tav tm="0">
                                          <p:val>
                                            <p:strVal val="ppt_y"/>
                                          </p:val>
                                        </p:tav>
                                        <p:tav tm="100000">
                                          <p:val>
                                            <p:strVal val="1+ppt_h/2"/>
                                          </p:val>
                                        </p:tav>
                                      </p:tavLst>
                                    </p:anim>
                                    <p:set>
                                      <p:cBhvr>
                                        <p:cTn id="22" dur="1" fill="hold">
                                          <p:stCondLst>
                                            <p:cond delay="499"/>
                                          </p:stCondLst>
                                        </p:cTn>
                                        <p:tgtEl>
                                          <p:spTgt spid="13324"/>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314">
                                            <p:txEl>
                                              <p:pRg st="12" end="12"/>
                                            </p:txEl>
                                          </p:spTgt>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314">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314">
                                            <p:txEl>
                                              <p:pRg st="15" end="1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314">
                                            <p:txEl>
                                              <p:pRg st="16" end="1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314">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Freeform 2"/>
          <p:cNvSpPr>
            <a:spLocks noChangeArrowheads="1"/>
          </p:cNvSpPr>
          <p:nvPr/>
        </p:nvSpPr>
        <p:spPr bwMode="auto">
          <a:xfrm>
            <a:off x="5452845" y="836712"/>
            <a:ext cx="3461147" cy="4093428"/>
          </a:xfrm>
          <a:custGeom>
            <a:avLst/>
            <a:gdLst>
              <a:gd name="T0" fmla="*/ 0 w 21600"/>
              <a:gd name="T1" fmla="*/ 0 h 21600"/>
              <a:gd name="T2" fmla="*/ 2147483647 w 21600"/>
              <a:gd name="T3" fmla="*/ 0 h 21600"/>
              <a:gd name="T4" fmla="*/ 2147483647 w 21600"/>
              <a:gd name="T5" fmla="*/ 2147483647 h 21600"/>
              <a:gd name="T6" fmla="*/ 0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eaLnBrk="1" hangingPunct="1">
              <a:buClr>
                <a:srgbClr val="000000"/>
              </a:buClr>
              <a:buSzPct val="100000"/>
              <a:buFont typeface="Times New Roman" pitchFamily="18" charset="0"/>
              <a:buNone/>
              <a:tabLst>
                <a:tab pos="723900" algn="l"/>
                <a:tab pos="1447800" algn="l"/>
                <a:tab pos="2171700" algn="l"/>
                <a:tab pos="2895600" algn="l"/>
                <a:tab pos="3619500" algn="l"/>
                <a:tab pos="4343400" algn="l"/>
              </a:tabLst>
            </a:pPr>
            <a:r>
              <a:rPr lang="fr-FR" altLang="fr-FR" sz="2000" dirty="0">
                <a:solidFill>
                  <a:srgbClr val="000000"/>
                </a:solidFill>
                <a:latin typeface="Calibri" pitchFamily="34" charset="0"/>
              </a:rPr>
              <a:t>« Finistère sud du continent africain, dans l’acception large: dix Etats, une extension du nord au sud entre les 10</a:t>
            </a:r>
            <a:r>
              <a:rPr lang="fr-FR" altLang="fr-FR" sz="2000" baseline="30000" dirty="0">
                <a:solidFill>
                  <a:srgbClr val="000000"/>
                </a:solidFill>
                <a:latin typeface="Calibri" pitchFamily="34" charset="0"/>
              </a:rPr>
              <a:t>e</a:t>
            </a:r>
            <a:r>
              <a:rPr lang="fr-FR" altLang="fr-FR" sz="2000" dirty="0">
                <a:solidFill>
                  <a:srgbClr val="000000"/>
                </a:solidFill>
                <a:latin typeface="Calibri" pitchFamily="34" charset="0"/>
              </a:rPr>
              <a:t> et 32</a:t>
            </a:r>
            <a:r>
              <a:rPr lang="fr-FR" altLang="fr-FR" sz="2000" baseline="30000" dirty="0">
                <a:solidFill>
                  <a:srgbClr val="000000"/>
                </a:solidFill>
                <a:latin typeface="Calibri" pitchFamily="34" charset="0"/>
              </a:rPr>
              <a:t>e</a:t>
            </a:r>
            <a:r>
              <a:rPr lang="fr-FR" altLang="fr-FR" sz="2000" dirty="0">
                <a:solidFill>
                  <a:srgbClr val="000000"/>
                </a:solidFill>
                <a:latin typeface="Calibri" pitchFamily="34" charset="0"/>
              </a:rPr>
              <a:t> parallèles sud, près de 6 500 km entre la frontière nord de l’Angola et Le Cap </a:t>
            </a:r>
            <a:r>
              <a:rPr lang="fr-FR" altLang="fr-FR" sz="2000" dirty="0" err="1">
                <a:solidFill>
                  <a:srgbClr val="000000"/>
                </a:solidFill>
                <a:latin typeface="Calibri" pitchFamily="34" charset="0"/>
              </a:rPr>
              <a:t>Agulhas</a:t>
            </a:r>
            <a:r>
              <a:rPr lang="fr-FR" altLang="fr-FR" sz="2000" dirty="0">
                <a:solidFill>
                  <a:srgbClr val="000000"/>
                </a:solidFill>
                <a:latin typeface="Calibri" pitchFamily="34" charset="0"/>
              </a:rPr>
              <a:t> au sud, à peu près 6 000km dans sa plus grande largeur entre les côtes angolaises et mozambicaines, un peu plus de [164 millions d’habitants en 2016] »</a:t>
            </a:r>
          </a:p>
        </p:txBody>
      </p:sp>
      <p:sp>
        <p:nvSpPr>
          <p:cNvPr id="14340" name="Freeform 3"/>
          <p:cNvSpPr>
            <a:spLocks noChangeArrowheads="1"/>
          </p:cNvSpPr>
          <p:nvPr/>
        </p:nvSpPr>
        <p:spPr bwMode="auto">
          <a:xfrm>
            <a:off x="5452846" y="4930140"/>
            <a:ext cx="3691154" cy="830997"/>
          </a:xfrm>
          <a:custGeom>
            <a:avLst/>
            <a:gdLst>
              <a:gd name="T0" fmla="*/ 0 w 21600"/>
              <a:gd name="T1" fmla="*/ 0 h 21600"/>
              <a:gd name="T2" fmla="*/ 2147483647 w 21600"/>
              <a:gd name="T3" fmla="*/ 0 h 21600"/>
              <a:gd name="T4" fmla="*/ 2147483647 w 21600"/>
              <a:gd name="T5" fmla="*/ 44398631 h 21600"/>
              <a:gd name="T6" fmla="*/ 0 w 21600"/>
              <a:gd name="T7" fmla="*/ 4439863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eaLnBrk="1" hangingPunct="1">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r>
              <a:rPr lang="fr-FR" altLang="fr-FR" sz="1200" dirty="0">
                <a:solidFill>
                  <a:srgbClr val="000000"/>
                </a:solidFill>
                <a:latin typeface="Calibri" pitchFamily="34" charset="0"/>
              </a:rPr>
              <a:t>Philippe Gervais-</a:t>
            </a:r>
            <a:r>
              <a:rPr lang="fr-FR" altLang="fr-FR" sz="1200" dirty="0" err="1">
                <a:solidFill>
                  <a:srgbClr val="000000"/>
                </a:solidFill>
                <a:latin typeface="Calibri" pitchFamily="34" charset="0"/>
              </a:rPr>
              <a:t>Lambony</a:t>
            </a:r>
            <a:r>
              <a:rPr lang="fr-FR" altLang="fr-FR" sz="1200" dirty="0">
                <a:solidFill>
                  <a:srgbClr val="000000"/>
                </a:solidFill>
                <a:latin typeface="Calibri" pitchFamily="34" charset="0"/>
              </a:rPr>
              <a:t>, </a:t>
            </a:r>
            <a:r>
              <a:rPr lang="fr-FR" altLang="fr-FR" sz="1200" i="1" dirty="0">
                <a:solidFill>
                  <a:srgbClr val="000000"/>
                </a:solidFill>
                <a:latin typeface="Calibri" pitchFamily="34" charset="0"/>
              </a:rPr>
              <a:t>L’Afrique australe au singulier et au pluriel: éléments de réflexion sur une sous-région continentale </a:t>
            </a:r>
            <a:r>
              <a:rPr lang="fr-FR" altLang="fr-FR" sz="1200" dirty="0">
                <a:solidFill>
                  <a:srgbClr val="000000"/>
                </a:solidFill>
                <a:latin typeface="Calibri" pitchFamily="34" charset="0"/>
              </a:rPr>
              <a:t>, L’information géographique Hors série septembre 2003</a:t>
            </a:r>
          </a:p>
        </p:txBody>
      </p:sp>
      <p:pic>
        <p:nvPicPr>
          <p:cNvPr id="6"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8951"/>
          <a:stretch/>
        </p:blipFill>
        <p:spPr bwMode="auto">
          <a:xfrm>
            <a:off x="16651" y="836712"/>
            <a:ext cx="5174126" cy="4544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Freeform 2"/>
          <p:cNvSpPr>
            <a:spLocks noChangeArrowheads="1"/>
          </p:cNvSpPr>
          <p:nvPr/>
        </p:nvSpPr>
        <p:spPr bwMode="auto">
          <a:xfrm>
            <a:off x="94448" y="5382681"/>
            <a:ext cx="5385216" cy="261610"/>
          </a:xfrm>
          <a:custGeom>
            <a:avLst/>
            <a:gdLst>
              <a:gd name="T0" fmla="*/ 0 w 21600"/>
              <a:gd name="T1" fmla="*/ 0 h 21600"/>
              <a:gd name="T2" fmla="*/ 2147483647 w 21600"/>
              <a:gd name="T3" fmla="*/ 0 h 21600"/>
              <a:gd name="T4" fmla="*/ 2147483647 w 21600"/>
              <a:gd name="T5" fmla="*/ 37544923 h 21600"/>
              <a:gd name="T6" fmla="*/ 0 w 21600"/>
              <a:gd name="T7" fmla="*/ 3754492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r>
              <a:rPr lang="fr-FR" altLang="fr-FR" sz="1100" dirty="0">
                <a:solidFill>
                  <a:srgbClr val="000000"/>
                </a:solidFill>
                <a:latin typeface="Calibri" pitchFamily="34" charset="0"/>
              </a:rPr>
              <a:t>http://www.actualite-ouest-africaine.org/content/</a:t>
            </a:r>
            <a:r>
              <a:rPr lang="fr-FR" altLang="fr-FR" sz="1100" dirty="0" err="1">
                <a:solidFill>
                  <a:srgbClr val="000000"/>
                </a:solidFill>
                <a:latin typeface="Calibri" pitchFamily="34" charset="0"/>
              </a:rPr>
              <a:t>fr</a:t>
            </a:r>
            <a:r>
              <a:rPr lang="fr-FR" altLang="fr-FR" sz="1100" dirty="0">
                <a:solidFill>
                  <a:srgbClr val="000000"/>
                </a:solidFill>
                <a:latin typeface="Calibri" pitchFamily="34" charset="0"/>
              </a:rPr>
              <a:t>/</a:t>
            </a:r>
            <a:r>
              <a:rPr lang="fr-FR" altLang="fr-FR" sz="1100" dirty="0" err="1">
                <a:solidFill>
                  <a:srgbClr val="000000"/>
                </a:solidFill>
                <a:latin typeface="Calibri" pitchFamily="34" charset="0"/>
              </a:rPr>
              <a:t>les-six-régions-de-l’union-africaine</a:t>
            </a:r>
            <a:endParaRPr lang="fr-FR" altLang="fr-FR" sz="1100" dirty="0">
              <a:solidFill>
                <a:srgbClr val="000000"/>
              </a:solidFill>
              <a:latin typeface="Calibri" pitchFamily="34" charset="0"/>
            </a:endParaRPr>
          </a:p>
        </p:txBody>
      </p:sp>
      <p:sp>
        <p:nvSpPr>
          <p:cNvPr id="5" name="Rectangle 4"/>
          <p:cNvSpPr>
            <a:spLocks noChangeArrowheads="1"/>
          </p:cNvSpPr>
          <p:nvPr/>
        </p:nvSpPr>
        <p:spPr bwMode="auto">
          <a:xfrm>
            <a:off x="-20555" y="5941798"/>
            <a:ext cx="9378554" cy="8617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pPr>
            <a:r>
              <a:rPr lang="fr-FR" altLang="fr-FR" dirty="0">
                <a:solidFill>
                  <a:srgbClr val="000000"/>
                </a:solidFill>
                <a:latin typeface="Calibri" pitchFamily="34" charset="0"/>
              </a:rPr>
              <a:t>C’est cette aire que retiennent les auteurs de l’article sur </a:t>
            </a:r>
            <a:r>
              <a:rPr lang="fr-FR" altLang="fr-FR" i="1" dirty="0">
                <a:solidFill>
                  <a:srgbClr val="000000"/>
                </a:solidFill>
                <a:latin typeface="Calibri" pitchFamily="34" charset="0"/>
              </a:rPr>
              <a:t>l’Afrique australe : un ensemble composite </a:t>
            </a:r>
            <a:r>
              <a:rPr lang="fr-FR" altLang="fr-FR" dirty="0">
                <a:solidFill>
                  <a:srgbClr val="000000"/>
                </a:solidFill>
                <a:latin typeface="Calibri" pitchFamily="34" charset="0"/>
              </a:rPr>
              <a:t>sur le site de </a:t>
            </a:r>
            <a:r>
              <a:rPr lang="fr-FR" altLang="fr-FR" b="1" dirty="0" err="1">
                <a:solidFill>
                  <a:srgbClr val="000000"/>
                </a:solidFill>
                <a:latin typeface="Calibri" pitchFamily="34" charset="0"/>
              </a:rPr>
              <a:t>Geoconfluences</a:t>
            </a:r>
            <a:r>
              <a:rPr lang="fr-FR" altLang="fr-FR" b="1" dirty="0">
                <a:solidFill>
                  <a:srgbClr val="000000"/>
                </a:solidFill>
                <a:latin typeface="Calibri" pitchFamily="34" charset="0"/>
              </a:rPr>
              <a:t> </a:t>
            </a:r>
            <a:r>
              <a:rPr lang="fr-FR" altLang="fr-FR" dirty="0">
                <a:solidFill>
                  <a:srgbClr val="000000"/>
                </a:solidFill>
                <a:latin typeface="Calibri" pitchFamily="34" charset="0"/>
              </a:rPr>
              <a:t> ainsi que  </a:t>
            </a:r>
            <a:r>
              <a:rPr lang="fr-FR" altLang="fr-FR" b="1" dirty="0">
                <a:solidFill>
                  <a:srgbClr val="000000"/>
                </a:solidFill>
                <a:latin typeface="Calibri" pitchFamily="34" charset="0"/>
              </a:rPr>
              <a:t>Roland </a:t>
            </a:r>
            <a:r>
              <a:rPr lang="fr-FR" altLang="fr-FR" b="1" dirty="0" err="1">
                <a:solidFill>
                  <a:srgbClr val="000000"/>
                </a:solidFill>
                <a:latin typeface="Calibri" pitchFamily="34" charset="0"/>
              </a:rPr>
              <a:t>Pourtier</a:t>
            </a:r>
            <a:r>
              <a:rPr lang="fr-FR" altLang="fr-FR" b="1" dirty="0">
                <a:solidFill>
                  <a:srgbClr val="000000"/>
                </a:solidFill>
                <a:latin typeface="Calibri" pitchFamily="34" charset="0"/>
              </a:rPr>
              <a:t> </a:t>
            </a:r>
            <a:r>
              <a:rPr lang="fr-FR" altLang="fr-FR" dirty="0">
                <a:solidFill>
                  <a:srgbClr val="000000"/>
                </a:solidFill>
                <a:latin typeface="Calibri" pitchFamily="34" charset="0"/>
              </a:rPr>
              <a:t>dans </a:t>
            </a:r>
            <a:r>
              <a:rPr lang="fr-FR" altLang="fr-FR" i="1" dirty="0">
                <a:solidFill>
                  <a:srgbClr val="000000"/>
                </a:solidFill>
                <a:latin typeface="Calibri" pitchFamily="34" charset="0"/>
              </a:rPr>
              <a:t>Afriques noires</a:t>
            </a:r>
            <a:r>
              <a:rPr lang="fr-FR" altLang="fr-FR" dirty="0">
                <a:solidFill>
                  <a:srgbClr val="000000"/>
                </a:solidFill>
                <a:latin typeface="Calibri" pitchFamily="34" charset="0"/>
              </a:rPr>
              <a:t>. </a:t>
            </a:r>
          </a:p>
          <a:p>
            <a:pPr eaLnBrk="1" hangingPunct="1">
              <a:buClr>
                <a:srgbClr val="000000"/>
              </a:buClr>
              <a:buSzPct val="100000"/>
              <a:buFont typeface="Times New Roman" pitchFamily="18" charset="0"/>
              <a:buNone/>
            </a:pPr>
            <a:endParaRPr lang="fr-FR" altLang="fr-FR" sz="1400" dirty="0">
              <a:solidFill>
                <a:srgbClr val="000000"/>
              </a:solidFill>
              <a:latin typeface="Calibri" pitchFamily="34" charset="0"/>
            </a:endParaRPr>
          </a:p>
        </p:txBody>
      </p:sp>
      <p:sp>
        <p:nvSpPr>
          <p:cNvPr id="2" name="ZoneTexte 1"/>
          <p:cNvSpPr txBox="1"/>
          <p:nvPr/>
        </p:nvSpPr>
        <p:spPr>
          <a:xfrm>
            <a:off x="251520" y="116632"/>
            <a:ext cx="8662473" cy="369332"/>
          </a:xfrm>
          <a:prstGeom prst="rect">
            <a:avLst/>
          </a:prstGeom>
          <a:noFill/>
        </p:spPr>
        <p:txBody>
          <a:bodyPr wrap="square" rtlCol="0">
            <a:spAutoFit/>
          </a:bodyPr>
          <a:lstStyle/>
          <a:p>
            <a:pPr marL="285750" indent="-285750">
              <a:buFont typeface="Wingdings" pitchFamily="2" charset="2"/>
              <a:buChar char="ü"/>
            </a:pPr>
            <a:r>
              <a:rPr lang="fr-FR" altLang="fr-FR" dirty="0">
                <a:solidFill>
                  <a:srgbClr val="000000"/>
                </a:solidFill>
                <a:latin typeface="&amp;quot" charset="0"/>
                <a:cs typeface="Times New Roman" pitchFamily="18" charset="0"/>
              </a:rPr>
              <a:t>Celle  de Philippe Gervais-</a:t>
            </a:r>
            <a:r>
              <a:rPr lang="fr-FR" altLang="fr-FR" dirty="0" err="1">
                <a:solidFill>
                  <a:srgbClr val="000000"/>
                </a:solidFill>
                <a:latin typeface="&amp;quot" charset="0"/>
                <a:cs typeface="Times New Roman" pitchFamily="18" charset="0"/>
              </a:rPr>
              <a:t>Lambony</a:t>
            </a:r>
            <a:r>
              <a:rPr lang="fr-FR" altLang="fr-FR" dirty="0">
                <a:solidFill>
                  <a:srgbClr val="000000"/>
                </a:solidFill>
                <a:latin typeface="&amp;quot" charset="0"/>
                <a:cs typeface="Times New Roman" pitchFamily="18" charset="0"/>
              </a:rPr>
              <a:t> en 2003</a:t>
            </a:r>
            <a:endParaRPr lang="fr-FR" dirty="0"/>
          </a:p>
        </p:txBody>
      </p:sp>
    </p:spTree>
    <p:extLst>
      <p:ext uri="{BB962C8B-B14F-4D97-AF65-F5344CB8AC3E}">
        <p14:creationId xmlns:p14="http://schemas.microsoft.com/office/powerpoint/2010/main" val="15517681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reeform 1"/>
          <p:cNvSpPr>
            <a:spLocks noChangeArrowheads="1"/>
          </p:cNvSpPr>
          <p:nvPr/>
        </p:nvSpPr>
        <p:spPr bwMode="auto">
          <a:xfrm>
            <a:off x="0" y="201613"/>
            <a:ext cx="8999935" cy="6163226"/>
          </a:xfrm>
          <a:custGeom>
            <a:avLst/>
            <a:gdLst>
              <a:gd name="T0" fmla="*/ 0 w 21600"/>
              <a:gd name="T1" fmla="*/ 0 h 21600"/>
              <a:gd name="T2" fmla="*/ 2147483647 w 21600"/>
              <a:gd name="T3" fmla="*/ 0 h 21600"/>
              <a:gd name="T4" fmla="*/ 2147483647 w 21600"/>
              <a:gd name="T5" fmla="*/ 681032091 h 21600"/>
              <a:gd name="T6" fmla="*/ 0 w 21600"/>
              <a:gd name="T7" fmla="*/ 68103209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685800" indent="-684213" algn="just" eaLnBrk="1" hangingPunct="1">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pPr>
            <a:r>
              <a:rPr lang="fr-FR" altLang="fr-FR" sz="2800" dirty="0">
                <a:solidFill>
                  <a:srgbClr val="000000"/>
                </a:solidFill>
                <a:latin typeface="Calibri" pitchFamily="34" charset="0"/>
              </a:rPr>
              <a:t>	Un ensemble régional structuré autour de l’Afrique du sud qui comporte  un certain nombre d’éléments de cohésion:</a:t>
            </a:r>
          </a:p>
          <a:p>
            <a:pPr marL="685800" indent="-684213" algn="just" eaLnBrk="1" hangingPunct="1">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pPr>
            <a:endParaRPr lang="fr-FR" altLang="fr-FR" sz="2800" dirty="0">
              <a:solidFill>
                <a:srgbClr val="000000"/>
              </a:solidFill>
              <a:latin typeface="Calibri" pitchFamily="34" charset="0"/>
            </a:endParaRPr>
          </a:p>
          <a:p>
            <a:pPr marL="685800" indent="-684213" algn="just" eaLnBrk="1" hangingPunct="1">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pPr>
            <a:endParaRPr lang="fr-FR" altLang="fr-FR" sz="1050" dirty="0">
              <a:solidFill>
                <a:srgbClr val="000000"/>
              </a:solidFill>
              <a:latin typeface="Calibri" pitchFamily="34" charset="0"/>
            </a:endParaRPr>
          </a:p>
          <a:p>
            <a:pPr marL="1143000" lvl="1" indent="-684213" algn="just">
              <a:buClr>
                <a:srgbClr val="000000"/>
              </a:buClr>
              <a:buSzPct val="100000"/>
              <a:buFont typeface="Times New Roman" pitchFamily="18"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pPr>
            <a:r>
              <a:rPr lang="fr-FR" altLang="fr-FR" sz="2800" dirty="0">
                <a:solidFill>
                  <a:srgbClr val="000000"/>
                </a:solidFill>
                <a:latin typeface="Calibri" pitchFamily="34" charset="0"/>
              </a:rPr>
              <a:t>Afrique d’altitude plutôt sèche (</a:t>
            </a:r>
            <a:r>
              <a:rPr lang="fr-FR" altLang="fr-FR" sz="2800" i="1" dirty="0" err="1">
                <a:solidFill>
                  <a:srgbClr val="000000"/>
                </a:solidFill>
                <a:latin typeface="Calibri" pitchFamily="34" charset="0"/>
              </a:rPr>
              <a:t>Dubresson</a:t>
            </a:r>
            <a:r>
              <a:rPr lang="fr-FR" altLang="fr-FR" sz="2800" dirty="0">
                <a:solidFill>
                  <a:srgbClr val="000000"/>
                </a:solidFill>
                <a:latin typeface="Calibri" pitchFamily="34" charset="0"/>
              </a:rPr>
              <a:t>)</a:t>
            </a:r>
          </a:p>
          <a:p>
            <a:pPr marL="458787" lvl="1" algn="just">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pPr>
            <a:endParaRPr lang="fr-FR" altLang="fr-FR" sz="1200" dirty="0">
              <a:solidFill>
                <a:srgbClr val="000000"/>
              </a:solidFill>
              <a:latin typeface="Calibri" pitchFamily="34" charset="0"/>
            </a:endParaRPr>
          </a:p>
          <a:p>
            <a:pPr marL="1143000" lvl="1" indent="-684213" algn="just">
              <a:buClr>
                <a:srgbClr val="000000"/>
              </a:buClr>
              <a:buSzPct val="100000"/>
              <a:buFont typeface="Times New Roman" pitchFamily="18"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pPr>
            <a:r>
              <a:rPr lang="fr-FR" altLang="fr-FR" sz="2800" dirty="0">
                <a:solidFill>
                  <a:srgbClr val="000000"/>
                </a:solidFill>
                <a:latin typeface="Calibri" pitchFamily="34" charset="0"/>
              </a:rPr>
              <a:t>« Afrique des mines » (</a:t>
            </a:r>
            <a:r>
              <a:rPr lang="fr-FR" altLang="fr-FR" sz="2800" i="1" dirty="0">
                <a:solidFill>
                  <a:srgbClr val="000000"/>
                </a:solidFill>
                <a:latin typeface="Calibri" pitchFamily="34" charset="0"/>
              </a:rPr>
              <a:t>Raison GU 1994 </a:t>
            </a:r>
            <a:r>
              <a:rPr lang="fr-FR" altLang="fr-FR" sz="2800" dirty="0">
                <a:solidFill>
                  <a:srgbClr val="000000"/>
                </a:solidFill>
                <a:latin typeface="Calibri" pitchFamily="34" charset="0"/>
              </a:rPr>
              <a:t>) </a:t>
            </a:r>
          </a:p>
          <a:p>
            <a:pPr marL="458787" lvl="1" algn="just">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pPr>
            <a:r>
              <a:rPr lang="fr-FR" altLang="fr-FR" sz="2800" dirty="0">
                <a:solidFill>
                  <a:srgbClr val="000000"/>
                </a:solidFill>
                <a:latin typeface="Calibri" pitchFamily="34" charset="0"/>
              </a:rPr>
              <a:t>        et des complexes </a:t>
            </a:r>
            <a:r>
              <a:rPr lang="fr-FR" altLang="fr-FR" sz="2800" dirty="0" err="1">
                <a:solidFill>
                  <a:srgbClr val="000000"/>
                </a:solidFill>
                <a:latin typeface="Calibri" pitchFamily="34" charset="0"/>
              </a:rPr>
              <a:t>minéralo</a:t>
            </a:r>
            <a:r>
              <a:rPr lang="fr-FR" altLang="fr-FR" sz="2800" dirty="0">
                <a:solidFill>
                  <a:srgbClr val="000000"/>
                </a:solidFill>
                <a:latin typeface="Calibri" pitchFamily="34" charset="0"/>
              </a:rPr>
              <a:t>-énergétiques</a:t>
            </a:r>
          </a:p>
          <a:p>
            <a:pPr marL="458787" lvl="1" algn="just">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pPr>
            <a:endParaRPr lang="fr-FR" altLang="fr-FR" sz="1200" dirty="0">
              <a:solidFill>
                <a:srgbClr val="000000"/>
              </a:solidFill>
              <a:latin typeface="Calibri" pitchFamily="34" charset="0"/>
            </a:endParaRPr>
          </a:p>
          <a:p>
            <a:pPr marL="1143000" lvl="1" indent="-684213" algn="just">
              <a:buClr>
                <a:srgbClr val="000000"/>
              </a:buClr>
              <a:buSzPct val="100000"/>
              <a:buFont typeface="Times New Roman" pitchFamily="18"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pPr>
            <a:r>
              <a:rPr lang="fr-FR" altLang="fr-FR" sz="2800" dirty="0">
                <a:solidFill>
                  <a:srgbClr val="000000"/>
                </a:solidFill>
                <a:latin typeface="Calibri" pitchFamily="34" charset="0"/>
              </a:rPr>
              <a:t>L’Afrique des régimes ségrégationnistes </a:t>
            </a:r>
          </a:p>
          <a:p>
            <a:pPr marL="458787" lvl="1" algn="just">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pPr>
            <a:endParaRPr lang="fr-FR" altLang="fr-FR" sz="1200" dirty="0">
              <a:solidFill>
                <a:srgbClr val="000000"/>
              </a:solidFill>
              <a:latin typeface="Calibri" pitchFamily="34" charset="0"/>
            </a:endParaRPr>
          </a:p>
          <a:p>
            <a:pPr marL="1143000" lvl="1" indent="-684213" algn="just">
              <a:buClr>
                <a:srgbClr val="000000"/>
              </a:buClr>
              <a:buSzPct val="100000"/>
              <a:buFont typeface="Times New Roman" pitchFamily="18"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pPr>
            <a:r>
              <a:rPr lang="fr-FR" altLang="fr-FR" sz="2800" dirty="0">
                <a:solidFill>
                  <a:srgbClr val="000000"/>
                </a:solidFill>
                <a:latin typeface="Calibri" pitchFamily="34" charset="0"/>
              </a:rPr>
              <a:t>L’Afrique des mobilités africaines et européennes </a:t>
            </a:r>
          </a:p>
          <a:p>
            <a:pPr marL="458787" lvl="1" algn="just">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pPr>
            <a:endParaRPr lang="fr-FR" altLang="fr-FR" sz="1200" dirty="0">
              <a:solidFill>
                <a:srgbClr val="000000"/>
              </a:solidFill>
              <a:latin typeface="Calibri" pitchFamily="34" charset="0"/>
            </a:endParaRPr>
          </a:p>
          <a:p>
            <a:pPr marL="1143000" lvl="1" indent="-684213" algn="just">
              <a:buClr>
                <a:srgbClr val="000000"/>
              </a:buClr>
              <a:buSzPct val="100000"/>
              <a:buFont typeface="Times New Roman" pitchFamily="18"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pPr>
            <a:r>
              <a:rPr lang="fr-FR" altLang="fr-FR" sz="2800" dirty="0">
                <a:solidFill>
                  <a:srgbClr val="000000"/>
                </a:solidFill>
                <a:latin typeface="Calibri" pitchFamily="34" charset="0"/>
              </a:rPr>
              <a:t>L’Afrique de la pandémie du SIDA</a:t>
            </a:r>
          </a:p>
          <a:p>
            <a:pPr marL="685800" indent="-684213" algn="just" eaLnBrk="1" hangingPunct="1">
              <a:buClr>
                <a:srgbClr val="000000"/>
              </a:buClr>
              <a:buSzPct val="100000"/>
              <a:buFont typeface="Times New Roman" pitchFamily="18"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pPr>
            <a:endParaRPr lang="fr-FR" altLang="fr-FR" sz="2800" dirty="0">
              <a:solidFill>
                <a:srgbClr val="000000"/>
              </a:solidFill>
              <a:latin typeface="Calibri" pitchFamily="34" charset="0"/>
            </a:endParaRPr>
          </a:p>
          <a:p>
            <a:pPr marL="685800" indent="-684213" algn="just" eaLnBrk="1" hangingPunct="1">
              <a:buClr>
                <a:srgbClr val="000000"/>
              </a:buClr>
              <a:buSzPct val="100000"/>
              <a:buFont typeface="Times New Roman" pitchFamily="18"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pPr>
            <a:endParaRPr lang="fr-FR" altLang="fr-FR" sz="2800" dirty="0">
              <a:solidFill>
                <a:srgbClr val="000000"/>
              </a:solidFill>
              <a:latin typeface="Calibri" pitchFamily="34" charset="0"/>
            </a:endParaRPr>
          </a:p>
        </p:txBody>
      </p:sp>
    </p:spTree>
    <p:extLst>
      <p:ext uri="{BB962C8B-B14F-4D97-AF65-F5344CB8AC3E}">
        <p14:creationId xmlns:p14="http://schemas.microsoft.com/office/powerpoint/2010/main" val="197974827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9836" y="2301846"/>
            <a:ext cx="8660458" cy="1143000"/>
          </a:xfrm>
        </p:spPr>
        <p:txBody>
          <a:bodyPr>
            <a:normAutofit fontScale="90000"/>
          </a:bodyPr>
          <a:lstStyle/>
          <a:p>
            <a:pPr algn="l"/>
            <a:r>
              <a:rPr lang="fr-FR" b="1" dirty="0"/>
              <a:t>Afrique australe, une aire géographique émergente soumise aux grands défis et grandes dynamiques de notre temps</a:t>
            </a:r>
            <a:r>
              <a:rPr lang="fr-FR" dirty="0"/>
              <a:t>.</a:t>
            </a:r>
            <a:br>
              <a:rPr lang="fr-FR" dirty="0"/>
            </a:br>
            <a:br>
              <a:rPr lang="fr-FR" dirty="0"/>
            </a:br>
            <a:br>
              <a:rPr lang="fr-FR" dirty="0"/>
            </a:br>
            <a:br>
              <a:rPr lang="fr-FR" dirty="0"/>
            </a:br>
            <a:endParaRPr lang="fr-FR" dirty="0"/>
          </a:p>
        </p:txBody>
      </p:sp>
      <p:sp>
        <p:nvSpPr>
          <p:cNvPr id="6" name="Rectangle 5"/>
          <p:cNvSpPr/>
          <p:nvPr/>
        </p:nvSpPr>
        <p:spPr>
          <a:xfrm>
            <a:off x="567617" y="3429000"/>
            <a:ext cx="8064896" cy="2554545"/>
          </a:xfrm>
          <a:prstGeom prst="rect">
            <a:avLst/>
          </a:prstGeom>
        </p:spPr>
        <p:txBody>
          <a:bodyPr wrap="square">
            <a:spAutoFit/>
          </a:bodyPr>
          <a:lstStyle/>
          <a:p>
            <a:r>
              <a:rPr lang="fr-FR" sz="3600" i="1" dirty="0">
                <a:solidFill>
                  <a:prstClr val="black"/>
                </a:solidFill>
                <a:ea typeface="+mj-ea"/>
                <a:cs typeface="+mj-cs"/>
              </a:rPr>
              <a:t>Comment les transitions socio-économiques et environnementales à l’œuvre en Afrique australe transforment-elles cette aire ?</a:t>
            </a:r>
            <a:br>
              <a:rPr lang="fr-FR" sz="3600" dirty="0">
                <a:solidFill>
                  <a:prstClr val="black"/>
                </a:solidFill>
                <a:ea typeface="+mj-ea"/>
                <a:cs typeface="+mj-cs"/>
              </a:rPr>
            </a:br>
            <a:endParaRPr lang="fr-FR" sz="1400" dirty="0"/>
          </a:p>
        </p:txBody>
      </p:sp>
    </p:spTree>
    <p:extLst>
      <p:ext uri="{BB962C8B-B14F-4D97-AF65-F5344CB8AC3E}">
        <p14:creationId xmlns:p14="http://schemas.microsoft.com/office/powerpoint/2010/main" val="2683456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3528" y="332656"/>
            <a:ext cx="8568952" cy="4255011"/>
          </a:xfrm>
          <a:prstGeom prst="rect">
            <a:avLst/>
          </a:prstGeom>
        </p:spPr>
        <p:txBody>
          <a:bodyPr wrap="square">
            <a:spAutoFit/>
          </a:bodyPr>
          <a:lstStyle/>
          <a:p>
            <a:pPr>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fr-FR" altLang="fr-FR" sz="3600" b="1" dirty="0">
                <a:solidFill>
                  <a:srgbClr val="FF0000"/>
                </a:solidFill>
                <a:latin typeface="Calibri" pitchFamily="34" charset="0"/>
              </a:rPr>
              <a:t>I- Des milieux à valoriser et à ménager.</a:t>
            </a:r>
          </a:p>
          <a:p>
            <a:pPr>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endParaRPr lang="fr-FR" altLang="fr-FR" sz="2000" dirty="0">
              <a:solidFill>
                <a:srgbClr val="000000"/>
              </a:solidFill>
              <a:latin typeface="Calibri" pitchFamily="34" charset="0"/>
            </a:endParaRPr>
          </a:p>
          <a:p>
            <a:pPr>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endParaRPr lang="fr-FR" altLang="fr-FR" sz="2000" dirty="0">
              <a:solidFill>
                <a:srgbClr val="000000"/>
              </a:solidFill>
              <a:latin typeface="Calibri" pitchFamily="34" charset="0"/>
            </a:endParaRPr>
          </a:p>
          <a:p>
            <a:pPr algn="just">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fr-FR" altLang="fr-FR" sz="2000" dirty="0">
                <a:solidFill>
                  <a:srgbClr val="000000"/>
                </a:solidFill>
                <a:latin typeface="Calibri" pitchFamily="34" charset="0"/>
              </a:rPr>
              <a:t>L’Afrique australe se caractérise par une grande diversité de milieux, exploités pour leurs ressources. </a:t>
            </a:r>
          </a:p>
          <a:p>
            <a:pPr algn="just">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endParaRPr lang="fr-FR" altLang="fr-FR" sz="1050" dirty="0">
              <a:solidFill>
                <a:srgbClr val="000000"/>
              </a:solidFill>
              <a:latin typeface="Calibri" pitchFamily="34" charset="0"/>
            </a:endParaRPr>
          </a:p>
          <a:p>
            <a:pPr algn="just">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fr-FR" altLang="fr-FR" sz="2000" dirty="0">
                <a:solidFill>
                  <a:srgbClr val="000000"/>
                </a:solidFill>
                <a:latin typeface="Calibri" pitchFamily="34" charset="0"/>
              </a:rPr>
              <a:t>Ces milieux sont soumis à une pression accrue liée aux défis démographiques, alimentaires, sanitaires, aux contextes politiques et à certains choix de développement. </a:t>
            </a:r>
          </a:p>
          <a:p>
            <a:pPr algn="just">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endParaRPr lang="fr-FR" altLang="fr-FR" sz="2000" dirty="0">
              <a:solidFill>
                <a:srgbClr val="000000"/>
              </a:solidFill>
              <a:latin typeface="Calibri" pitchFamily="34" charset="0"/>
            </a:endParaRPr>
          </a:p>
          <a:p>
            <a:pPr algn="just">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endParaRPr lang="fr-FR" altLang="fr-FR" sz="2000" dirty="0">
              <a:solidFill>
                <a:srgbClr val="000000"/>
              </a:solidFill>
              <a:latin typeface="Calibri" pitchFamily="34" charset="0"/>
            </a:endParaRPr>
          </a:p>
          <a:p>
            <a:pPr algn="just">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endParaRPr lang="fr-FR" altLang="fr-FR" sz="2000" dirty="0">
              <a:solidFill>
                <a:srgbClr val="000000"/>
              </a:solidFill>
              <a:latin typeface="Calibri" pitchFamily="34" charset="0"/>
            </a:endParaRPr>
          </a:p>
          <a:p>
            <a:pPr algn="just">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fr-FR" altLang="fr-FR" sz="2400" b="1" i="1" dirty="0">
                <a:solidFill>
                  <a:srgbClr val="000000"/>
                </a:solidFill>
                <a:latin typeface="Calibri" pitchFamily="34" charset="0"/>
              </a:rPr>
              <a:t>Comment les ressources sont-elles réparties et valorisées ?</a:t>
            </a:r>
          </a:p>
        </p:txBody>
      </p:sp>
    </p:spTree>
    <p:extLst>
      <p:ext uri="{BB962C8B-B14F-4D97-AF65-F5344CB8AC3E}">
        <p14:creationId xmlns:p14="http://schemas.microsoft.com/office/powerpoint/2010/main" val="3851595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213" y="1340768"/>
            <a:ext cx="6563348" cy="46357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Freeform 2"/>
          <p:cNvSpPr>
            <a:spLocks noChangeArrowheads="1"/>
          </p:cNvSpPr>
          <p:nvPr/>
        </p:nvSpPr>
        <p:spPr bwMode="auto">
          <a:xfrm>
            <a:off x="323528" y="116632"/>
            <a:ext cx="8292655" cy="1000274"/>
          </a:xfrm>
          <a:custGeom>
            <a:avLst/>
            <a:gdLst>
              <a:gd name="T0" fmla="*/ 0 w 21600"/>
              <a:gd name="T1" fmla="*/ 0 h 21600"/>
              <a:gd name="T2" fmla="*/ 2147483647 w 21600"/>
              <a:gd name="T3" fmla="*/ 0 h 21600"/>
              <a:gd name="T4" fmla="*/ 2147483647 w 21600"/>
              <a:gd name="T5" fmla="*/ 1794502103 h 21600"/>
              <a:gd name="T6" fmla="*/ 0 w 21600"/>
              <a:gd name="T7" fmla="*/ 179450210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457200" indent="-457200" algn="ctr" eaLnBrk="1" hangingPunct="1">
              <a:buClr>
                <a:srgbClr val="000000"/>
              </a:buClr>
              <a:buSzPct val="100000"/>
              <a:buFont typeface="Times New Roman" pitchFamily="18" charset="0"/>
              <a:buAutoNum type="alphaUcParenR"/>
              <a:tabLst>
                <a:tab pos="723900" algn="l"/>
                <a:tab pos="1447800" algn="l"/>
                <a:tab pos="2171700" algn="l"/>
                <a:tab pos="2895600" algn="l"/>
              </a:tabLst>
            </a:pPr>
            <a:r>
              <a:rPr lang="fr-FR" altLang="fr-FR" sz="2400" b="1" dirty="0">
                <a:solidFill>
                  <a:srgbClr val="000000"/>
                </a:solidFill>
                <a:latin typeface="Roboto Slab" charset="0"/>
              </a:rPr>
              <a:t>Exploiter les ressources </a:t>
            </a:r>
          </a:p>
          <a:p>
            <a:pPr algn="ctr" eaLnBrk="1" hangingPunct="1">
              <a:buClr>
                <a:srgbClr val="000000"/>
              </a:buClr>
              <a:buSzPct val="100000"/>
              <a:tabLst>
                <a:tab pos="723900" algn="l"/>
                <a:tab pos="1447800" algn="l"/>
                <a:tab pos="2171700" algn="l"/>
                <a:tab pos="2895600" algn="l"/>
              </a:tabLst>
            </a:pPr>
            <a:endParaRPr lang="fr-FR" altLang="fr-FR" sz="1100" b="1" dirty="0">
              <a:solidFill>
                <a:srgbClr val="000000"/>
              </a:solidFill>
              <a:latin typeface="Roboto Slab" charset="0"/>
            </a:endParaRPr>
          </a:p>
          <a:p>
            <a:pPr algn="ctr" eaLnBrk="1" hangingPunct="1">
              <a:buClr>
                <a:srgbClr val="000000"/>
              </a:buClr>
              <a:buSzPct val="100000"/>
              <a:buFont typeface="Times New Roman" pitchFamily="18" charset="0"/>
              <a:buNone/>
              <a:tabLst>
                <a:tab pos="723900" algn="l"/>
                <a:tab pos="1447800" algn="l"/>
                <a:tab pos="2171700" algn="l"/>
                <a:tab pos="2895600" algn="l"/>
              </a:tabLst>
            </a:pPr>
            <a:r>
              <a:rPr lang="fr-FR" altLang="fr-FR" sz="2400" b="1" dirty="0">
                <a:solidFill>
                  <a:srgbClr val="000000"/>
                </a:solidFill>
                <a:latin typeface="Roboto Slab" charset="0"/>
              </a:rPr>
              <a:t>1 - « L'Afrique des mines » , les ressources du sous-sol</a:t>
            </a:r>
          </a:p>
        </p:txBody>
      </p:sp>
      <p:sp>
        <p:nvSpPr>
          <p:cNvPr id="5" name="Rectangle 4"/>
          <p:cNvSpPr/>
          <p:nvPr/>
        </p:nvSpPr>
        <p:spPr>
          <a:xfrm>
            <a:off x="-21397" y="1479848"/>
            <a:ext cx="2952328" cy="4247317"/>
          </a:xfrm>
          <a:prstGeom prst="rect">
            <a:avLst/>
          </a:prstGeom>
        </p:spPr>
        <p:txBody>
          <a:bodyPr wrap="square">
            <a:spAutoFit/>
          </a:bodyPr>
          <a:lstStyle/>
          <a:p>
            <a:pPr>
              <a:buClr>
                <a:srgbClr val="000000"/>
              </a:buClr>
              <a:buSzPct val="100000"/>
            </a:pPr>
            <a:r>
              <a:rPr lang="fr-FR" altLang="fr-FR" dirty="0">
                <a:solidFill>
                  <a:srgbClr val="000000"/>
                </a:solidFill>
                <a:latin typeface="Calibri" pitchFamily="34" charset="0"/>
              </a:rPr>
              <a:t>Base extractive large:  </a:t>
            </a:r>
          </a:p>
          <a:p>
            <a:pPr>
              <a:buClr>
                <a:srgbClr val="000000"/>
              </a:buClr>
              <a:buSzPct val="100000"/>
            </a:pPr>
            <a:endParaRPr lang="fr-FR" altLang="fr-FR" dirty="0">
              <a:solidFill>
                <a:srgbClr val="000000"/>
              </a:solidFill>
              <a:latin typeface="Calibri" pitchFamily="34" charset="0"/>
            </a:endParaRPr>
          </a:p>
          <a:p>
            <a:pPr>
              <a:buClr>
                <a:srgbClr val="000000"/>
              </a:buClr>
              <a:buSzPct val="100000"/>
            </a:pPr>
            <a:r>
              <a:rPr lang="fr-FR" altLang="fr-FR" dirty="0">
                <a:solidFill>
                  <a:srgbClr val="000000"/>
                </a:solidFill>
                <a:latin typeface="Calibri" pitchFamily="34" charset="0"/>
              </a:rPr>
              <a:t>• </a:t>
            </a:r>
            <a:r>
              <a:rPr lang="fr-FR" altLang="fr-FR" b="1" dirty="0">
                <a:solidFill>
                  <a:srgbClr val="000000"/>
                </a:solidFill>
                <a:latin typeface="Calibri" pitchFamily="34" charset="0"/>
              </a:rPr>
              <a:t>Afrique du Sud </a:t>
            </a:r>
            <a:r>
              <a:rPr lang="fr-FR" altLang="fr-FR" dirty="0">
                <a:solidFill>
                  <a:srgbClr val="000000"/>
                </a:solidFill>
                <a:latin typeface="Calibri" pitchFamily="34" charset="0"/>
              </a:rPr>
              <a:t>(dont platine, charbon, or) </a:t>
            </a:r>
          </a:p>
          <a:p>
            <a:pPr>
              <a:buClr>
                <a:srgbClr val="000000"/>
              </a:buClr>
              <a:buSzPct val="100000"/>
            </a:pPr>
            <a:r>
              <a:rPr lang="fr-FR" altLang="fr-FR" dirty="0">
                <a:solidFill>
                  <a:srgbClr val="000000"/>
                </a:solidFill>
                <a:latin typeface="Calibri" pitchFamily="34" charset="0"/>
              </a:rPr>
              <a:t>• </a:t>
            </a:r>
            <a:r>
              <a:rPr lang="fr-FR" altLang="fr-FR" b="1" dirty="0">
                <a:solidFill>
                  <a:srgbClr val="000000"/>
                </a:solidFill>
                <a:latin typeface="Calibri" pitchFamily="34" charset="0"/>
              </a:rPr>
              <a:t>Namibie</a:t>
            </a:r>
            <a:r>
              <a:rPr lang="fr-FR" altLang="fr-FR" dirty="0">
                <a:solidFill>
                  <a:srgbClr val="000000"/>
                </a:solidFill>
                <a:latin typeface="Calibri" pitchFamily="34" charset="0"/>
              </a:rPr>
              <a:t> (dont cuivre, diamants, uranium) </a:t>
            </a:r>
          </a:p>
          <a:p>
            <a:pPr>
              <a:buClr>
                <a:srgbClr val="000000"/>
              </a:buClr>
              <a:buSzPct val="100000"/>
            </a:pPr>
            <a:r>
              <a:rPr lang="fr-FR" altLang="fr-FR" dirty="0">
                <a:solidFill>
                  <a:srgbClr val="000000"/>
                </a:solidFill>
                <a:latin typeface="Calibri" pitchFamily="34" charset="0"/>
              </a:rPr>
              <a:t>• </a:t>
            </a:r>
            <a:r>
              <a:rPr lang="fr-FR" altLang="fr-FR" b="1" dirty="0">
                <a:solidFill>
                  <a:srgbClr val="000000"/>
                </a:solidFill>
                <a:latin typeface="Calibri" pitchFamily="34" charset="0"/>
              </a:rPr>
              <a:t>Zimbabwe</a:t>
            </a:r>
            <a:r>
              <a:rPr lang="fr-FR" altLang="fr-FR" dirty="0">
                <a:solidFill>
                  <a:srgbClr val="000000"/>
                </a:solidFill>
                <a:latin typeface="Calibri" pitchFamily="34" charset="0"/>
              </a:rPr>
              <a:t> (dont platine, </a:t>
            </a:r>
          </a:p>
          <a:p>
            <a:pPr>
              <a:buClr>
                <a:srgbClr val="000000"/>
              </a:buClr>
              <a:buSzPct val="100000"/>
            </a:pPr>
            <a:r>
              <a:rPr lang="fr-FR" altLang="fr-FR" dirty="0">
                <a:solidFill>
                  <a:srgbClr val="000000"/>
                </a:solidFill>
                <a:latin typeface="Calibri" pitchFamily="34" charset="0"/>
              </a:rPr>
              <a:t>or, diamants) </a:t>
            </a:r>
          </a:p>
          <a:p>
            <a:pPr>
              <a:buClr>
                <a:srgbClr val="000000"/>
              </a:buClr>
              <a:buSzPct val="100000"/>
            </a:pPr>
            <a:endParaRPr lang="fr-FR" altLang="fr-FR" dirty="0">
              <a:solidFill>
                <a:srgbClr val="000000"/>
              </a:solidFill>
              <a:latin typeface="Calibri" pitchFamily="34" charset="0"/>
            </a:endParaRPr>
          </a:p>
          <a:p>
            <a:pPr>
              <a:buClr>
                <a:srgbClr val="000000"/>
              </a:buClr>
              <a:buSzPct val="100000"/>
            </a:pPr>
            <a:r>
              <a:rPr lang="fr-FR" altLang="fr-FR" dirty="0">
                <a:solidFill>
                  <a:srgbClr val="000000"/>
                </a:solidFill>
                <a:latin typeface="Calibri" pitchFamily="34" charset="0"/>
              </a:rPr>
              <a:t>Base extractive plus réduite </a:t>
            </a:r>
          </a:p>
          <a:p>
            <a:pPr>
              <a:buClr>
                <a:srgbClr val="000000"/>
              </a:buClr>
              <a:buSzPct val="100000"/>
            </a:pPr>
            <a:r>
              <a:rPr lang="fr-FR" altLang="fr-FR" dirty="0">
                <a:solidFill>
                  <a:srgbClr val="000000"/>
                </a:solidFill>
                <a:latin typeface="Calibri" pitchFamily="34" charset="0"/>
              </a:rPr>
              <a:t>• </a:t>
            </a:r>
            <a:r>
              <a:rPr lang="fr-FR" altLang="fr-FR" b="1" dirty="0">
                <a:solidFill>
                  <a:srgbClr val="000000"/>
                </a:solidFill>
                <a:latin typeface="Calibri" pitchFamily="34" charset="0"/>
              </a:rPr>
              <a:t>Angola</a:t>
            </a:r>
            <a:r>
              <a:rPr lang="fr-FR" altLang="fr-FR" dirty="0">
                <a:solidFill>
                  <a:srgbClr val="000000"/>
                </a:solidFill>
                <a:latin typeface="Calibri" pitchFamily="34" charset="0"/>
              </a:rPr>
              <a:t> (pétrole) </a:t>
            </a:r>
          </a:p>
          <a:p>
            <a:pPr>
              <a:buClr>
                <a:srgbClr val="000000"/>
              </a:buClr>
              <a:buSzPct val="100000"/>
            </a:pPr>
            <a:r>
              <a:rPr lang="fr-FR" altLang="fr-FR" dirty="0">
                <a:solidFill>
                  <a:srgbClr val="000000"/>
                </a:solidFill>
                <a:latin typeface="Calibri" pitchFamily="34" charset="0"/>
              </a:rPr>
              <a:t>• </a:t>
            </a:r>
            <a:r>
              <a:rPr lang="fr-FR" altLang="fr-FR" b="1" dirty="0">
                <a:solidFill>
                  <a:srgbClr val="000000"/>
                </a:solidFill>
                <a:latin typeface="Calibri" pitchFamily="34" charset="0"/>
              </a:rPr>
              <a:t>Zambie</a:t>
            </a:r>
            <a:r>
              <a:rPr lang="fr-FR" altLang="fr-FR" dirty="0">
                <a:solidFill>
                  <a:srgbClr val="000000"/>
                </a:solidFill>
                <a:latin typeface="Calibri" pitchFamily="34" charset="0"/>
              </a:rPr>
              <a:t> (cuivre, cobalt) </a:t>
            </a:r>
          </a:p>
          <a:p>
            <a:pPr>
              <a:buClr>
                <a:srgbClr val="000000"/>
              </a:buClr>
              <a:buSzPct val="100000"/>
            </a:pPr>
            <a:r>
              <a:rPr lang="fr-FR" altLang="fr-FR" dirty="0">
                <a:solidFill>
                  <a:srgbClr val="000000"/>
                </a:solidFill>
                <a:latin typeface="Calibri" pitchFamily="34" charset="0"/>
              </a:rPr>
              <a:t>• </a:t>
            </a:r>
            <a:r>
              <a:rPr lang="fr-FR" altLang="fr-FR" b="1" dirty="0">
                <a:solidFill>
                  <a:srgbClr val="000000"/>
                </a:solidFill>
                <a:latin typeface="Calibri" pitchFamily="34" charset="0"/>
              </a:rPr>
              <a:t>Botswana</a:t>
            </a:r>
            <a:r>
              <a:rPr lang="fr-FR" altLang="fr-FR" dirty="0">
                <a:solidFill>
                  <a:srgbClr val="000000"/>
                </a:solidFill>
                <a:latin typeface="Calibri" pitchFamily="34" charset="0"/>
              </a:rPr>
              <a:t> (diamants) </a:t>
            </a:r>
          </a:p>
          <a:p>
            <a:pPr>
              <a:buClr>
                <a:srgbClr val="000000"/>
              </a:buClr>
              <a:buSzPct val="100000"/>
            </a:pPr>
            <a:r>
              <a:rPr lang="fr-FR" altLang="fr-FR" dirty="0">
                <a:solidFill>
                  <a:srgbClr val="000000"/>
                </a:solidFill>
                <a:latin typeface="Calibri" pitchFamily="34" charset="0"/>
              </a:rPr>
              <a:t>• </a:t>
            </a:r>
            <a:r>
              <a:rPr lang="fr-FR" altLang="fr-FR" b="1" dirty="0">
                <a:solidFill>
                  <a:srgbClr val="000000"/>
                </a:solidFill>
                <a:latin typeface="Calibri" pitchFamily="34" charset="0"/>
              </a:rPr>
              <a:t>Mozambique</a:t>
            </a:r>
            <a:r>
              <a:rPr lang="fr-FR" altLang="fr-FR" dirty="0">
                <a:solidFill>
                  <a:srgbClr val="000000"/>
                </a:solidFill>
                <a:latin typeface="Calibri" pitchFamily="34" charset="0"/>
              </a:rPr>
              <a:t> (charbon) </a:t>
            </a:r>
          </a:p>
          <a:p>
            <a:pPr>
              <a:buClr>
                <a:srgbClr val="000000"/>
              </a:buClr>
              <a:buSzPct val="100000"/>
            </a:pPr>
            <a:r>
              <a:rPr lang="fr-FR" altLang="fr-FR" dirty="0">
                <a:solidFill>
                  <a:srgbClr val="000000"/>
                </a:solidFill>
                <a:latin typeface="Calibri" pitchFamily="34" charset="0"/>
              </a:rPr>
              <a:t>• </a:t>
            </a:r>
            <a:r>
              <a:rPr lang="fr-FR" altLang="fr-FR" b="1" dirty="0">
                <a:solidFill>
                  <a:srgbClr val="000000"/>
                </a:solidFill>
                <a:latin typeface="Calibri" pitchFamily="34" charset="0"/>
              </a:rPr>
              <a:t>Lesotho</a:t>
            </a:r>
            <a:r>
              <a:rPr lang="fr-FR" altLang="fr-FR" dirty="0">
                <a:solidFill>
                  <a:srgbClr val="000000"/>
                </a:solidFill>
                <a:latin typeface="Calibri" pitchFamily="34" charset="0"/>
              </a:rPr>
              <a:t> (eau)  </a:t>
            </a:r>
          </a:p>
        </p:txBody>
      </p:sp>
      <p:sp>
        <p:nvSpPr>
          <p:cNvPr id="4" name="Freeform 3"/>
          <p:cNvSpPr>
            <a:spLocks noChangeArrowheads="1"/>
          </p:cNvSpPr>
          <p:nvPr/>
        </p:nvSpPr>
        <p:spPr bwMode="auto">
          <a:xfrm>
            <a:off x="2930931" y="5989065"/>
            <a:ext cx="5652120" cy="415498"/>
          </a:xfrm>
          <a:custGeom>
            <a:avLst/>
            <a:gdLst>
              <a:gd name="T0" fmla="*/ 0 w 21600"/>
              <a:gd name="T1" fmla="*/ 0 h 21600"/>
              <a:gd name="T2" fmla="*/ 2147483647 w 21600"/>
              <a:gd name="T3" fmla="*/ 0 h 21600"/>
              <a:gd name="T4" fmla="*/ 2147483647 w 21600"/>
              <a:gd name="T5" fmla="*/ 564522516 h 21600"/>
              <a:gd name="T6" fmla="*/ 0 w 21600"/>
              <a:gd name="T7" fmla="*/ 56452251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eaLnBrk="1" hangingPunct="1">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r>
              <a:rPr lang="fr-FR" altLang="fr-FR" sz="1050" dirty="0">
                <a:solidFill>
                  <a:srgbClr val="000000"/>
                </a:solidFill>
                <a:latin typeface="Calibri" pitchFamily="34" charset="0"/>
              </a:rPr>
              <a:t>http://geoconfluences.ens-lyon.fr/informations-scientifiques/dossiers-regionaux/afrique-dynamiques-regionales/articles-scientifiques/afrique-australe-cadrage</a:t>
            </a:r>
          </a:p>
        </p:txBody>
      </p:sp>
    </p:spTree>
    <p:extLst>
      <p:ext uri="{BB962C8B-B14F-4D97-AF65-F5344CB8AC3E}">
        <p14:creationId xmlns:p14="http://schemas.microsoft.com/office/powerpoint/2010/main" val="934157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9369" y="342583"/>
            <a:ext cx="4654631" cy="652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8249" y="332656"/>
            <a:ext cx="4572000" cy="923330"/>
          </a:xfrm>
          <a:prstGeom prst="rect">
            <a:avLst/>
          </a:prstGeom>
        </p:spPr>
        <p:txBody>
          <a:bodyPr>
            <a:spAutoFit/>
          </a:bodyPr>
          <a:lstStyle/>
          <a:p>
            <a:r>
              <a:rPr lang="fr-FR" dirty="0" err="1"/>
              <a:t>Carto</a:t>
            </a:r>
            <a:r>
              <a:rPr lang="fr-FR" dirty="0"/>
              <a:t> n°12,  </a:t>
            </a:r>
          </a:p>
          <a:p>
            <a:endParaRPr lang="fr-FR" i="1" dirty="0"/>
          </a:p>
          <a:p>
            <a:r>
              <a:rPr lang="fr-FR" i="1" dirty="0"/>
              <a:t>L’Afrique du Sud, l’émergence post–apartheid</a:t>
            </a:r>
            <a:r>
              <a:rPr lang="fr-FR" dirty="0"/>
              <a:t> </a:t>
            </a:r>
          </a:p>
        </p:txBody>
      </p:sp>
    </p:spTree>
    <p:extLst>
      <p:ext uri="{BB962C8B-B14F-4D97-AF65-F5344CB8AC3E}">
        <p14:creationId xmlns:p14="http://schemas.microsoft.com/office/powerpoint/2010/main" val="3079954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985" y="1037174"/>
            <a:ext cx="5033962"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218514" y="716498"/>
            <a:ext cx="4602163" cy="32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sz="1600" dirty="0">
                <a:solidFill>
                  <a:srgbClr val="888888"/>
                </a:solidFill>
                <a:latin typeface="Georgia" pitchFamily="18" charset="0"/>
              </a:rPr>
              <a:t>La mine de charbon de </a:t>
            </a:r>
            <a:r>
              <a:rPr lang="fr-FR" sz="1600" dirty="0" err="1">
                <a:solidFill>
                  <a:srgbClr val="888888"/>
                </a:solidFill>
                <a:latin typeface="Georgia" pitchFamily="18" charset="0"/>
              </a:rPr>
              <a:t>Moatize</a:t>
            </a:r>
            <a:r>
              <a:rPr lang="fr-FR" sz="1600" dirty="0">
                <a:solidFill>
                  <a:srgbClr val="888888"/>
                </a:solidFill>
                <a:latin typeface="Georgia" pitchFamily="18" charset="0"/>
              </a:rPr>
              <a:t>, au Mozambique</a:t>
            </a:r>
            <a:endParaRPr lang="fr-FR" sz="1600" dirty="0"/>
          </a:p>
        </p:txBody>
      </p:sp>
      <p:sp>
        <p:nvSpPr>
          <p:cNvPr id="4" name="Rectangle 11"/>
          <p:cNvSpPr>
            <a:spLocks noChangeArrowheads="1"/>
          </p:cNvSpPr>
          <p:nvPr/>
        </p:nvSpPr>
        <p:spPr bwMode="auto">
          <a:xfrm>
            <a:off x="84138" y="4113541"/>
            <a:ext cx="8776833" cy="268252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just" eaLnBrk="1">
              <a:lnSpc>
                <a:spcPct val="93000"/>
              </a:lnSpc>
              <a:buClr>
                <a:srgbClr val="000000"/>
              </a:buClr>
              <a:buSzPct val="100000"/>
              <a:buFont typeface="Times New Roman" pitchFamily="18" charset="0"/>
              <a:buNone/>
            </a:pPr>
            <a:r>
              <a:rPr lang="fr-FR" sz="1600" b="1" dirty="0">
                <a:solidFill>
                  <a:srgbClr val="000000"/>
                </a:solidFill>
                <a:latin typeface="Nyte Book"/>
              </a:rPr>
              <a:t>    A </a:t>
            </a:r>
            <a:r>
              <a:rPr lang="fr-FR" sz="1600" b="1" dirty="0" err="1">
                <a:solidFill>
                  <a:srgbClr val="000000"/>
                </a:solidFill>
                <a:latin typeface="Nyte Book"/>
              </a:rPr>
              <a:t>Moatize</a:t>
            </a:r>
            <a:r>
              <a:rPr lang="fr-FR" sz="1600" b="1" dirty="0">
                <a:solidFill>
                  <a:srgbClr val="000000"/>
                </a:solidFill>
                <a:latin typeface="Nyte Book"/>
              </a:rPr>
              <a:t>, la malédiction du charbon</a:t>
            </a:r>
          </a:p>
          <a:p>
            <a:pPr algn="just" eaLnBrk="1">
              <a:lnSpc>
                <a:spcPct val="93000"/>
              </a:lnSpc>
              <a:buClr>
                <a:srgbClr val="000000"/>
              </a:buClr>
              <a:buSzPct val="100000"/>
              <a:buFont typeface="Times New Roman" pitchFamily="18" charset="0"/>
              <a:buNone/>
            </a:pPr>
            <a:r>
              <a:rPr lang="fr-FR" sz="1100" dirty="0"/>
              <a:t>Depuis qu’on y a découvert le plus grand gisement de charbon au monde, la croissance de la ville se transforme en développement incontrôlé.</a:t>
            </a:r>
          </a:p>
          <a:p>
            <a:pPr algn="just">
              <a:lnSpc>
                <a:spcPct val="93000"/>
              </a:lnSpc>
              <a:buClr>
                <a:srgbClr val="000000"/>
              </a:buClr>
              <a:buSzPct val="100000"/>
            </a:pPr>
            <a:r>
              <a:rPr lang="fr-FR" sz="1100" dirty="0"/>
              <a:t>[…]. Le géant minier brésilien, </a:t>
            </a:r>
            <a:r>
              <a:rPr lang="fr-FR" sz="1100" b="1" dirty="0"/>
              <a:t>Vale do Rio </a:t>
            </a:r>
            <a:r>
              <a:rPr lang="fr-FR" sz="1100" b="1" dirty="0" err="1"/>
              <a:t>Doce</a:t>
            </a:r>
            <a:r>
              <a:rPr lang="fr-FR" sz="1100" dirty="0"/>
              <a:t>, et une société australienne, </a:t>
            </a:r>
            <a:r>
              <a:rPr lang="fr-FR" sz="1100" b="1" dirty="0" err="1"/>
              <a:t>Riversdale</a:t>
            </a:r>
            <a:r>
              <a:rPr lang="fr-FR" sz="1100" b="1" dirty="0"/>
              <a:t>,</a:t>
            </a:r>
            <a:r>
              <a:rPr lang="fr-FR" sz="1100" dirty="0"/>
              <a:t> avaient obtenu la location de concessions dans la région. Et plus de 2 000 familles devaient partir. Mais les autorités locales ont garanti aux chefs de village que les familles seraient relogées dans de meilleures conditions – dans des </a:t>
            </a:r>
            <a:r>
              <a:rPr lang="fr-FR" sz="1100" i="1" dirty="0"/>
              <a:t>casas </a:t>
            </a:r>
            <a:r>
              <a:rPr lang="fr-FR" sz="1100" i="1" dirty="0" err="1"/>
              <a:t>melhoradas</a:t>
            </a:r>
            <a:r>
              <a:rPr lang="fr-FR" sz="1100" i="1" dirty="0"/>
              <a:t>,</a:t>
            </a:r>
            <a:r>
              <a:rPr lang="fr-FR" sz="1100" dirty="0"/>
              <a:t> des “maisons améliorées”, avec des fondations en béton, l’électricité et l’eau courante, qu’il y aurait de l’argent pour des écoles et des cliniques médicales. Et, bien sûr, que les mines créeraient de l’emploi. […]</a:t>
            </a:r>
          </a:p>
          <a:p>
            <a:pPr algn="just">
              <a:lnSpc>
                <a:spcPct val="93000"/>
              </a:lnSpc>
              <a:buClr>
                <a:srgbClr val="000000"/>
              </a:buClr>
              <a:buSzPct val="100000"/>
            </a:pPr>
            <a:r>
              <a:rPr lang="fr-FR" sz="1100" dirty="0"/>
              <a:t>La mine de Vale a attiré à </a:t>
            </a:r>
            <a:r>
              <a:rPr lang="fr-FR" sz="1100" dirty="0" err="1"/>
              <a:t>Moatize</a:t>
            </a:r>
            <a:r>
              <a:rPr lang="fr-FR" sz="1100" dirty="0"/>
              <a:t> des étrangers par milliers. La route qui traverse la ville a été refaite et le chemin de fer colonial qui mène à la mer a été réhabilité. […] Aujourd’hui la ville est au centre de toutes les attentions. </a:t>
            </a:r>
            <a:r>
              <a:rPr lang="fr-FR" sz="1100" dirty="0" err="1"/>
              <a:t>Moatize</a:t>
            </a:r>
            <a:r>
              <a:rPr lang="fr-FR" sz="1100" dirty="0"/>
              <a:t> est en train de changer. Des hôtels à moitié construits surgissent de la savane. Un gigantesque entrepôt colonial de coton a trouvé une seconde vie en hébergeant des pick-up Mitsubishi flambant neufs. Mais, loin de profiter du confort d’une </a:t>
            </a:r>
            <a:r>
              <a:rPr lang="fr-FR" sz="1100" i="1" dirty="0"/>
              <a:t>casa </a:t>
            </a:r>
            <a:r>
              <a:rPr lang="fr-FR" sz="1100" i="1" dirty="0" err="1"/>
              <a:t>melhorada</a:t>
            </a:r>
            <a:r>
              <a:rPr lang="fr-FR" sz="1100" i="1" dirty="0"/>
              <a:t>,</a:t>
            </a:r>
            <a:r>
              <a:rPr lang="fr-FR" sz="1100" dirty="0"/>
              <a:t> Isabel et sa famille vivent encore plus mal que dans leur village de </a:t>
            </a:r>
            <a:r>
              <a:rPr lang="fr-FR" sz="1100" dirty="0" err="1"/>
              <a:t>Malaboe</a:t>
            </a:r>
            <a:r>
              <a:rPr lang="fr-FR" sz="1100" dirty="0"/>
              <a:t>. </a:t>
            </a:r>
          </a:p>
          <a:p>
            <a:pPr algn="just">
              <a:lnSpc>
                <a:spcPct val="93000"/>
              </a:lnSpc>
              <a:buClr>
                <a:srgbClr val="000000"/>
              </a:buClr>
              <a:buSzPct val="100000"/>
            </a:pPr>
            <a:r>
              <a:rPr lang="fr-FR" sz="1100" dirty="0"/>
              <a:t>Dans le quartier de </a:t>
            </a:r>
            <a:r>
              <a:rPr lang="fr-FR" sz="1100" dirty="0" err="1"/>
              <a:t>Moatize</a:t>
            </a:r>
            <a:r>
              <a:rPr lang="fr-FR" sz="1100" dirty="0"/>
              <a:t> où les familles ont été relogées, il n’y a pas de terre à cultiver. Pour survivre, la famille Pedro doit donc louer sa </a:t>
            </a:r>
            <a:r>
              <a:rPr lang="fr-FR" sz="1100" i="1" dirty="0"/>
              <a:t>casa </a:t>
            </a:r>
            <a:r>
              <a:rPr lang="fr-FR" sz="1100" i="1" dirty="0" err="1"/>
              <a:t>melhorada</a:t>
            </a:r>
            <a:r>
              <a:rPr lang="fr-FR" sz="1100" dirty="0"/>
              <a:t> à un homme qui travaille à la mine. Isabel, son mari, leurs cinq enfants et leur petit-fils, eux, vivent dans ce qui était censé être une cuisine extérieure, un petit bâtiment de la taille de deux lits doubles adjacent à la maison. Pendant la première phase de construction de la mine, un de ses fils a trouvé un emploi dans le bâtiment, mais son contrat n’a même pas duré un an.        </a:t>
            </a:r>
            <a:r>
              <a:rPr lang="fr-FR" sz="1100" b="1" dirty="0" err="1"/>
              <a:t>Rowan</a:t>
            </a:r>
            <a:r>
              <a:rPr lang="fr-FR" sz="1100" b="1" dirty="0"/>
              <a:t> Moore </a:t>
            </a:r>
            <a:r>
              <a:rPr lang="fr-FR" sz="1100" b="1" dirty="0" err="1"/>
              <a:t>Gerety</a:t>
            </a:r>
            <a:r>
              <a:rPr lang="fr-FR" sz="1100" b="1" dirty="0"/>
              <a:t> </a:t>
            </a:r>
            <a:r>
              <a:rPr lang="fr-FR" sz="1100" dirty="0"/>
              <a:t>Courrier International  le 05/08/2013</a:t>
            </a:r>
          </a:p>
          <a:p>
            <a:pPr algn="just" eaLnBrk="1">
              <a:lnSpc>
                <a:spcPct val="93000"/>
              </a:lnSpc>
              <a:buClr>
                <a:srgbClr val="000000"/>
              </a:buClr>
              <a:buSzPct val="100000"/>
              <a:buFont typeface="Times New Roman" pitchFamily="18" charset="0"/>
              <a:buNone/>
            </a:pPr>
            <a:endParaRPr lang="fr-FR" sz="1100" b="1" dirty="0"/>
          </a:p>
          <a:p>
            <a:pPr algn="r" eaLnBrk="1">
              <a:lnSpc>
                <a:spcPct val="93000"/>
              </a:lnSpc>
              <a:buClr>
                <a:srgbClr val="000000"/>
              </a:buClr>
              <a:buSzPct val="100000"/>
              <a:buFont typeface="Times New Roman" pitchFamily="18" charset="0"/>
              <a:buNone/>
            </a:pPr>
            <a:r>
              <a:rPr lang="fr-FR" sz="1100" b="1" dirty="0"/>
              <a:t>https://www.courrierinternational.com/article/2013/08/05/a-moatize-la-malediction-du-charbon</a:t>
            </a:r>
          </a:p>
        </p:txBody>
      </p:sp>
      <p:pic>
        <p:nvPicPr>
          <p:cNvPr id="5" name="Picture 4" descr="4. Le Mozambique, nouvel eldorado africain (conception M-A Lamy-Giner, 20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275562"/>
            <a:ext cx="2664296" cy="336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5732289" y="3573016"/>
            <a:ext cx="33843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sz="900" dirty="0">
                <a:hlinkClick r:id="rId4"/>
              </a:rPr>
              <a:t>http://www.revue-urbanites.fr/4-la-renaissance-du-</a:t>
            </a:r>
          </a:p>
          <a:p>
            <a:r>
              <a:rPr lang="fr-FR" sz="900" dirty="0">
                <a:hlinkClick r:id="rId4"/>
              </a:rPr>
              <a:t>port-mozambicain-</a:t>
            </a:r>
            <a:r>
              <a:rPr lang="fr-FR" sz="900" dirty="0"/>
              <a:t>de-</a:t>
            </a:r>
            <a:r>
              <a:rPr lang="fr-FR" sz="900" dirty="0" err="1"/>
              <a:t>maputo</a:t>
            </a:r>
            <a:r>
              <a:rPr lang="fr-FR" sz="900" dirty="0"/>
              <a:t>-</a:t>
            </a:r>
            <a:r>
              <a:rPr lang="fr-FR" sz="900" dirty="0" err="1"/>
              <a:t>temporalites</a:t>
            </a:r>
            <a:r>
              <a:rPr lang="fr-FR" sz="900" dirty="0"/>
              <a:t>-et-</a:t>
            </a:r>
            <a:r>
              <a:rPr lang="fr-FR" sz="900" dirty="0" err="1"/>
              <a:t>spatialites</a:t>
            </a:r>
            <a:r>
              <a:rPr lang="fr-FR" sz="900" dirty="0"/>
              <a:t>/  </a:t>
            </a:r>
          </a:p>
        </p:txBody>
      </p:sp>
      <p:sp>
        <p:nvSpPr>
          <p:cNvPr id="7" name="ZoneTexte 6"/>
          <p:cNvSpPr txBox="1"/>
          <p:nvPr/>
        </p:nvSpPr>
        <p:spPr>
          <a:xfrm>
            <a:off x="84138" y="0"/>
            <a:ext cx="5495974" cy="461665"/>
          </a:xfrm>
          <a:prstGeom prst="rect">
            <a:avLst/>
          </a:prstGeom>
          <a:noFill/>
        </p:spPr>
        <p:txBody>
          <a:bodyPr wrap="square" rtlCol="0">
            <a:spAutoFit/>
          </a:bodyPr>
          <a:lstStyle/>
          <a:p>
            <a:r>
              <a:rPr lang="fr-FR" sz="2400" b="1" dirty="0"/>
              <a:t>Un exemple : le Mozambique</a:t>
            </a:r>
          </a:p>
        </p:txBody>
      </p:sp>
    </p:spTree>
    <p:extLst>
      <p:ext uri="{BB962C8B-B14F-4D97-AF65-F5344CB8AC3E}">
        <p14:creationId xmlns:p14="http://schemas.microsoft.com/office/powerpoint/2010/main" val="1571792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1176788137"/>
              </p:ext>
            </p:extLst>
          </p:nvPr>
        </p:nvGraphicFramePr>
        <p:xfrm>
          <a:off x="34047" y="188640"/>
          <a:ext cx="9080920" cy="5566752"/>
        </p:xfrm>
        <a:graphic>
          <a:graphicData uri="http://schemas.openxmlformats.org/drawingml/2006/table">
            <a:tbl>
              <a:tblPr firstRow="1" bandRow="1">
                <a:tableStyleId>{5C22544A-7EE6-4342-B048-85BDC9FD1C3A}</a:tableStyleId>
              </a:tblPr>
              <a:tblGrid>
                <a:gridCol w="2665745">
                  <a:extLst>
                    <a:ext uri="{9D8B030D-6E8A-4147-A177-3AD203B41FA5}">
                      <a16:colId xmlns:a16="http://schemas.microsoft.com/office/drawing/2014/main" val="20000"/>
                    </a:ext>
                  </a:extLst>
                </a:gridCol>
                <a:gridCol w="6415175">
                  <a:extLst>
                    <a:ext uri="{9D8B030D-6E8A-4147-A177-3AD203B41FA5}">
                      <a16:colId xmlns:a16="http://schemas.microsoft.com/office/drawing/2014/main" val="20001"/>
                    </a:ext>
                  </a:extLst>
                </a:gridCol>
              </a:tblGrid>
              <a:tr h="360040">
                <a:tc gridSpan="2">
                  <a:txBody>
                    <a:bodyPr/>
                    <a:lstStyle/>
                    <a:p>
                      <a:pPr algn="ctr"/>
                      <a:r>
                        <a:rPr lang="fr-FR" sz="1600" b="1" i="0" u="none" strike="noStrike" baseline="0" dirty="0">
                          <a:solidFill>
                            <a:srgbClr val="000000"/>
                          </a:solidFill>
                          <a:latin typeface="Arial"/>
                        </a:rPr>
                        <a:t>Thème 1 : Sociétés et environnements : des équilibres fragiles (12-14 heures)</a:t>
                      </a:r>
                      <a:endParaRPr lang="fr-FR" sz="1100" b="0" i="0" u="none" strike="noStrike" baseline="0" dirty="0">
                        <a:solidFill>
                          <a:srgbClr val="000000"/>
                        </a:solidFill>
                        <a:latin typeface="Arial"/>
                      </a:endParaRPr>
                    </a:p>
                  </a:txBody>
                  <a:tcPr/>
                </a:tc>
                <a:tc hMerge="1">
                  <a:txBody>
                    <a:bodyPr/>
                    <a:lstStyle/>
                    <a:p>
                      <a:endParaRPr lang="fr-FR"/>
                    </a:p>
                  </a:txBody>
                  <a:tcPr/>
                </a:tc>
                <a:extLst>
                  <a:ext uri="{0D108BD9-81ED-4DB2-BD59-A6C34878D82A}">
                    <a16:rowId xmlns:a16="http://schemas.microsoft.com/office/drawing/2014/main" val="10000"/>
                  </a:ext>
                </a:extLst>
              </a:tr>
              <a:tr h="1118600">
                <a:tc>
                  <a:txBody>
                    <a:bodyPr/>
                    <a:lstStyle/>
                    <a:p>
                      <a:r>
                        <a:rPr lang="fr-FR" sz="1100" b="1" i="0" u="none" strike="noStrike" baseline="0" dirty="0">
                          <a:solidFill>
                            <a:srgbClr val="000000"/>
                          </a:solidFill>
                          <a:latin typeface="Arial"/>
                        </a:rPr>
                        <a:t>Questions</a:t>
                      </a:r>
                    </a:p>
                    <a:p>
                      <a:endParaRPr lang="fr-FR" sz="1100" b="1" i="0" u="none" strike="noStrike" baseline="0" dirty="0">
                        <a:solidFill>
                          <a:srgbClr val="000000"/>
                        </a:solidFill>
                        <a:latin typeface="Arial"/>
                      </a:endParaRPr>
                    </a:p>
                    <a:p>
                      <a:pPr marL="171450" indent="-171450">
                        <a:buFont typeface="Arial" pitchFamily="34" charset="0"/>
                        <a:buChar char="•"/>
                      </a:pPr>
                      <a:r>
                        <a:rPr lang="fr-FR" sz="1100" b="1" i="0" u="none" strike="noStrike" baseline="0" dirty="0">
                          <a:solidFill>
                            <a:srgbClr val="000000"/>
                          </a:solidFill>
                          <a:latin typeface="Arial"/>
                        </a:rPr>
                        <a:t> Les sociétés face aux risques.</a:t>
                      </a:r>
                    </a:p>
                    <a:p>
                      <a:pPr marL="171450" indent="-171450">
                        <a:buFont typeface="Arial" pitchFamily="34" charset="0"/>
                        <a:buChar char="•"/>
                      </a:pPr>
                      <a:endParaRPr lang="fr-FR" sz="1100" b="1" i="0" u="none" strike="noStrike" baseline="0" dirty="0">
                        <a:solidFill>
                          <a:srgbClr val="000000"/>
                        </a:solidFill>
                        <a:latin typeface="Arial"/>
                      </a:endParaRPr>
                    </a:p>
                    <a:p>
                      <a:pPr marL="171450" indent="-171450">
                        <a:buFont typeface="Arial" pitchFamily="34" charset="0"/>
                        <a:buChar char="•"/>
                      </a:pPr>
                      <a:endParaRPr lang="fr-FR" sz="1100" b="1" i="0" u="none" strike="noStrike" baseline="0" dirty="0">
                        <a:solidFill>
                          <a:srgbClr val="000000"/>
                        </a:solidFill>
                        <a:latin typeface="Arial"/>
                      </a:endParaRPr>
                    </a:p>
                    <a:p>
                      <a:pPr marL="171450" indent="-171450">
                        <a:buFont typeface="Arial" pitchFamily="34" charset="0"/>
                        <a:buChar char="•"/>
                      </a:pPr>
                      <a:r>
                        <a:rPr lang="fr-FR" sz="1100" b="1" i="0" u="none" strike="noStrike" baseline="0" dirty="0">
                          <a:solidFill>
                            <a:srgbClr val="000000"/>
                          </a:solidFill>
                          <a:latin typeface="Arial"/>
                        </a:rPr>
                        <a:t> Des ressources majeures sous pression : tensions, gestion.</a:t>
                      </a:r>
                      <a:endParaRPr lang="fr-FR" sz="1100" b="0" i="0" u="none" strike="noStrike" baseline="0" dirty="0">
                        <a:solidFill>
                          <a:srgbClr val="000000"/>
                        </a:solidFill>
                        <a:latin typeface="Arial"/>
                      </a:endParaRPr>
                    </a:p>
                  </a:txBody>
                  <a:tcPr/>
                </a:tc>
                <a:tc>
                  <a:txBody>
                    <a:bodyPr/>
                    <a:lstStyle/>
                    <a:p>
                      <a:pPr algn="just"/>
                      <a:r>
                        <a:rPr lang="fr-FR" sz="1100" b="0" i="0" u="none" strike="noStrike" baseline="0" dirty="0">
                          <a:solidFill>
                            <a:srgbClr val="000000"/>
                          </a:solidFill>
                          <a:latin typeface="Arial"/>
                        </a:rPr>
                        <a:t>	</a:t>
                      </a:r>
                      <a:r>
                        <a:rPr lang="fr-FR" sz="1100" b="1" i="0" u="none" strike="noStrike" baseline="0" dirty="0">
                          <a:solidFill>
                            <a:srgbClr val="000000"/>
                          </a:solidFill>
                          <a:latin typeface="Arial"/>
                        </a:rPr>
                        <a:t>Commentaire </a:t>
                      </a:r>
                      <a:endParaRPr lang="fr-FR" sz="1100" b="0" i="0" u="none" strike="noStrike" baseline="0" dirty="0">
                        <a:solidFill>
                          <a:srgbClr val="000000"/>
                        </a:solidFill>
                        <a:latin typeface="Arial"/>
                      </a:endParaRPr>
                    </a:p>
                    <a:p>
                      <a:pPr algn="just"/>
                      <a:r>
                        <a:rPr lang="fr-FR" sz="1100" b="0" i="0" u="none" strike="noStrike" baseline="0" dirty="0">
                          <a:solidFill>
                            <a:srgbClr val="000000"/>
                          </a:solidFill>
                          <a:latin typeface="Arial"/>
                        </a:rPr>
                        <a:t>Les relations entre les sociétés et leurs environnements sont complexes. Elles se traduisent par de multiples interactions.</a:t>
                      </a:r>
                    </a:p>
                    <a:p>
                      <a:pPr algn="just"/>
                      <a:r>
                        <a:rPr lang="fr-FR" sz="1100" b="0" i="0" u="none" strike="noStrike" baseline="0" dirty="0">
                          <a:solidFill>
                            <a:srgbClr val="000000"/>
                          </a:solidFill>
                          <a:latin typeface="Arial"/>
                        </a:rPr>
                        <a:t>L’étude des sociétés face aux risques et l’étude de la gestion d’une ressource majeure (l’eau ou les ressources énergétiques) permettent d’analyser la vulnérabilité des sociétés et la fragilité des milieux continentaux et maritimes. Les enjeux liés à un approvisionnement durable en ressources pèsent de manière croissante et différenciée.</a:t>
                      </a:r>
                    </a:p>
                    <a:p>
                      <a:pPr algn="just"/>
                      <a:r>
                        <a:rPr lang="fr-FR" sz="1100" b="0" i="0" u="none" strike="noStrike" baseline="0" dirty="0">
                          <a:solidFill>
                            <a:srgbClr val="000000"/>
                          </a:solidFill>
                          <a:latin typeface="Arial"/>
                        </a:rPr>
                        <a:t>Ces thématiques s’appuient sur la connaissance de la distribution des grands foyers de peuplement ainsi que des principales caractéristiques des différents milieux à l’échelle mondiale.</a:t>
                      </a:r>
                    </a:p>
                    <a:p>
                      <a:pPr algn="just"/>
                      <a:r>
                        <a:rPr lang="fr-FR" sz="1100" b="0" i="0" u="none" strike="noStrike" baseline="0" dirty="0">
                          <a:solidFill>
                            <a:srgbClr val="000000"/>
                          </a:solidFill>
                          <a:latin typeface="Arial"/>
                        </a:rPr>
                        <a:t>		</a:t>
                      </a:r>
                    </a:p>
                  </a:txBody>
                  <a:tcPr/>
                </a:tc>
                <a:extLst>
                  <a:ext uri="{0D108BD9-81ED-4DB2-BD59-A6C34878D82A}">
                    <a16:rowId xmlns:a16="http://schemas.microsoft.com/office/drawing/2014/main" val="10001"/>
                  </a:ext>
                </a:extLst>
              </a:tr>
              <a:tr h="1158240">
                <a:tc gridSpan="2">
                  <a:txBody>
                    <a:bodyPr/>
                    <a:lstStyle/>
                    <a:p>
                      <a:r>
                        <a:rPr lang="fr-FR" sz="1100" b="0" i="0" u="none" strike="noStrike" baseline="0" dirty="0">
                          <a:solidFill>
                            <a:srgbClr val="000000"/>
                          </a:solidFill>
                          <a:latin typeface="Arial"/>
                        </a:rPr>
                        <a:t>	</a:t>
                      </a:r>
                      <a:endParaRPr lang="fr-FR" sz="800" b="0" i="0" u="none" strike="noStrike" baseline="0" dirty="0">
                        <a:solidFill>
                          <a:srgbClr val="000000"/>
                        </a:solidFill>
                        <a:latin typeface="Arial"/>
                      </a:endParaRPr>
                    </a:p>
                    <a:p>
                      <a:r>
                        <a:rPr lang="fr-FR" sz="1100" b="1" i="0" u="none" strike="noStrike" baseline="0" dirty="0">
                          <a:solidFill>
                            <a:srgbClr val="000000"/>
                          </a:solidFill>
                          <a:latin typeface="Arial"/>
                        </a:rPr>
                        <a:t>Études de cas possibles : </a:t>
                      </a:r>
                    </a:p>
                    <a:p>
                      <a:endParaRPr lang="fr-FR" sz="1100" b="0" i="0" u="none" strike="noStrike" baseline="0" dirty="0">
                        <a:solidFill>
                          <a:srgbClr val="000000"/>
                        </a:solidFill>
                        <a:latin typeface="Arial"/>
                      </a:endParaRPr>
                    </a:p>
                    <a:p>
                      <a:pPr marL="171450" indent="-171450">
                        <a:buFont typeface="Arial" pitchFamily="34" charset="0"/>
                        <a:buChar char="•"/>
                      </a:pPr>
                      <a:r>
                        <a:rPr lang="fr-FR" sz="1100" b="0" i="0" u="none" strike="noStrike" baseline="0" dirty="0">
                          <a:solidFill>
                            <a:srgbClr val="000000"/>
                          </a:solidFill>
                          <a:latin typeface="Arial"/>
                        </a:rPr>
                        <a:t>Le changement climatique et ses effets sur un espace densément peuplé.</a:t>
                      </a:r>
                    </a:p>
                    <a:p>
                      <a:pPr marL="171450" indent="-171450">
                        <a:buFont typeface="Arial" pitchFamily="34" charset="0"/>
                        <a:buChar char="•"/>
                      </a:pPr>
                      <a:r>
                        <a:rPr lang="fr-FR" sz="1100" b="0" i="0" u="none" strike="noStrike" baseline="0" dirty="0">
                          <a:solidFill>
                            <a:srgbClr val="000000"/>
                          </a:solidFill>
                          <a:latin typeface="Arial"/>
                        </a:rPr>
                        <a:t>L’Arctique : fragilité et attractivité.</a:t>
                      </a:r>
                    </a:p>
                    <a:p>
                      <a:pPr marL="171450" indent="-171450">
                        <a:buFont typeface="Arial" pitchFamily="34" charset="0"/>
                        <a:buChar char="•"/>
                      </a:pPr>
                      <a:r>
                        <a:rPr lang="fr-FR" sz="1100" b="0" i="0" u="none" strike="noStrike" baseline="0" dirty="0">
                          <a:solidFill>
                            <a:srgbClr val="000000"/>
                          </a:solidFill>
                          <a:latin typeface="Arial"/>
                        </a:rPr>
                        <a:t>La forêt amazonienne : un environnement fragile soumis aux pressions et aux risques.</a:t>
                      </a:r>
                    </a:p>
                    <a:p>
                      <a:pPr marL="171450" indent="-171450">
                        <a:buFont typeface="Arial" pitchFamily="34" charset="0"/>
                        <a:buChar char="•"/>
                      </a:pPr>
                      <a:r>
                        <a:rPr lang="fr-FR" sz="1100" b="0" i="0" u="none" strike="noStrike" baseline="0" dirty="0">
                          <a:solidFill>
                            <a:srgbClr val="000000"/>
                          </a:solidFill>
                          <a:latin typeface="Arial"/>
                        </a:rPr>
                        <a:t>Les Alpes : des environnements vulnérables et valorisés.</a:t>
                      </a:r>
                    </a:p>
                  </a:txBody>
                  <a:tcPr/>
                </a:tc>
                <a:tc hMerge="1">
                  <a:txBody>
                    <a:bodyPr/>
                    <a:lstStyle/>
                    <a:p>
                      <a:endParaRPr lang="fr-FR"/>
                    </a:p>
                  </a:txBody>
                  <a:tcPr/>
                </a:tc>
                <a:extLst>
                  <a:ext uri="{0D108BD9-81ED-4DB2-BD59-A6C34878D82A}">
                    <a16:rowId xmlns:a16="http://schemas.microsoft.com/office/drawing/2014/main" val="10002"/>
                  </a:ext>
                </a:extLst>
              </a:tr>
              <a:tr h="2173952">
                <a:tc>
                  <a:txBody>
                    <a:bodyPr/>
                    <a:lstStyle/>
                    <a:p>
                      <a:r>
                        <a:rPr lang="fr-FR" sz="1100" b="0" i="0" u="none" strike="noStrike" baseline="0" dirty="0">
                          <a:solidFill>
                            <a:srgbClr val="000000"/>
                          </a:solidFill>
                          <a:latin typeface="Arial"/>
                        </a:rPr>
                        <a:t>	</a:t>
                      </a:r>
                    </a:p>
                    <a:p>
                      <a:r>
                        <a:rPr lang="fr-FR" sz="1100" b="1" i="0" u="none" strike="noStrike" baseline="0" dirty="0">
                          <a:solidFill>
                            <a:srgbClr val="000000"/>
                          </a:solidFill>
                          <a:latin typeface="Arial"/>
                        </a:rPr>
                        <a:t>Question spécifique sur la France </a:t>
                      </a:r>
                    </a:p>
                    <a:p>
                      <a:endParaRPr lang="fr-FR" sz="1100" b="0" i="0" u="none" strike="noStrike" baseline="0" dirty="0">
                        <a:solidFill>
                          <a:srgbClr val="000000"/>
                        </a:solidFill>
                        <a:latin typeface="Arial"/>
                      </a:endParaRPr>
                    </a:p>
                    <a:p>
                      <a:r>
                        <a:rPr lang="fr-FR" sz="1100" b="0" i="0" u="none" strike="noStrike" baseline="0" dirty="0">
                          <a:solidFill>
                            <a:srgbClr val="000000"/>
                          </a:solidFill>
                          <a:latin typeface="Arial"/>
                        </a:rPr>
                        <a:t>La France : des milieux métropolitains et ultramarins entre valorisation et protection.	</a:t>
                      </a:r>
                    </a:p>
                  </a:txBody>
                  <a:tcPr/>
                </a:tc>
                <a:tc>
                  <a:txBody>
                    <a:bodyPr/>
                    <a:lstStyle/>
                    <a:p>
                      <a:r>
                        <a:rPr lang="fr-FR" sz="1100" b="0" i="0" u="none" strike="noStrike" baseline="0" dirty="0">
                          <a:solidFill>
                            <a:srgbClr val="000000"/>
                          </a:solidFill>
                          <a:latin typeface="Arial"/>
                        </a:rPr>
                        <a:t>	</a:t>
                      </a:r>
                      <a:r>
                        <a:rPr lang="fr-FR" sz="1100" b="1" i="0" u="none" strike="noStrike" baseline="0" dirty="0">
                          <a:solidFill>
                            <a:srgbClr val="000000"/>
                          </a:solidFill>
                          <a:latin typeface="Arial"/>
                        </a:rPr>
                        <a:t>Commentaire </a:t>
                      </a:r>
                      <a:endParaRPr lang="fr-FR" sz="1100" b="0" i="0" u="none" strike="noStrike" baseline="0" dirty="0">
                        <a:solidFill>
                          <a:srgbClr val="000000"/>
                        </a:solidFill>
                        <a:latin typeface="Arial"/>
                      </a:endParaRPr>
                    </a:p>
                    <a:p>
                      <a:endParaRPr lang="fr-FR" sz="1100" b="0" i="0" u="none" strike="noStrike" baseline="0" dirty="0">
                        <a:solidFill>
                          <a:srgbClr val="000000"/>
                        </a:solidFill>
                        <a:latin typeface="Arial"/>
                      </a:endParaRPr>
                    </a:p>
                    <a:p>
                      <a:r>
                        <a:rPr lang="fr-FR" sz="1100" b="0" i="0" u="none" strike="noStrike" baseline="0" dirty="0">
                          <a:solidFill>
                            <a:srgbClr val="000000"/>
                          </a:solidFill>
                          <a:latin typeface="Arial"/>
                        </a:rPr>
                        <a:t>En France, la richesse et la fragilité des milieux motivent des actions de valorisation et de protection. Ces actions répondent à des enjeux d’aménagement, nationaux et européens, articulés à des défis environnementaux : exploitation des ressources, protection des espaces, gestion des risques.</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50463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orme libre 48"/>
          <p:cNvSpPr/>
          <p:nvPr/>
        </p:nvSpPr>
        <p:spPr>
          <a:xfrm>
            <a:off x="658018" y="319882"/>
            <a:ext cx="4060825" cy="6167437"/>
          </a:xfrm>
          <a:custGeom>
            <a:avLst/>
            <a:gdLst>
              <a:gd name="connsiteX0" fmla="*/ 845287 w 4060390"/>
              <a:gd name="connsiteY0" fmla="*/ 6142210 h 6167822"/>
              <a:gd name="connsiteX1" fmla="*/ 585980 w 4060390"/>
              <a:gd name="connsiteY1" fmla="*/ 6128563 h 6167822"/>
              <a:gd name="connsiteX2" fmla="*/ 531389 w 4060390"/>
              <a:gd name="connsiteY2" fmla="*/ 5787369 h 6167822"/>
              <a:gd name="connsiteX3" fmla="*/ 545037 w 4060390"/>
              <a:gd name="connsiteY3" fmla="*/ 5514413 h 6167822"/>
              <a:gd name="connsiteX4" fmla="*/ 585980 w 4060390"/>
              <a:gd name="connsiteY4" fmla="*/ 5186867 h 6167822"/>
              <a:gd name="connsiteX5" fmla="*/ 340320 w 4060390"/>
              <a:gd name="connsiteY5" fmla="*/ 4395297 h 6167822"/>
              <a:gd name="connsiteX6" fmla="*/ 476798 w 4060390"/>
              <a:gd name="connsiteY6" fmla="*/ 4272467 h 6167822"/>
              <a:gd name="connsiteX7" fmla="*/ 763401 w 4060390"/>
              <a:gd name="connsiteY7" fmla="*/ 4013160 h 6167822"/>
              <a:gd name="connsiteX8" fmla="*/ 777049 w 4060390"/>
              <a:gd name="connsiteY8" fmla="*/ 3712909 h 6167822"/>
              <a:gd name="connsiteX9" fmla="*/ 831640 w 4060390"/>
              <a:gd name="connsiteY9" fmla="*/ 3699261 h 6167822"/>
              <a:gd name="connsiteX10" fmla="*/ 968117 w 4060390"/>
              <a:gd name="connsiteY10" fmla="*/ 3426306 h 6167822"/>
              <a:gd name="connsiteX11" fmla="*/ 927174 w 4060390"/>
              <a:gd name="connsiteY11" fmla="*/ 3358067 h 6167822"/>
              <a:gd name="connsiteX12" fmla="*/ 913526 w 4060390"/>
              <a:gd name="connsiteY12" fmla="*/ 3044169 h 6167822"/>
              <a:gd name="connsiteX13" fmla="*/ 981765 w 4060390"/>
              <a:gd name="connsiteY13" fmla="*/ 2648383 h 6167822"/>
              <a:gd name="connsiteX14" fmla="*/ 1009061 w 4060390"/>
              <a:gd name="connsiteY14" fmla="*/ 2266246 h 6167822"/>
              <a:gd name="connsiteX15" fmla="*/ 681514 w 4060390"/>
              <a:gd name="connsiteY15" fmla="*/ 2129769 h 6167822"/>
              <a:gd name="connsiteX16" fmla="*/ 422207 w 4060390"/>
              <a:gd name="connsiteY16" fmla="*/ 1993291 h 6167822"/>
              <a:gd name="connsiteX17" fmla="*/ 121956 w 4060390"/>
              <a:gd name="connsiteY17" fmla="*/ 1938700 h 6167822"/>
              <a:gd name="connsiteX18" fmla="*/ 94661 w 4060390"/>
              <a:gd name="connsiteY18" fmla="*/ 1925052 h 6167822"/>
              <a:gd name="connsiteX19" fmla="*/ 53717 w 4060390"/>
              <a:gd name="connsiteY19" fmla="*/ 1761279 h 6167822"/>
              <a:gd name="connsiteX20" fmla="*/ 26422 w 4060390"/>
              <a:gd name="connsiteY20" fmla="*/ 1570210 h 6167822"/>
              <a:gd name="connsiteX21" fmla="*/ 463150 w 4060390"/>
              <a:gd name="connsiteY21" fmla="*/ 1433733 h 6167822"/>
              <a:gd name="connsiteX22" fmla="*/ 1009061 w 4060390"/>
              <a:gd name="connsiteY22" fmla="*/ 1283607 h 6167822"/>
              <a:gd name="connsiteX23" fmla="*/ 1131890 w 4060390"/>
              <a:gd name="connsiteY23" fmla="*/ 1242664 h 6167822"/>
              <a:gd name="connsiteX24" fmla="*/ 1322959 w 4060390"/>
              <a:gd name="connsiteY24" fmla="*/ 1447380 h 6167822"/>
              <a:gd name="connsiteX25" fmla="*/ 1554971 w 4060390"/>
              <a:gd name="connsiteY25" fmla="*/ 1379142 h 6167822"/>
              <a:gd name="connsiteX26" fmla="*/ 1691449 w 4060390"/>
              <a:gd name="connsiteY26" fmla="*/ 1433733 h 6167822"/>
              <a:gd name="connsiteX27" fmla="*/ 1650505 w 4060390"/>
              <a:gd name="connsiteY27" fmla="*/ 1720336 h 6167822"/>
              <a:gd name="connsiteX28" fmla="*/ 1568619 w 4060390"/>
              <a:gd name="connsiteY28" fmla="*/ 1856813 h 6167822"/>
              <a:gd name="connsiteX29" fmla="*/ 1500380 w 4060390"/>
              <a:gd name="connsiteY29" fmla="*/ 1979643 h 6167822"/>
              <a:gd name="connsiteX30" fmla="*/ 1732392 w 4060390"/>
              <a:gd name="connsiteY30" fmla="*/ 2307189 h 6167822"/>
              <a:gd name="connsiteX31" fmla="*/ 1759687 w 4060390"/>
              <a:gd name="connsiteY31" fmla="*/ 2511906 h 6167822"/>
              <a:gd name="connsiteX32" fmla="*/ 1841574 w 4060390"/>
              <a:gd name="connsiteY32" fmla="*/ 2457315 h 6167822"/>
              <a:gd name="connsiteX33" fmla="*/ 1882517 w 4060390"/>
              <a:gd name="connsiteY33" fmla="*/ 2225303 h 6167822"/>
              <a:gd name="connsiteX34" fmla="*/ 1896165 w 4060390"/>
              <a:gd name="connsiteY34" fmla="*/ 2047882 h 6167822"/>
              <a:gd name="connsiteX35" fmla="*/ 2073586 w 4060390"/>
              <a:gd name="connsiteY35" fmla="*/ 2047882 h 6167822"/>
              <a:gd name="connsiteX36" fmla="*/ 2073586 w 4060390"/>
              <a:gd name="connsiteY36" fmla="*/ 1897757 h 6167822"/>
              <a:gd name="connsiteX37" fmla="*/ 2128177 w 4060390"/>
              <a:gd name="connsiteY37" fmla="*/ 1720336 h 6167822"/>
              <a:gd name="connsiteX38" fmla="*/ 2128177 w 4060390"/>
              <a:gd name="connsiteY38" fmla="*/ 1570210 h 6167822"/>
              <a:gd name="connsiteX39" fmla="*/ 1991699 w 4060390"/>
              <a:gd name="connsiteY39" fmla="*/ 1338198 h 6167822"/>
              <a:gd name="connsiteX40" fmla="*/ 1868869 w 4060390"/>
              <a:gd name="connsiteY40" fmla="*/ 1119834 h 6167822"/>
              <a:gd name="connsiteX41" fmla="*/ 1800631 w 4060390"/>
              <a:gd name="connsiteY41" fmla="*/ 956061 h 6167822"/>
              <a:gd name="connsiteX42" fmla="*/ 1773335 w 4060390"/>
              <a:gd name="connsiteY42" fmla="*/ 655810 h 6167822"/>
              <a:gd name="connsiteX43" fmla="*/ 1773335 w 4060390"/>
              <a:gd name="connsiteY43" fmla="*/ 451094 h 6167822"/>
              <a:gd name="connsiteX44" fmla="*/ 1937108 w 4060390"/>
              <a:gd name="connsiteY44" fmla="*/ 314616 h 6167822"/>
              <a:gd name="connsiteX45" fmla="*/ 2128177 w 4060390"/>
              <a:gd name="connsiteY45" fmla="*/ 314616 h 6167822"/>
              <a:gd name="connsiteX46" fmla="*/ 2373837 w 4060390"/>
              <a:gd name="connsiteY46" fmla="*/ 355560 h 6167822"/>
              <a:gd name="connsiteX47" fmla="*/ 2660440 w 4060390"/>
              <a:gd name="connsiteY47" fmla="*/ 396503 h 6167822"/>
              <a:gd name="connsiteX48" fmla="*/ 2837861 w 4060390"/>
              <a:gd name="connsiteY48" fmla="*/ 382855 h 6167822"/>
              <a:gd name="connsiteX49" fmla="*/ 3056225 w 4060390"/>
              <a:gd name="connsiteY49" fmla="*/ 355560 h 6167822"/>
              <a:gd name="connsiteX50" fmla="*/ 3643078 w 4060390"/>
              <a:gd name="connsiteY50" fmla="*/ 287321 h 6167822"/>
              <a:gd name="connsiteX51" fmla="*/ 3765908 w 4060390"/>
              <a:gd name="connsiteY51" fmla="*/ 191786 h 6167822"/>
              <a:gd name="connsiteX52" fmla="*/ 3916034 w 4060390"/>
              <a:gd name="connsiteY52" fmla="*/ 68957 h 6167822"/>
              <a:gd name="connsiteX53" fmla="*/ 4011568 w 4060390"/>
              <a:gd name="connsiteY53" fmla="*/ 718 h 6167822"/>
              <a:gd name="connsiteX54" fmla="*/ 4052511 w 4060390"/>
              <a:gd name="connsiteY54" fmla="*/ 109900 h 6167822"/>
              <a:gd name="connsiteX55" fmla="*/ 4052511 w 4060390"/>
              <a:gd name="connsiteY55" fmla="*/ 232730 h 6167822"/>
              <a:gd name="connsiteX56" fmla="*/ 3970625 w 4060390"/>
              <a:gd name="connsiteY56" fmla="*/ 355560 h 6167822"/>
              <a:gd name="connsiteX57" fmla="*/ 3956977 w 4060390"/>
              <a:gd name="connsiteY57" fmla="*/ 546628 h 6167822"/>
              <a:gd name="connsiteX58" fmla="*/ 3956977 w 4060390"/>
              <a:gd name="connsiteY58" fmla="*/ 969709 h 6167822"/>
              <a:gd name="connsiteX59" fmla="*/ 3956977 w 4060390"/>
              <a:gd name="connsiteY59" fmla="*/ 1160777 h 6167822"/>
              <a:gd name="connsiteX60" fmla="*/ 3929681 w 4060390"/>
              <a:gd name="connsiteY60" fmla="*/ 1338198 h 6167822"/>
              <a:gd name="connsiteX61" fmla="*/ 3970625 w 4060390"/>
              <a:gd name="connsiteY61" fmla="*/ 1515619 h 6167822"/>
              <a:gd name="connsiteX62" fmla="*/ 4025216 w 4060390"/>
              <a:gd name="connsiteY62" fmla="*/ 1665745 h 6167822"/>
              <a:gd name="connsiteX63" fmla="*/ 3956977 w 4060390"/>
              <a:gd name="connsiteY63" fmla="*/ 1870461 h 6167822"/>
              <a:gd name="connsiteX64" fmla="*/ 3834147 w 4060390"/>
              <a:gd name="connsiteY64" fmla="*/ 2006939 h 6167822"/>
              <a:gd name="connsiteX65" fmla="*/ 3752261 w 4060390"/>
              <a:gd name="connsiteY65" fmla="*/ 2184360 h 6167822"/>
              <a:gd name="connsiteX66" fmla="*/ 3656726 w 4060390"/>
              <a:gd name="connsiteY66" fmla="*/ 2293542 h 6167822"/>
              <a:gd name="connsiteX67" fmla="*/ 3438362 w 4060390"/>
              <a:gd name="connsiteY67" fmla="*/ 2470963 h 6167822"/>
              <a:gd name="connsiteX68" fmla="*/ 3219998 w 4060390"/>
              <a:gd name="connsiteY68" fmla="*/ 2566497 h 6167822"/>
              <a:gd name="connsiteX69" fmla="*/ 3069872 w 4060390"/>
              <a:gd name="connsiteY69" fmla="*/ 2593792 h 6167822"/>
              <a:gd name="connsiteX70" fmla="*/ 2947043 w 4060390"/>
              <a:gd name="connsiteY70" fmla="*/ 2607440 h 6167822"/>
              <a:gd name="connsiteX71" fmla="*/ 2687735 w 4060390"/>
              <a:gd name="connsiteY71" fmla="*/ 2675679 h 6167822"/>
              <a:gd name="connsiteX72" fmla="*/ 2551258 w 4060390"/>
              <a:gd name="connsiteY72" fmla="*/ 2743918 h 6167822"/>
              <a:gd name="connsiteX73" fmla="*/ 2469371 w 4060390"/>
              <a:gd name="connsiteY73" fmla="*/ 2853100 h 6167822"/>
              <a:gd name="connsiteX74" fmla="*/ 2373837 w 4060390"/>
              <a:gd name="connsiteY74" fmla="*/ 2989577 h 6167822"/>
              <a:gd name="connsiteX75" fmla="*/ 2305598 w 4060390"/>
              <a:gd name="connsiteY75" fmla="*/ 3071464 h 6167822"/>
              <a:gd name="connsiteX76" fmla="*/ 2223711 w 4060390"/>
              <a:gd name="connsiteY76" fmla="*/ 3153351 h 6167822"/>
              <a:gd name="connsiteX77" fmla="*/ 2100881 w 4060390"/>
              <a:gd name="connsiteY77" fmla="*/ 3194294 h 6167822"/>
              <a:gd name="connsiteX78" fmla="*/ 2018995 w 4060390"/>
              <a:gd name="connsiteY78" fmla="*/ 3235237 h 6167822"/>
              <a:gd name="connsiteX79" fmla="*/ 1841574 w 4060390"/>
              <a:gd name="connsiteY79" fmla="*/ 3344419 h 6167822"/>
              <a:gd name="connsiteX80" fmla="*/ 1705096 w 4060390"/>
              <a:gd name="connsiteY80" fmla="*/ 3426306 h 6167822"/>
              <a:gd name="connsiteX81" fmla="*/ 1623210 w 4060390"/>
              <a:gd name="connsiteY81" fmla="*/ 3480897 h 6167822"/>
              <a:gd name="connsiteX82" fmla="*/ 1636858 w 4060390"/>
              <a:gd name="connsiteY82" fmla="*/ 3658318 h 6167822"/>
              <a:gd name="connsiteX83" fmla="*/ 1636858 w 4060390"/>
              <a:gd name="connsiteY83" fmla="*/ 3740204 h 6167822"/>
              <a:gd name="connsiteX84" fmla="*/ 1705096 w 4060390"/>
              <a:gd name="connsiteY84" fmla="*/ 3903977 h 6167822"/>
              <a:gd name="connsiteX85" fmla="*/ 1746040 w 4060390"/>
              <a:gd name="connsiteY85" fmla="*/ 4081398 h 6167822"/>
              <a:gd name="connsiteX86" fmla="*/ 1773335 w 4060390"/>
              <a:gd name="connsiteY86" fmla="*/ 4258819 h 6167822"/>
              <a:gd name="connsiteX87" fmla="*/ 1773335 w 4060390"/>
              <a:gd name="connsiteY87" fmla="*/ 4354354 h 6167822"/>
              <a:gd name="connsiteX88" fmla="*/ 1868869 w 4060390"/>
              <a:gd name="connsiteY88" fmla="*/ 4381649 h 6167822"/>
              <a:gd name="connsiteX89" fmla="*/ 1868869 w 4060390"/>
              <a:gd name="connsiteY89" fmla="*/ 4545422 h 6167822"/>
              <a:gd name="connsiteX90" fmla="*/ 1855222 w 4060390"/>
              <a:gd name="connsiteY90" fmla="*/ 4804730 h 6167822"/>
              <a:gd name="connsiteX91" fmla="*/ 1746040 w 4060390"/>
              <a:gd name="connsiteY91" fmla="*/ 5118628 h 6167822"/>
              <a:gd name="connsiteX92" fmla="*/ 1691449 w 4060390"/>
              <a:gd name="connsiteY92" fmla="*/ 5309697 h 6167822"/>
              <a:gd name="connsiteX93" fmla="*/ 1486732 w 4060390"/>
              <a:gd name="connsiteY93" fmla="*/ 5405231 h 6167822"/>
              <a:gd name="connsiteX94" fmla="*/ 1241072 w 4060390"/>
              <a:gd name="connsiteY94" fmla="*/ 5473470 h 6167822"/>
              <a:gd name="connsiteX95" fmla="*/ 1104595 w 4060390"/>
              <a:gd name="connsiteY95" fmla="*/ 5514413 h 6167822"/>
              <a:gd name="connsiteX96" fmla="*/ 899878 w 4060390"/>
              <a:gd name="connsiteY96" fmla="*/ 5650891 h 6167822"/>
              <a:gd name="connsiteX97" fmla="*/ 804344 w 4060390"/>
              <a:gd name="connsiteY97" fmla="*/ 5719130 h 6167822"/>
              <a:gd name="connsiteX98" fmla="*/ 804344 w 4060390"/>
              <a:gd name="connsiteY98" fmla="*/ 5855607 h 6167822"/>
              <a:gd name="connsiteX99" fmla="*/ 872583 w 4060390"/>
              <a:gd name="connsiteY99" fmla="*/ 5964789 h 6167822"/>
              <a:gd name="connsiteX100" fmla="*/ 845287 w 4060390"/>
              <a:gd name="connsiteY100" fmla="*/ 6142210 h 61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4060390" h="6167822">
                <a:moveTo>
                  <a:pt x="845287" y="6142210"/>
                </a:moveTo>
                <a:cubicBezTo>
                  <a:pt x="797520" y="6169506"/>
                  <a:pt x="638296" y="6187703"/>
                  <a:pt x="585980" y="6128563"/>
                </a:cubicBezTo>
                <a:cubicBezTo>
                  <a:pt x="533664" y="6069423"/>
                  <a:pt x="538213" y="5889727"/>
                  <a:pt x="531389" y="5787369"/>
                </a:cubicBezTo>
                <a:cubicBezTo>
                  <a:pt x="524565" y="5685011"/>
                  <a:pt x="535939" y="5614497"/>
                  <a:pt x="545037" y="5514413"/>
                </a:cubicBezTo>
                <a:cubicBezTo>
                  <a:pt x="554135" y="5414329"/>
                  <a:pt x="620099" y="5373386"/>
                  <a:pt x="585980" y="5186867"/>
                </a:cubicBezTo>
                <a:cubicBezTo>
                  <a:pt x="551860" y="5000348"/>
                  <a:pt x="358517" y="4547697"/>
                  <a:pt x="340320" y="4395297"/>
                </a:cubicBezTo>
                <a:cubicBezTo>
                  <a:pt x="322123" y="4242897"/>
                  <a:pt x="476798" y="4272467"/>
                  <a:pt x="476798" y="4272467"/>
                </a:cubicBezTo>
                <a:cubicBezTo>
                  <a:pt x="547311" y="4208777"/>
                  <a:pt x="713359" y="4106420"/>
                  <a:pt x="763401" y="4013160"/>
                </a:cubicBezTo>
                <a:cubicBezTo>
                  <a:pt x="813443" y="3919900"/>
                  <a:pt x="765676" y="3765225"/>
                  <a:pt x="777049" y="3712909"/>
                </a:cubicBezTo>
                <a:cubicBezTo>
                  <a:pt x="788422" y="3660593"/>
                  <a:pt x="799795" y="3747028"/>
                  <a:pt x="831640" y="3699261"/>
                </a:cubicBezTo>
                <a:cubicBezTo>
                  <a:pt x="863485" y="3651494"/>
                  <a:pt x="952195" y="3483172"/>
                  <a:pt x="968117" y="3426306"/>
                </a:cubicBezTo>
                <a:cubicBezTo>
                  <a:pt x="984039" y="3369440"/>
                  <a:pt x="936272" y="3421756"/>
                  <a:pt x="927174" y="3358067"/>
                </a:cubicBezTo>
                <a:cubicBezTo>
                  <a:pt x="918076" y="3294378"/>
                  <a:pt x="904428" y="3162450"/>
                  <a:pt x="913526" y="3044169"/>
                </a:cubicBezTo>
                <a:cubicBezTo>
                  <a:pt x="922624" y="2925888"/>
                  <a:pt x="965843" y="2778037"/>
                  <a:pt x="981765" y="2648383"/>
                </a:cubicBezTo>
                <a:cubicBezTo>
                  <a:pt x="997688" y="2518729"/>
                  <a:pt x="1059103" y="2352682"/>
                  <a:pt x="1009061" y="2266246"/>
                </a:cubicBezTo>
                <a:cubicBezTo>
                  <a:pt x="959019" y="2179810"/>
                  <a:pt x="779323" y="2175262"/>
                  <a:pt x="681514" y="2129769"/>
                </a:cubicBezTo>
                <a:cubicBezTo>
                  <a:pt x="583705" y="2084276"/>
                  <a:pt x="515467" y="2025136"/>
                  <a:pt x="422207" y="1993291"/>
                </a:cubicBezTo>
                <a:cubicBezTo>
                  <a:pt x="328947" y="1961446"/>
                  <a:pt x="176547" y="1950073"/>
                  <a:pt x="121956" y="1938700"/>
                </a:cubicBezTo>
                <a:cubicBezTo>
                  <a:pt x="67365" y="1927327"/>
                  <a:pt x="106034" y="1954622"/>
                  <a:pt x="94661" y="1925052"/>
                </a:cubicBezTo>
                <a:cubicBezTo>
                  <a:pt x="83288" y="1895482"/>
                  <a:pt x="65090" y="1820419"/>
                  <a:pt x="53717" y="1761279"/>
                </a:cubicBezTo>
                <a:cubicBezTo>
                  <a:pt x="42344" y="1702139"/>
                  <a:pt x="-41817" y="1624801"/>
                  <a:pt x="26422" y="1570210"/>
                </a:cubicBezTo>
                <a:cubicBezTo>
                  <a:pt x="94661" y="1515619"/>
                  <a:pt x="299377" y="1481500"/>
                  <a:pt x="463150" y="1433733"/>
                </a:cubicBezTo>
                <a:cubicBezTo>
                  <a:pt x="626923" y="1385966"/>
                  <a:pt x="897604" y="1315452"/>
                  <a:pt x="1009061" y="1283607"/>
                </a:cubicBezTo>
                <a:cubicBezTo>
                  <a:pt x="1120518" y="1251762"/>
                  <a:pt x="1079574" y="1215369"/>
                  <a:pt x="1131890" y="1242664"/>
                </a:cubicBezTo>
                <a:cubicBezTo>
                  <a:pt x="1184206" y="1269959"/>
                  <a:pt x="1252446" y="1424634"/>
                  <a:pt x="1322959" y="1447380"/>
                </a:cubicBezTo>
                <a:cubicBezTo>
                  <a:pt x="1393473" y="1470126"/>
                  <a:pt x="1493556" y="1381416"/>
                  <a:pt x="1554971" y="1379142"/>
                </a:cubicBezTo>
                <a:cubicBezTo>
                  <a:pt x="1616386" y="1376867"/>
                  <a:pt x="1675527" y="1376867"/>
                  <a:pt x="1691449" y="1433733"/>
                </a:cubicBezTo>
                <a:cubicBezTo>
                  <a:pt x="1707371" y="1490599"/>
                  <a:pt x="1670977" y="1649823"/>
                  <a:pt x="1650505" y="1720336"/>
                </a:cubicBezTo>
                <a:cubicBezTo>
                  <a:pt x="1630033" y="1790849"/>
                  <a:pt x="1593640" y="1813595"/>
                  <a:pt x="1568619" y="1856813"/>
                </a:cubicBezTo>
                <a:cubicBezTo>
                  <a:pt x="1543598" y="1900031"/>
                  <a:pt x="1473085" y="1904580"/>
                  <a:pt x="1500380" y="1979643"/>
                </a:cubicBezTo>
                <a:cubicBezTo>
                  <a:pt x="1527676" y="2054706"/>
                  <a:pt x="1689174" y="2218478"/>
                  <a:pt x="1732392" y="2307189"/>
                </a:cubicBezTo>
                <a:cubicBezTo>
                  <a:pt x="1775610" y="2395900"/>
                  <a:pt x="1741490" y="2486885"/>
                  <a:pt x="1759687" y="2511906"/>
                </a:cubicBezTo>
                <a:cubicBezTo>
                  <a:pt x="1777884" y="2536927"/>
                  <a:pt x="1821102" y="2505082"/>
                  <a:pt x="1841574" y="2457315"/>
                </a:cubicBezTo>
                <a:cubicBezTo>
                  <a:pt x="1862046" y="2409548"/>
                  <a:pt x="1873419" y="2293542"/>
                  <a:pt x="1882517" y="2225303"/>
                </a:cubicBezTo>
                <a:cubicBezTo>
                  <a:pt x="1891615" y="2157064"/>
                  <a:pt x="1864320" y="2077452"/>
                  <a:pt x="1896165" y="2047882"/>
                </a:cubicBezTo>
                <a:cubicBezTo>
                  <a:pt x="1928010" y="2018312"/>
                  <a:pt x="2044016" y="2072903"/>
                  <a:pt x="2073586" y="2047882"/>
                </a:cubicBezTo>
                <a:cubicBezTo>
                  <a:pt x="2103156" y="2022861"/>
                  <a:pt x="2064488" y="1952348"/>
                  <a:pt x="2073586" y="1897757"/>
                </a:cubicBezTo>
                <a:cubicBezTo>
                  <a:pt x="2082684" y="1843166"/>
                  <a:pt x="2119079" y="1774927"/>
                  <a:pt x="2128177" y="1720336"/>
                </a:cubicBezTo>
                <a:cubicBezTo>
                  <a:pt x="2137275" y="1665745"/>
                  <a:pt x="2150923" y="1633900"/>
                  <a:pt x="2128177" y="1570210"/>
                </a:cubicBezTo>
                <a:cubicBezTo>
                  <a:pt x="2105431" y="1506520"/>
                  <a:pt x="2034917" y="1413261"/>
                  <a:pt x="1991699" y="1338198"/>
                </a:cubicBezTo>
                <a:cubicBezTo>
                  <a:pt x="1948481" y="1263135"/>
                  <a:pt x="1900714" y="1183523"/>
                  <a:pt x="1868869" y="1119834"/>
                </a:cubicBezTo>
                <a:cubicBezTo>
                  <a:pt x="1837024" y="1056145"/>
                  <a:pt x="1816553" y="1033398"/>
                  <a:pt x="1800631" y="956061"/>
                </a:cubicBezTo>
                <a:cubicBezTo>
                  <a:pt x="1784709" y="878724"/>
                  <a:pt x="1777884" y="739971"/>
                  <a:pt x="1773335" y="655810"/>
                </a:cubicBezTo>
                <a:cubicBezTo>
                  <a:pt x="1768786" y="571649"/>
                  <a:pt x="1746040" y="507960"/>
                  <a:pt x="1773335" y="451094"/>
                </a:cubicBezTo>
                <a:cubicBezTo>
                  <a:pt x="1800630" y="394228"/>
                  <a:pt x="1877968" y="337362"/>
                  <a:pt x="1937108" y="314616"/>
                </a:cubicBezTo>
                <a:cubicBezTo>
                  <a:pt x="1996248" y="291870"/>
                  <a:pt x="2055389" y="307792"/>
                  <a:pt x="2128177" y="314616"/>
                </a:cubicBezTo>
                <a:cubicBezTo>
                  <a:pt x="2200965" y="321440"/>
                  <a:pt x="2285127" y="341912"/>
                  <a:pt x="2373837" y="355560"/>
                </a:cubicBezTo>
                <a:cubicBezTo>
                  <a:pt x="2462547" y="369208"/>
                  <a:pt x="2583103" y="391954"/>
                  <a:pt x="2660440" y="396503"/>
                </a:cubicBezTo>
                <a:cubicBezTo>
                  <a:pt x="2737777" y="401052"/>
                  <a:pt x="2771897" y="389679"/>
                  <a:pt x="2837861" y="382855"/>
                </a:cubicBezTo>
                <a:cubicBezTo>
                  <a:pt x="2903825" y="376031"/>
                  <a:pt x="3056225" y="355560"/>
                  <a:pt x="3056225" y="355560"/>
                </a:cubicBezTo>
                <a:cubicBezTo>
                  <a:pt x="3190428" y="339638"/>
                  <a:pt x="3524798" y="314617"/>
                  <a:pt x="3643078" y="287321"/>
                </a:cubicBezTo>
                <a:cubicBezTo>
                  <a:pt x="3761358" y="260025"/>
                  <a:pt x="3720415" y="228180"/>
                  <a:pt x="3765908" y="191786"/>
                </a:cubicBezTo>
                <a:cubicBezTo>
                  <a:pt x="3811401" y="155392"/>
                  <a:pt x="3875091" y="100802"/>
                  <a:pt x="3916034" y="68957"/>
                </a:cubicBezTo>
                <a:cubicBezTo>
                  <a:pt x="3956977" y="37112"/>
                  <a:pt x="3988822" y="-6106"/>
                  <a:pt x="4011568" y="718"/>
                </a:cubicBezTo>
                <a:cubicBezTo>
                  <a:pt x="4034314" y="7542"/>
                  <a:pt x="4045687" y="71231"/>
                  <a:pt x="4052511" y="109900"/>
                </a:cubicBezTo>
                <a:cubicBezTo>
                  <a:pt x="4059335" y="148569"/>
                  <a:pt x="4066159" y="191787"/>
                  <a:pt x="4052511" y="232730"/>
                </a:cubicBezTo>
                <a:cubicBezTo>
                  <a:pt x="4038863" y="273673"/>
                  <a:pt x="3986547" y="303244"/>
                  <a:pt x="3970625" y="355560"/>
                </a:cubicBezTo>
                <a:cubicBezTo>
                  <a:pt x="3954703" y="407876"/>
                  <a:pt x="3959252" y="444270"/>
                  <a:pt x="3956977" y="546628"/>
                </a:cubicBezTo>
                <a:cubicBezTo>
                  <a:pt x="3954702" y="648986"/>
                  <a:pt x="3956977" y="969709"/>
                  <a:pt x="3956977" y="969709"/>
                </a:cubicBezTo>
                <a:cubicBezTo>
                  <a:pt x="3956977" y="1072067"/>
                  <a:pt x="3961526" y="1099362"/>
                  <a:pt x="3956977" y="1160777"/>
                </a:cubicBezTo>
                <a:cubicBezTo>
                  <a:pt x="3952428" y="1222192"/>
                  <a:pt x="3927406" y="1279058"/>
                  <a:pt x="3929681" y="1338198"/>
                </a:cubicBezTo>
                <a:cubicBezTo>
                  <a:pt x="3931956" y="1397338"/>
                  <a:pt x="3954702" y="1461028"/>
                  <a:pt x="3970625" y="1515619"/>
                </a:cubicBezTo>
                <a:cubicBezTo>
                  <a:pt x="3986548" y="1570210"/>
                  <a:pt x="4027491" y="1606605"/>
                  <a:pt x="4025216" y="1665745"/>
                </a:cubicBezTo>
                <a:cubicBezTo>
                  <a:pt x="4022941" y="1724885"/>
                  <a:pt x="3988822" y="1813595"/>
                  <a:pt x="3956977" y="1870461"/>
                </a:cubicBezTo>
                <a:cubicBezTo>
                  <a:pt x="3925132" y="1927327"/>
                  <a:pt x="3868266" y="1954623"/>
                  <a:pt x="3834147" y="2006939"/>
                </a:cubicBezTo>
                <a:cubicBezTo>
                  <a:pt x="3800028" y="2059255"/>
                  <a:pt x="3781831" y="2136593"/>
                  <a:pt x="3752261" y="2184360"/>
                </a:cubicBezTo>
                <a:cubicBezTo>
                  <a:pt x="3722691" y="2232127"/>
                  <a:pt x="3709043" y="2245775"/>
                  <a:pt x="3656726" y="2293542"/>
                </a:cubicBezTo>
                <a:cubicBezTo>
                  <a:pt x="3604409" y="2341309"/>
                  <a:pt x="3511150" y="2425470"/>
                  <a:pt x="3438362" y="2470963"/>
                </a:cubicBezTo>
                <a:cubicBezTo>
                  <a:pt x="3365574" y="2516456"/>
                  <a:pt x="3281413" y="2546026"/>
                  <a:pt x="3219998" y="2566497"/>
                </a:cubicBezTo>
                <a:cubicBezTo>
                  <a:pt x="3158583" y="2586968"/>
                  <a:pt x="3115365" y="2586968"/>
                  <a:pt x="3069872" y="2593792"/>
                </a:cubicBezTo>
                <a:cubicBezTo>
                  <a:pt x="3024380" y="2600616"/>
                  <a:pt x="3010733" y="2593792"/>
                  <a:pt x="2947043" y="2607440"/>
                </a:cubicBezTo>
                <a:cubicBezTo>
                  <a:pt x="2883353" y="2621088"/>
                  <a:pt x="2753699" y="2652933"/>
                  <a:pt x="2687735" y="2675679"/>
                </a:cubicBezTo>
                <a:cubicBezTo>
                  <a:pt x="2621771" y="2698425"/>
                  <a:pt x="2587652" y="2714348"/>
                  <a:pt x="2551258" y="2743918"/>
                </a:cubicBezTo>
                <a:cubicBezTo>
                  <a:pt x="2514864" y="2773488"/>
                  <a:pt x="2498941" y="2812157"/>
                  <a:pt x="2469371" y="2853100"/>
                </a:cubicBezTo>
                <a:cubicBezTo>
                  <a:pt x="2439801" y="2894043"/>
                  <a:pt x="2401132" y="2953183"/>
                  <a:pt x="2373837" y="2989577"/>
                </a:cubicBezTo>
                <a:cubicBezTo>
                  <a:pt x="2346542" y="3025971"/>
                  <a:pt x="2330619" y="3044168"/>
                  <a:pt x="2305598" y="3071464"/>
                </a:cubicBezTo>
                <a:cubicBezTo>
                  <a:pt x="2280577" y="3098760"/>
                  <a:pt x="2257830" y="3132879"/>
                  <a:pt x="2223711" y="3153351"/>
                </a:cubicBezTo>
                <a:cubicBezTo>
                  <a:pt x="2189592" y="3173823"/>
                  <a:pt x="2135000" y="3180646"/>
                  <a:pt x="2100881" y="3194294"/>
                </a:cubicBezTo>
                <a:cubicBezTo>
                  <a:pt x="2066762" y="3207942"/>
                  <a:pt x="2062213" y="3210216"/>
                  <a:pt x="2018995" y="3235237"/>
                </a:cubicBezTo>
                <a:cubicBezTo>
                  <a:pt x="1975777" y="3260258"/>
                  <a:pt x="1841574" y="3344419"/>
                  <a:pt x="1841574" y="3344419"/>
                </a:cubicBezTo>
                <a:lnTo>
                  <a:pt x="1705096" y="3426306"/>
                </a:lnTo>
                <a:cubicBezTo>
                  <a:pt x="1668702" y="3449052"/>
                  <a:pt x="1634583" y="3442228"/>
                  <a:pt x="1623210" y="3480897"/>
                </a:cubicBezTo>
                <a:cubicBezTo>
                  <a:pt x="1611837" y="3519566"/>
                  <a:pt x="1634583" y="3615100"/>
                  <a:pt x="1636858" y="3658318"/>
                </a:cubicBezTo>
                <a:cubicBezTo>
                  <a:pt x="1639133" y="3701536"/>
                  <a:pt x="1625485" y="3699261"/>
                  <a:pt x="1636858" y="3740204"/>
                </a:cubicBezTo>
                <a:cubicBezTo>
                  <a:pt x="1648231" y="3781147"/>
                  <a:pt x="1686899" y="3847111"/>
                  <a:pt x="1705096" y="3903977"/>
                </a:cubicBezTo>
                <a:cubicBezTo>
                  <a:pt x="1723293" y="3960843"/>
                  <a:pt x="1734667" y="4022258"/>
                  <a:pt x="1746040" y="4081398"/>
                </a:cubicBezTo>
                <a:cubicBezTo>
                  <a:pt x="1757413" y="4140538"/>
                  <a:pt x="1768786" y="4213326"/>
                  <a:pt x="1773335" y="4258819"/>
                </a:cubicBezTo>
                <a:cubicBezTo>
                  <a:pt x="1777884" y="4304312"/>
                  <a:pt x="1757413" y="4333882"/>
                  <a:pt x="1773335" y="4354354"/>
                </a:cubicBezTo>
                <a:cubicBezTo>
                  <a:pt x="1789257" y="4374826"/>
                  <a:pt x="1852947" y="4349804"/>
                  <a:pt x="1868869" y="4381649"/>
                </a:cubicBezTo>
                <a:cubicBezTo>
                  <a:pt x="1884791" y="4413494"/>
                  <a:pt x="1871143" y="4474909"/>
                  <a:pt x="1868869" y="4545422"/>
                </a:cubicBezTo>
                <a:cubicBezTo>
                  <a:pt x="1866595" y="4615935"/>
                  <a:pt x="1875694" y="4709196"/>
                  <a:pt x="1855222" y="4804730"/>
                </a:cubicBezTo>
                <a:cubicBezTo>
                  <a:pt x="1834751" y="4900264"/>
                  <a:pt x="1773336" y="5034467"/>
                  <a:pt x="1746040" y="5118628"/>
                </a:cubicBezTo>
                <a:cubicBezTo>
                  <a:pt x="1718744" y="5202789"/>
                  <a:pt x="1734667" y="5261930"/>
                  <a:pt x="1691449" y="5309697"/>
                </a:cubicBezTo>
                <a:cubicBezTo>
                  <a:pt x="1648231" y="5357464"/>
                  <a:pt x="1561795" y="5377935"/>
                  <a:pt x="1486732" y="5405231"/>
                </a:cubicBezTo>
                <a:cubicBezTo>
                  <a:pt x="1411669" y="5432526"/>
                  <a:pt x="1304762" y="5455273"/>
                  <a:pt x="1241072" y="5473470"/>
                </a:cubicBezTo>
                <a:cubicBezTo>
                  <a:pt x="1177383" y="5491667"/>
                  <a:pt x="1161461" y="5484843"/>
                  <a:pt x="1104595" y="5514413"/>
                </a:cubicBezTo>
                <a:cubicBezTo>
                  <a:pt x="1047729" y="5543983"/>
                  <a:pt x="949920" y="5616772"/>
                  <a:pt x="899878" y="5650891"/>
                </a:cubicBezTo>
                <a:cubicBezTo>
                  <a:pt x="849836" y="5685010"/>
                  <a:pt x="820266" y="5685011"/>
                  <a:pt x="804344" y="5719130"/>
                </a:cubicBezTo>
                <a:cubicBezTo>
                  <a:pt x="788422" y="5753249"/>
                  <a:pt x="792971" y="5814664"/>
                  <a:pt x="804344" y="5855607"/>
                </a:cubicBezTo>
                <a:cubicBezTo>
                  <a:pt x="815717" y="5896550"/>
                  <a:pt x="865759" y="5917022"/>
                  <a:pt x="872583" y="5964789"/>
                </a:cubicBezTo>
                <a:cubicBezTo>
                  <a:pt x="879407" y="6012556"/>
                  <a:pt x="893054" y="6114914"/>
                  <a:pt x="845287" y="6142210"/>
                </a:cubicBezTo>
                <a:close/>
              </a:path>
            </a:pathLst>
          </a:custGeom>
          <a:solidFill>
            <a:schemeClr val="bg2"/>
          </a:solidFill>
          <a:ln w="28575">
            <a:solidFill>
              <a:schemeClr val="tx1"/>
            </a:solidFill>
          </a:ln>
        </p:spPr>
        <p:txBody>
          <a:bodyPr/>
          <a:lstStyle/>
          <a:p>
            <a:pPr eaLnBrk="1">
              <a:lnSpc>
                <a:spcPct val="93000"/>
              </a:lnSpc>
              <a:buClr>
                <a:srgbClr val="000000"/>
              </a:buClr>
              <a:buSzPct val="100000"/>
              <a:buFont typeface="Times New Roman" panose="02020603050405020304" pitchFamily="18" charset="0"/>
              <a:buNone/>
              <a:defRPr/>
            </a:pPr>
            <a:endParaRPr lang="fr-FR"/>
          </a:p>
        </p:txBody>
      </p:sp>
      <p:sp>
        <p:nvSpPr>
          <p:cNvPr id="20" name="Forme libre 22"/>
          <p:cNvSpPr>
            <a:spLocks/>
          </p:cNvSpPr>
          <p:nvPr/>
        </p:nvSpPr>
        <p:spPr bwMode="auto">
          <a:xfrm>
            <a:off x="411956" y="5895182"/>
            <a:ext cx="927100" cy="225425"/>
          </a:xfrm>
          <a:custGeom>
            <a:avLst/>
            <a:gdLst>
              <a:gd name="T0" fmla="*/ 928048 w 928048"/>
              <a:gd name="T1" fmla="*/ 115886 h 225068"/>
              <a:gd name="T2" fmla="*/ 668741 w 928048"/>
              <a:gd name="T3" fmla="*/ 61295 h 225068"/>
              <a:gd name="T4" fmla="*/ 368490 w 928048"/>
              <a:gd name="T5" fmla="*/ 6704 h 225068"/>
              <a:gd name="T6" fmla="*/ 0 w 928048"/>
              <a:gd name="T7" fmla="*/ 225068 h 2250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28048" h="225068">
                <a:moveTo>
                  <a:pt x="928048" y="115886"/>
                </a:moveTo>
                <a:lnTo>
                  <a:pt x="668741" y="61295"/>
                </a:lnTo>
                <a:cubicBezTo>
                  <a:pt x="575481" y="43098"/>
                  <a:pt x="479947" y="-20592"/>
                  <a:pt x="368490" y="6704"/>
                </a:cubicBezTo>
                <a:cubicBezTo>
                  <a:pt x="257033" y="34000"/>
                  <a:pt x="128516" y="129534"/>
                  <a:pt x="0" y="225068"/>
                </a:cubicBezTo>
              </a:path>
            </a:pathLst>
          </a:custGeom>
          <a:noFill/>
          <a:ln w="28575">
            <a:solidFill>
              <a:srgbClr val="7030A0"/>
            </a:solidFill>
            <a:prstDash val="lgDash"/>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78" name="Forme libre 77"/>
          <p:cNvSpPr/>
          <p:nvPr/>
        </p:nvSpPr>
        <p:spPr>
          <a:xfrm>
            <a:off x="1994788" y="1180520"/>
            <a:ext cx="2647665" cy="968991"/>
          </a:xfrm>
          <a:custGeom>
            <a:avLst/>
            <a:gdLst>
              <a:gd name="connsiteX0" fmla="*/ 2647665 w 2647665"/>
              <a:gd name="connsiteY0" fmla="*/ 968991 h 968991"/>
              <a:gd name="connsiteX1" fmla="*/ 2456597 w 2647665"/>
              <a:gd name="connsiteY1" fmla="*/ 928048 h 968991"/>
              <a:gd name="connsiteX2" fmla="*/ 2361062 w 2647665"/>
              <a:gd name="connsiteY2" fmla="*/ 914400 h 968991"/>
              <a:gd name="connsiteX3" fmla="*/ 2169994 w 2647665"/>
              <a:gd name="connsiteY3" fmla="*/ 941695 h 968991"/>
              <a:gd name="connsiteX4" fmla="*/ 1897039 w 2647665"/>
              <a:gd name="connsiteY4" fmla="*/ 873456 h 968991"/>
              <a:gd name="connsiteX5" fmla="*/ 1651379 w 2647665"/>
              <a:gd name="connsiteY5" fmla="*/ 818865 h 968991"/>
              <a:gd name="connsiteX6" fmla="*/ 1323833 w 2647665"/>
              <a:gd name="connsiteY6" fmla="*/ 777922 h 968991"/>
              <a:gd name="connsiteX7" fmla="*/ 1064525 w 2647665"/>
              <a:gd name="connsiteY7" fmla="*/ 777922 h 968991"/>
              <a:gd name="connsiteX8" fmla="*/ 777922 w 2647665"/>
              <a:gd name="connsiteY8" fmla="*/ 805218 h 968991"/>
              <a:gd name="connsiteX9" fmla="*/ 600501 w 2647665"/>
              <a:gd name="connsiteY9" fmla="*/ 832513 h 968991"/>
              <a:gd name="connsiteX10" fmla="*/ 450376 w 2647665"/>
              <a:gd name="connsiteY10" fmla="*/ 736979 h 968991"/>
              <a:gd name="connsiteX11" fmla="*/ 341194 w 2647665"/>
              <a:gd name="connsiteY11" fmla="*/ 545910 h 968991"/>
              <a:gd name="connsiteX12" fmla="*/ 259307 w 2647665"/>
              <a:gd name="connsiteY12" fmla="*/ 409433 h 968991"/>
              <a:gd name="connsiteX13" fmla="*/ 122830 w 2647665"/>
              <a:gd name="connsiteY13" fmla="*/ 259307 h 968991"/>
              <a:gd name="connsiteX14" fmla="*/ 40943 w 2647665"/>
              <a:gd name="connsiteY14" fmla="*/ 95534 h 968991"/>
              <a:gd name="connsiteX15" fmla="*/ 0 w 2647665"/>
              <a:gd name="connsiteY15" fmla="*/ 0 h 96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47665" h="968991">
                <a:moveTo>
                  <a:pt x="2647665" y="968991"/>
                </a:moveTo>
                <a:lnTo>
                  <a:pt x="2456597" y="928048"/>
                </a:lnTo>
                <a:cubicBezTo>
                  <a:pt x="2408830" y="918950"/>
                  <a:pt x="2408829" y="912126"/>
                  <a:pt x="2361062" y="914400"/>
                </a:cubicBezTo>
                <a:cubicBezTo>
                  <a:pt x="2313295" y="916674"/>
                  <a:pt x="2247331" y="948519"/>
                  <a:pt x="2169994" y="941695"/>
                </a:cubicBezTo>
                <a:cubicBezTo>
                  <a:pt x="2092657" y="934871"/>
                  <a:pt x="1983475" y="893928"/>
                  <a:pt x="1897039" y="873456"/>
                </a:cubicBezTo>
                <a:cubicBezTo>
                  <a:pt x="1810603" y="852984"/>
                  <a:pt x="1746913" y="834787"/>
                  <a:pt x="1651379" y="818865"/>
                </a:cubicBezTo>
                <a:cubicBezTo>
                  <a:pt x="1555845" y="802943"/>
                  <a:pt x="1421642" y="784746"/>
                  <a:pt x="1323833" y="777922"/>
                </a:cubicBezTo>
                <a:cubicBezTo>
                  <a:pt x="1226024" y="771098"/>
                  <a:pt x="1155510" y="773373"/>
                  <a:pt x="1064525" y="777922"/>
                </a:cubicBezTo>
                <a:cubicBezTo>
                  <a:pt x="973540" y="782471"/>
                  <a:pt x="855259" y="796120"/>
                  <a:pt x="777922" y="805218"/>
                </a:cubicBezTo>
                <a:cubicBezTo>
                  <a:pt x="700585" y="814316"/>
                  <a:pt x="655092" y="843886"/>
                  <a:pt x="600501" y="832513"/>
                </a:cubicBezTo>
                <a:cubicBezTo>
                  <a:pt x="545910" y="821140"/>
                  <a:pt x="493594" y="784746"/>
                  <a:pt x="450376" y="736979"/>
                </a:cubicBezTo>
                <a:cubicBezTo>
                  <a:pt x="407158" y="689212"/>
                  <a:pt x="373039" y="600501"/>
                  <a:pt x="341194" y="545910"/>
                </a:cubicBezTo>
                <a:cubicBezTo>
                  <a:pt x="309349" y="491319"/>
                  <a:pt x="295701" y="457200"/>
                  <a:pt x="259307" y="409433"/>
                </a:cubicBezTo>
                <a:cubicBezTo>
                  <a:pt x="222913" y="361666"/>
                  <a:pt x="159224" y="311623"/>
                  <a:pt x="122830" y="259307"/>
                </a:cubicBezTo>
                <a:cubicBezTo>
                  <a:pt x="86436" y="206991"/>
                  <a:pt x="61415" y="138752"/>
                  <a:pt x="40943" y="95534"/>
                </a:cubicBezTo>
                <a:cubicBezTo>
                  <a:pt x="20471" y="52316"/>
                  <a:pt x="10235" y="26158"/>
                  <a:pt x="0" y="0"/>
                </a:cubicBezTo>
              </a:path>
            </a:pathLst>
          </a:custGeom>
          <a:ln w="76200">
            <a:solidFill>
              <a:srgbClr val="FFFF00">
                <a:alpha val="41176"/>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9" name="Forme libre 78"/>
          <p:cNvSpPr/>
          <p:nvPr/>
        </p:nvSpPr>
        <p:spPr>
          <a:xfrm>
            <a:off x="643659" y="1999385"/>
            <a:ext cx="1869744" cy="1678675"/>
          </a:xfrm>
          <a:custGeom>
            <a:avLst/>
            <a:gdLst>
              <a:gd name="connsiteX0" fmla="*/ 1869744 w 1869744"/>
              <a:gd name="connsiteY0" fmla="*/ 0 h 1678675"/>
              <a:gd name="connsiteX1" fmla="*/ 1746914 w 1869744"/>
              <a:gd name="connsiteY1" fmla="*/ 81887 h 1678675"/>
              <a:gd name="connsiteX2" fmla="*/ 1637732 w 1869744"/>
              <a:gd name="connsiteY2" fmla="*/ 191069 h 1678675"/>
              <a:gd name="connsiteX3" fmla="*/ 1501254 w 1869744"/>
              <a:gd name="connsiteY3" fmla="*/ 286603 h 1678675"/>
              <a:gd name="connsiteX4" fmla="*/ 1433015 w 1869744"/>
              <a:gd name="connsiteY4" fmla="*/ 341194 h 1678675"/>
              <a:gd name="connsiteX5" fmla="*/ 1542197 w 1869744"/>
              <a:gd name="connsiteY5" fmla="*/ 477672 h 1678675"/>
              <a:gd name="connsiteX6" fmla="*/ 1678675 w 1869744"/>
              <a:gd name="connsiteY6" fmla="*/ 614150 h 1678675"/>
              <a:gd name="connsiteX7" fmla="*/ 1733266 w 1869744"/>
              <a:gd name="connsiteY7" fmla="*/ 764275 h 1678675"/>
              <a:gd name="connsiteX8" fmla="*/ 1828800 w 1869744"/>
              <a:gd name="connsiteY8" fmla="*/ 914400 h 1678675"/>
              <a:gd name="connsiteX9" fmla="*/ 1815153 w 1869744"/>
              <a:gd name="connsiteY9" fmla="*/ 1037230 h 1678675"/>
              <a:gd name="connsiteX10" fmla="*/ 1815153 w 1869744"/>
              <a:gd name="connsiteY10" fmla="*/ 1037230 h 1678675"/>
              <a:gd name="connsiteX11" fmla="*/ 1787857 w 1869744"/>
              <a:gd name="connsiteY11" fmla="*/ 1187356 h 1678675"/>
              <a:gd name="connsiteX12" fmla="*/ 1719618 w 1869744"/>
              <a:gd name="connsiteY12" fmla="*/ 1337481 h 1678675"/>
              <a:gd name="connsiteX13" fmla="*/ 1678675 w 1869744"/>
              <a:gd name="connsiteY13" fmla="*/ 1487606 h 1678675"/>
              <a:gd name="connsiteX14" fmla="*/ 1678675 w 1869744"/>
              <a:gd name="connsiteY14" fmla="*/ 1610436 h 1678675"/>
              <a:gd name="connsiteX15" fmla="*/ 1637732 w 1869744"/>
              <a:gd name="connsiteY15" fmla="*/ 1678675 h 1678675"/>
              <a:gd name="connsiteX16" fmla="*/ 1637732 w 1869744"/>
              <a:gd name="connsiteY16" fmla="*/ 1678675 h 1678675"/>
              <a:gd name="connsiteX17" fmla="*/ 1501254 w 1869744"/>
              <a:gd name="connsiteY17" fmla="*/ 1596788 h 1678675"/>
              <a:gd name="connsiteX18" fmla="*/ 1323833 w 1869744"/>
              <a:gd name="connsiteY18" fmla="*/ 1528550 h 1678675"/>
              <a:gd name="connsiteX19" fmla="*/ 1146412 w 1869744"/>
              <a:gd name="connsiteY19" fmla="*/ 1446663 h 1678675"/>
              <a:gd name="connsiteX20" fmla="*/ 955344 w 1869744"/>
              <a:gd name="connsiteY20" fmla="*/ 1433015 h 1678675"/>
              <a:gd name="connsiteX21" fmla="*/ 805218 w 1869744"/>
              <a:gd name="connsiteY21" fmla="*/ 1392072 h 1678675"/>
              <a:gd name="connsiteX22" fmla="*/ 723332 w 1869744"/>
              <a:gd name="connsiteY22" fmla="*/ 1241947 h 1678675"/>
              <a:gd name="connsiteX23" fmla="*/ 627797 w 1869744"/>
              <a:gd name="connsiteY23" fmla="*/ 1119117 h 1678675"/>
              <a:gd name="connsiteX24" fmla="*/ 477672 w 1869744"/>
              <a:gd name="connsiteY24" fmla="*/ 1037230 h 1678675"/>
              <a:gd name="connsiteX25" fmla="*/ 341194 w 1869744"/>
              <a:gd name="connsiteY25" fmla="*/ 968991 h 1678675"/>
              <a:gd name="connsiteX26" fmla="*/ 259308 w 1869744"/>
              <a:gd name="connsiteY26" fmla="*/ 928048 h 1678675"/>
              <a:gd name="connsiteX27" fmla="*/ 136478 w 1869744"/>
              <a:gd name="connsiteY27" fmla="*/ 846162 h 1678675"/>
              <a:gd name="connsiteX28" fmla="*/ 0 w 1869744"/>
              <a:gd name="connsiteY28" fmla="*/ 791571 h 1678675"/>
              <a:gd name="connsiteX29" fmla="*/ 0 w 1869744"/>
              <a:gd name="connsiteY29" fmla="*/ 791571 h 16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69744" h="1678675">
                <a:moveTo>
                  <a:pt x="1869744" y="0"/>
                </a:moveTo>
                <a:cubicBezTo>
                  <a:pt x="1827663" y="25021"/>
                  <a:pt x="1785583" y="50042"/>
                  <a:pt x="1746914" y="81887"/>
                </a:cubicBezTo>
                <a:cubicBezTo>
                  <a:pt x="1708245" y="113732"/>
                  <a:pt x="1678675" y="156950"/>
                  <a:pt x="1637732" y="191069"/>
                </a:cubicBezTo>
                <a:cubicBezTo>
                  <a:pt x="1596789" y="225188"/>
                  <a:pt x="1535373" y="261582"/>
                  <a:pt x="1501254" y="286603"/>
                </a:cubicBezTo>
                <a:cubicBezTo>
                  <a:pt x="1467135" y="311624"/>
                  <a:pt x="1426191" y="309349"/>
                  <a:pt x="1433015" y="341194"/>
                </a:cubicBezTo>
                <a:cubicBezTo>
                  <a:pt x="1439839" y="373039"/>
                  <a:pt x="1501254" y="432179"/>
                  <a:pt x="1542197" y="477672"/>
                </a:cubicBezTo>
                <a:cubicBezTo>
                  <a:pt x="1583140" y="523165"/>
                  <a:pt x="1646830" y="566383"/>
                  <a:pt x="1678675" y="614150"/>
                </a:cubicBezTo>
                <a:cubicBezTo>
                  <a:pt x="1710520" y="661917"/>
                  <a:pt x="1708245" y="714233"/>
                  <a:pt x="1733266" y="764275"/>
                </a:cubicBezTo>
                <a:cubicBezTo>
                  <a:pt x="1758287" y="814317"/>
                  <a:pt x="1815152" y="868908"/>
                  <a:pt x="1828800" y="914400"/>
                </a:cubicBezTo>
                <a:cubicBezTo>
                  <a:pt x="1842448" y="959892"/>
                  <a:pt x="1815153" y="1037230"/>
                  <a:pt x="1815153" y="1037230"/>
                </a:cubicBezTo>
                <a:lnTo>
                  <a:pt x="1815153" y="1037230"/>
                </a:lnTo>
                <a:cubicBezTo>
                  <a:pt x="1810604" y="1062251"/>
                  <a:pt x="1803779" y="1137314"/>
                  <a:pt x="1787857" y="1187356"/>
                </a:cubicBezTo>
                <a:cubicBezTo>
                  <a:pt x="1771935" y="1237398"/>
                  <a:pt x="1737815" y="1287439"/>
                  <a:pt x="1719618" y="1337481"/>
                </a:cubicBezTo>
                <a:cubicBezTo>
                  <a:pt x="1701421" y="1387523"/>
                  <a:pt x="1685499" y="1442114"/>
                  <a:pt x="1678675" y="1487606"/>
                </a:cubicBezTo>
                <a:cubicBezTo>
                  <a:pt x="1671851" y="1533099"/>
                  <a:pt x="1685499" y="1578591"/>
                  <a:pt x="1678675" y="1610436"/>
                </a:cubicBezTo>
                <a:cubicBezTo>
                  <a:pt x="1671851" y="1642281"/>
                  <a:pt x="1637732" y="1678675"/>
                  <a:pt x="1637732" y="1678675"/>
                </a:cubicBezTo>
                <a:lnTo>
                  <a:pt x="1637732" y="1678675"/>
                </a:lnTo>
                <a:cubicBezTo>
                  <a:pt x="1614986" y="1665027"/>
                  <a:pt x="1553570" y="1621809"/>
                  <a:pt x="1501254" y="1596788"/>
                </a:cubicBezTo>
                <a:cubicBezTo>
                  <a:pt x="1448938" y="1571767"/>
                  <a:pt x="1382973" y="1553571"/>
                  <a:pt x="1323833" y="1528550"/>
                </a:cubicBezTo>
                <a:cubicBezTo>
                  <a:pt x="1264693" y="1503529"/>
                  <a:pt x="1207827" y="1462585"/>
                  <a:pt x="1146412" y="1446663"/>
                </a:cubicBezTo>
                <a:cubicBezTo>
                  <a:pt x="1084997" y="1430741"/>
                  <a:pt x="1012210" y="1442113"/>
                  <a:pt x="955344" y="1433015"/>
                </a:cubicBezTo>
                <a:cubicBezTo>
                  <a:pt x="898478" y="1423917"/>
                  <a:pt x="843887" y="1423917"/>
                  <a:pt x="805218" y="1392072"/>
                </a:cubicBezTo>
                <a:cubicBezTo>
                  <a:pt x="766549" y="1360227"/>
                  <a:pt x="752902" y="1287440"/>
                  <a:pt x="723332" y="1241947"/>
                </a:cubicBezTo>
                <a:cubicBezTo>
                  <a:pt x="693762" y="1196455"/>
                  <a:pt x="668740" y="1153236"/>
                  <a:pt x="627797" y="1119117"/>
                </a:cubicBezTo>
                <a:cubicBezTo>
                  <a:pt x="586854" y="1084998"/>
                  <a:pt x="525439" y="1062251"/>
                  <a:pt x="477672" y="1037230"/>
                </a:cubicBezTo>
                <a:cubicBezTo>
                  <a:pt x="429905" y="1012209"/>
                  <a:pt x="341194" y="968991"/>
                  <a:pt x="341194" y="968991"/>
                </a:cubicBezTo>
                <a:cubicBezTo>
                  <a:pt x="304800" y="950794"/>
                  <a:pt x="293427" y="948519"/>
                  <a:pt x="259308" y="928048"/>
                </a:cubicBezTo>
                <a:cubicBezTo>
                  <a:pt x="225189" y="907577"/>
                  <a:pt x="179696" y="868908"/>
                  <a:pt x="136478" y="846162"/>
                </a:cubicBezTo>
                <a:cubicBezTo>
                  <a:pt x="93260" y="823416"/>
                  <a:pt x="0" y="791571"/>
                  <a:pt x="0" y="791571"/>
                </a:cubicBezTo>
                <a:lnTo>
                  <a:pt x="0" y="791571"/>
                </a:lnTo>
              </a:path>
            </a:pathLst>
          </a:custGeom>
          <a:ln w="76200">
            <a:solidFill>
              <a:srgbClr val="FFFF00">
                <a:alpha val="41176"/>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 name="Espace réservé de la date 1"/>
          <p:cNvSpPr>
            <a:spLocks noGrp="1"/>
          </p:cNvSpPr>
          <p:nvPr>
            <p:ph type="dt" sz="quarter" idx="10"/>
          </p:nvPr>
        </p:nvSpPr>
        <p:spPr>
          <a:xfrm>
            <a:off x="362743" y="6322219"/>
            <a:ext cx="2741613" cy="363538"/>
          </a:xfrm>
          <a:noFill/>
        </p:spPr>
        <p:txBody>
          <a:bodyPr/>
          <a:lstStyle>
            <a:lvl1pPr>
              <a:tabLst>
                <a:tab pos="723900" algn="l"/>
                <a:tab pos="1447800" algn="l"/>
                <a:tab pos="2171700" algn="l"/>
              </a:tabLst>
              <a:defRPr>
                <a:solidFill>
                  <a:schemeClr val="tx1"/>
                </a:solidFill>
                <a:latin typeface="Arial" pitchFamily="34" charset="0"/>
                <a:ea typeface="SimSun" pitchFamily="2" charset="-122"/>
              </a:defRPr>
            </a:lvl1pPr>
            <a:lvl2pPr>
              <a:tabLst>
                <a:tab pos="723900" algn="l"/>
                <a:tab pos="1447800" algn="l"/>
                <a:tab pos="2171700" algn="l"/>
              </a:tabLst>
              <a:defRPr>
                <a:solidFill>
                  <a:schemeClr val="tx1"/>
                </a:solidFill>
                <a:latin typeface="Arial" pitchFamily="34" charset="0"/>
                <a:ea typeface="SimSun" pitchFamily="2" charset="-122"/>
              </a:defRPr>
            </a:lvl2pPr>
            <a:lvl3pPr>
              <a:tabLst>
                <a:tab pos="723900" algn="l"/>
                <a:tab pos="1447800" algn="l"/>
                <a:tab pos="2171700" algn="l"/>
              </a:tabLst>
              <a:defRPr>
                <a:solidFill>
                  <a:schemeClr val="tx1"/>
                </a:solidFill>
                <a:latin typeface="Arial" pitchFamily="34" charset="0"/>
                <a:ea typeface="SimSun" pitchFamily="2" charset="-122"/>
              </a:defRPr>
            </a:lvl3pPr>
            <a:lvl4pPr>
              <a:tabLst>
                <a:tab pos="723900" algn="l"/>
                <a:tab pos="1447800" algn="l"/>
                <a:tab pos="2171700" algn="l"/>
              </a:tabLst>
              <a:defRPr>
                <a:solidFill>
                  <a:schemeClr val="tx1"/>
                </a:solidFill>
                <a:latin typeface="Arial" pitchFamily="34" charset="0"/>
                <a:ea typeface="SimSun" pitchFamily="2" charset="-122"/>
              </a:defRPr>
            </a:lvl4pPr>
            <a:lvl5pPr>
              <a:tabLst>
                <a:tab pos="723900" algn="l"/>
                <a:tab pos="1447800" algn="l"/>
                <a:tab pos="2171700" algn="l"/>
              </a:tabLst>
              <a:defRPr>
                <a:solidFill>
                  <a:schemeClr val="tx1"/>
                </a:solidFill>
                <a:latin typeface="Arial" pitchFamily="34" charset="0"/>
                <a:ea typeface="SimSun" pitchFamily="2" charset="-122"/>
              </a:defRPr>
            </a:lvl5pPr>
            <a:lvl6pPr marL="2514600" indent="-228600" defTabSz="449263" eaLnBrk="0" fontAlgn="base" hangingPunct="0">
              <a:spcBef>
                <a:spcPct val="0"/>
              </a:spcBef>
              <a:spcAft>
                <a:spcPct val="0"/>
              </a:spcAft>
              <a:tabLst>
                <a:tab pos="723900" algn="l"/>
                <a:tab pos="1447800" algn="l"/>
                <a:tab pos="2171700" algn="l"/>
              </a:tabLst>
              <a:defRPr>
                <a:solidFill>
                  <a:schemeClr val="tx1"/>
                </a:solidFill>
                <a:latin typeface="Arial" pitchFamily="34" charset="0"/>
                <a:ea typeface="SimSun" pitchFamily="2" charset="-122"/>
              </a:defRPr>
            </a:lvl6pPr>
            <a:lvl7pPr marL="2971800" indent="-228600" defTabSz="449263" eaLnBrk="0" fontAlgn="base" hangingPunct="0">
              <a:spcBef>
                <a:spcPct val="0"/>
              </a:spcBef>
              <a:spcAft>
                <a:spcPct val="0"/>
              </a:spcAft>
              <a:tabLst>
                <a:tab pos="723900" algn="l"/>
                <a:tab pos="1447800" algn="l"/>
                <a:tab pos="2171700" algn="l"/>
              </a:tabLst>
              <a:defRPr>
                <a:solidFill>
                  <a:schemeClr val="tx1"/>
                </a:solidFill>
                <a:latin typeface="Arial" pitchFamily="34" charset="0"/>
                <a:ea typeface="SimSun" pitchFamily="2" charset="-122"/>
              </a:defRPr>
            </a:lvl7pPr>
            <a:lvl8pPr marL="3429000" indent="-228600" defTabSz="449263" eaLnBrk="0" fontAlgn="base" hangingPunct="0">
              <a:spcBef>
                <a:spcPct val="0"/>
              </a:spcBef>
              <a:spcAft>
                <a:spcPct val="0"/>
              </a:spcAft>
              <a:tabLst>
                <a:tab pos="723900" algn="l"/>
                <a:tab pos="1447800" algn="l"/>
                <a:tab pos="2171700" algn="l"/>
              </a:tabLst>
              <a:defRPr>
                <a:solidFill>
                  <a:schemeClr val="tx1"/>
                </a:solidFill>
                <a:latin typeface="Arial" pitchFamily="34" charset="0"/>
                <a:ea typeface="SimSun" pitchFamily="2" charset="-122"/>
              </a:defRPr>
            </a:lvl8pPr>
            <a:lvl9pPr marL="3886200" indent="-228600" defTabSz="449263" eaLnBrk="0" fontAlgn="base" hangingPunct="0">
              <a:spcBef>
                <a:spcPct val="0"/>
              </a:spcBef>
              <a:spcAft>
                <a:spcPct val="0"/>
              </a:spcAft>
              <a:tabLst>
                <a:tab pos="723900" algn="l"/>
                <a:tab pos="1447800" algn="l"/>
                <a:tab pos="2171700" algn="l"/>
              </a:tabLst>
              <a:defRPr>
                <a:solidFill>
                  <a:schemeClr val="tx1"/>
                </a:solidFill>
                <a:latin typeface="Arial" pitchFamily="34" charset="0"/>
                <a:ea typeface="SimSun" pitchFamily="2" charset="-122"/>
              </a:defRPr>
            </a:lvl9pPr>
          </a:lstStyle>
          <a:p>
            <a:r>
              <a:rPr lang="fr-FR" altLang="fr-FR">
                <a:solidFill>
                  <a:srgbClr val="898989"/>
                </a:solidFill>
                <a:latin typeface="Calibri" pitchFamily="34" charset="0"/>
                <a:ea typeface="Arial Unicode MS" pitchFamily="34" charset="-128"/>
              </a:rPr>
              <a:t>18/04/2019</a:t>
            </a:r>
          </a:p>
        </p:txBody>
      </p:sp>
      <p:sp>
        <p:nvSpPr>
          <p:cNvPr id="5" name="Triangle isocèle 4"/>
          <p:cNvSpPr/>
          <p:nvPr/>
        </p:nvSpPr>
        <p:spPr bwMode="auto">
          <a:xfrm>
            <a:off x="1778793" y="1804194"/>
            <a:ext cx="287338" cy="301625"/>
          </a:xfrm>
          <a:prstGeom prst="triangle">
            <a:avLst/>
          </a:pr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a:lstStyle/>
          <a:p>
            <a:pPr eaLnBrk="1">
              <a:lnSpc>
                <a:spcPct val="93000"/>
              </a:lnSpc>
              <a:buClr>
                <a:srgbClr val="000000"/>
              </a:buClr>
              <a:buSzPct val="100000"/>
              <a:buFont typeface="Times New Roman" panose="02020603050405020304" pitchFamily="18" charset="0"/>
              <a:buNone/>
              <a:defRPr/>
            </a:pPr>
            <a:endParaRPr lang="fr-FR"/>
          </a:p>
        </p:txBody>
      </p:sp>
      <p:sp>
        <p:nvSpPr>
          <p:cNvPr id="6" name="Triangle isocèle 7"/>
          <p:cNvSpPr>
            <a:spLocks noChangeArrowheads="1"/>
          </p:cNvSpPr>
          <p:nvPr/>
        </p:nvSpPr>
        <p:spPr bwMode="auto">
          <a:xfrm>
            <a:off x="4718843" y="586582"/>
            <a:ext cx="215900" cy="215900"/>
          </a:xfrm>
          <a:prstGeom prst="triangle">
            <a:avLst>
              <a:gd name="adj" fmla="val 50000"/>
            </a:avLst>
          </a:prstGeom>
          <a:solidFill>
            <a:srgbClr val="0070C0"/>
          </a:solidFill>
          <a:ln w="9525" algn="ctr">
            <a:solidFill>
              <a:srgbClr val="0070C0"/>
            </a:solidFill>
            <a:round/>
            <a:headEnd/>
            <a:tailEnd/>
          </a:ln>
        </p:spPr>
        <p:txBody>
          <a:bodyPr/>
          <a:lstStyle/>
          <a:p>
            <a:pPr eaLnBrk="1">
              <a:lnSpc>
                <a:spcPct val="93000"/>
              </a:lnSpc>
              <a:buClr>
                <a:srgbClr val="000000"/>
              </a:buClr>
              <a:buSzPct val="100000"/>
              <a:buFont typeface="Times New Roman" pitchFamily="18" charset="0"/>
              <a:buNone/>
            </a:pPr>
            <a:endParaRPr lang="fr-FR"/>
          </a:p>
        </p:txBody>
      </p:sp>
      <p:sp>
        <p:nvSpPr>
          <p:cNvPr id="7" name="Triangle isocèle 8"/>
          <p:cNvSpPr>
            <a:spLocks noChangeArrowheads="1"/>
          </p:cNvSpPr>
          <p:nvPr/>
        </p:nvSpPr>
        <p:spPr bwMode="auto">
          <a:xfrm>
            <a:off x="2543968" y="4979194"/>
            <a:ext cx="288925" cy="300038"/>
          </a:xfrm>
          <a:prstGeom prst="triangle">
            <a:avLst>
              <a:gd name="adj" fmla="val 50000"/>
            </a:avLst>
          </a:prstGeom>
          <a:solidFill>
            <a:srgbClr val="00B050"/>
          </a:solidFill>
          <a:ln w="9525" algn="ctr">
            <a:solidFill>
              <a:srgbClr val="00B050"/>
            </a:solidFill>
            <a:round/>
            <a:headEnd/>
            <a:tailEnd/>
          </a:ln>
        </p:spPr>
        <p:txBody>
          <a:bodyPr/>
          <a:lstStyle/>
          <a:p>
            <a:pPr eaLnBrk="1">
              <a:lnSpc>
                <a:spcPct val="93000"/>
              </a:lnSpc>
              <a:buClr>
                <a:srgbClr val="000000"/>
              </a:buClr>
              <a:buSzPct val="100000"/>
              <a:buFont typeface="Times New Roman" pitchFamily="18" charset="0"/>
              <a:buNone/>
            </a:pPr>
            <a:endParaRPr lang="fr-FR"/>
          </a:p>
        </p:txBody>
      </p:sp>
      <p:sp>
        <p:nvSpPr>
          <p:cNvPr id="8" name="Triangle isocèle 9"/>
          <p:cNvSpPr>
            <a:spLocks noChangeArrowheads="1"/>
          </p:cNvSpPr>
          <p:nvPr/>
        </p:nvSpPr>
        <p:spPr bwMode="auto">
          <a:xfrm>
            <a:off x="2075656" y="5277644"/>
            <a:ext cx="287337" cy="301625"/>
          </a:xfrm>
          <a:prstGeom prst="triangle">
            <a:avLst>
              <a:gd name="adj" fmla="val 50000"/>
            </a:avLst>
          </a:prstGeom>
          <a:solidFill>
            <a:srgbClr val="00B050"/>
          </a:solidFill>
          <a:ln w="9525" algn="ctr">
            <a:solidFill>
              <a:srgbClr val="00B050"/>
            </a:solidFill>
            <a:round/>
            <a:headEnd/>
            <a:tailEnd/>
          </a:ln>
        </p:spPr>
        <p:txBody>
          <a:bodyPr/>
          <a:lstStyle/>
          <a:p>
            <a:pPr eaLnBrk="1">
              <a:lnSpc>
                <a:spcPct val="93000"/>
              </a:lnSpc>
              <a:buClr>
                <a:srgbClr val="000000"/>
              </a:buClr>
              <a:buSzPct val="100000"/>
              <a:buFont typeface="Times New Roman" pitchFamily="18" charset="0"/>
              <a:buNone/>
            </a:pPr>
            <a:endParaRPr lang="fr-FR"/>
          </a:p>
        </p:txBody>
      </p:sp>
      <p:sp>
        <p:nvSpPr>
          <p:cNvPr id="9" name="Triangle isocèle 10"/>
          <p:cNvSpPr>
            <a:spLocks noChangeArrowheads="1"/>
          </p:cNvSpPr>
          <p:nvPr/>
        </p:nvSpPr>
        <p:spPr bwMode="auto">
          <a:xfrm>
            <a:off x="2256631" y="4042569"/>
            <a:ext cx="287337" cy="301625"/>
          </a:xfrm>
          <a:prstGeom prst="triangle">
            <a:avLst>
              <a:gd name="adj" fmla="val 50000"/>
            </a:avLst>
          </a:prstGeom>
          <a:solidFill>
            <a:srgbClr val="00B050"/>
          </a:solidFill>
          <a:ln w="9525" algn="ctr">
            <a:solidFill>
              <a:srgbClr val="00B050"/>
            </a:solidFill>
            <a:round/>
            <a:headEnd/>
            <a:tailEnd/>
          </a:ln>
        </p:spPr>
        <p:txBody>
          <a:bodyPr/>
          <a:lstStyle/>
          <a:p>
            <a:pPr eaLnBrk="1">
              <a:lnSpc>
                <a:spcPct val="93000"/>
              </a:lnSpc>
              <a:buClr>
                <a:srgbClr val="000000"/>
              </a:buClr>
              <a:buSzPct val="100000"/>
              <a:buFont typeface="Times New Roman" pitchFamily="18" charset="0"/>
              <a:buNone/>
            </a:pPr>
            <a:endParaRPr lang="fr-FR"/>
          </a:p>
        </p:txBody>
      </p:sp>
      <p:sp>
        <p:nvSpPr>
          <p:cNvPr id="11" name="Forme libre 13"/>
          <p:cNvSpPr>
            <a:spLocks/>
          </p:cNvSpPr>
          <p:nvPr/>
        </p:nvSpPr>
        <p:spPr bwMode="auto">
          <a:xfrm>
            <a:off x="2375693" y="989807"/>
            <a:ext cx="2266950" cy="373062"/>
          </a:xfrm>
          <a:custGeom>
            <a:avLst/>
            <a:gdLst>
              <a:gd name="T0" fmla="*/ 2266005 w 2266005"/>
              <a:gd name="T1" fmla="*/ 341194 h 372870"/>
              <a:gd name="T2" fmla="*/ 1924811 w 2266005"/>
              <a:gd name="T3" fmla="*/ 313899 h 372870"/>
              <a:gd name="T4" fmla="*/ 1610913 w 2266005"/>
              <a:gd name="T5" fmla="*/ 354842 h 372870"/>
              <a:gd name="T6" fmla="*/ 246137 w 2266005"/>
              <a:gd name="T7" fmla="*/ 341194 h 372870"/>
              <a:gd name="T8" fmla="*/ 477 w 2266005"/>
              <a:gd name="T9" fmla="*/ 0 h 372870"/>
              <a:gd name="T10" fmla="*/ 477 w 2266005"/>
              <a:gd name="T11" fmla="*/ 0 h 3728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66005" h="372870">
                <a:moveTo>
                  <a:pt x="2266005" y="341194"/>
                </a:moveTo>
                <a:cubicBezTo>
                  <a:pt x="2149999" y="326409"/>
                  <a:pt x="2033993" y="311624"/>
                  <a:pt x="1924811" y="313899"/>
                </a:cubicBezTo>
                <a:cubicBezTo>
                  <a:pt x="1815629" y="316174"/>
                  <a:pt x="1610913" y="354842"/>
                  <a:pt x="1610913" y="354842"/>
                </a:cubicBezTo>
                <a:cubicBezTo>
                  <a:pt x="1331134" y="359391"/>
                  <a:pt x="514543" y="400334"/>
                  <a:pt x="246137" y="341194"/>
                </a:cubicBezTo>
                <a:cubicBezTo>
                  <a:pt x="-22269" y="282054"/>
                  <a:pt x="477" y="0"/>
                  <a:pt x="477" y="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2" name="Forme libre 14"/>
          <p:cNvSpPr>
            <a:spLocks/>
          </p:cNvSpPr>
          <p:nvPr/>
        </p:nvSpPr>
        <p:spPr bwMode="auto">
          <a:xfrm>
            <a:off x="548481" y="2750344"/>
            <a:ext cx="1787525" cy="1036638"/>
          </a:xfrm>
          <a:custGeom>
            <a:avLst/>
            <a:gdLst>
              <a:gd name="T0" fmla="*/ 1787857 w 1787857"/>
              <a:gd name="T1" fmla="*/ 1037230 h 1037230"/>
              <a:gd name="T2" fmla="*/ 1569493 w 1787857"/>
              <a:gd name="T3" fmla="*/ 873457 h 1037230"/>
              <a:gd name="T4" fmla="*/ 1241946 w 1787857"/>
              <a:gd name="T5" fmla="*/ 709684 h 1037230"/>
              <a:gd name="T6" fmla="*/ 1009934 w 1787857"/>
              <a:gd name="T7" fmla="*/ 696036 h 1037230"/>
              <a:gd name="T8" fmla="*/ 846161 w 1787857"/>
              <a:gd name="T9" fmla="*/ 655093 h 1037230"/>
              <a:gd name="T10" fmla="*/ 791570 w 1787857"/>
              <a:gd name="T11" fmla="*/ 450376 h 1037230"/>
              <a:gd name="T12" fmla="*/ 573206 w 1787857"/>
              <a:gd name="T13" fmla="*/ 300251 h 1037230"/>
              <a:gd name="T14" fmla="*/ 327546 w 1787857"/>
              <a:gd name="T15" fmla="*/ 218364 h 1037230"/>
              <a:gd name="T16" fmla="*/ 0 w 1787857"/>
              <a:gd name="T17" fmla="*/ 0 h 10372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87857" h="1037230">
                <a:moveTo>
                  <a:pt x="1787857" y="1037230"/>
                </a:moveTo>
                <a:cubicBezTo>
                  <a:pt x="1724167" y="982639"/>
                  <a:pt x="1660478" y="928048"/>
                  <a:pt x="1569493" y="873457"/>
                </a:cubicBezTo>
                <a:cubicBezTo>
                  <a:pt x="1478508" y="818866"/>
                  <a:pt x="1335206" y="739254"/>
                  <a:pt x="1241946" y="709684"/>
                </a:cubicBezTo>
                <a:cubicBezTo>
                  <a:pt x="1148686" y="680114"/>
                  <a:pt x="1075898" y="705134"/>
                  <a:pt x="1009934" y="696036"/>
                </a:cubicBezTo>
                <a:cubicBezTo>
                  <a:pt x="943970" y="686938"/>
                  <a:pt x="882555" y="696036"/>
                  <a:pt x="846161" y="655093"/>
                </a:cubicBezTo>
                <a:cubicBezTo>
                  <a:pt x="809767" y="614150"/>
                  <a:pt x="837062" y="509516"/>
                  <a:pt x="791570" y="450376"/>
                </a:cubicBezTo>
                <a:cubicBezTo>
                  <a:pt x="746077" y="391236"/>
                  <a:pt x="650543" y="338920"/>
                  <a:pt x="573206" y="300251"/>
                </a:cubicBezTo>
                <a:cubicBezTo>
                  <a:pt x="495869" y="261582"/>
                  <a:pt x="423080" y="268406"/>
                  <a:pt x="327546" y="218364"/>
                </a:cubicBezTo>
                <a:cubicBezTo>
                  <a:pt x="232012" y="168322"/>
                  <a:pt x="116006" y="84161"/>
                  <a:pt x="0" y="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3" name="Forme libre 15"/>
          <p:cNvSpPr>
            <a:spLocks/>
          </p:cNvSpPr>
          <p:nvPr/>
        </p:nvSpPr>
        <p:spPr bwMode="auto">
          <a:xfrm>
            <a:off x="1735931" y="1153319"/>
            <a:ext cx="725487" cy="2292350"/>
          </a:xfrm>
          <a:custGeom>
            <a:avLst/>
            <a:gdLst>
              <a:gd name="T0" fmla="*/ 122830 w 725757"/>
              <a:gd name="T1" fmla="*/ 0 h 2292824"/>
              <a:gd name="T2" fmla="*/ 300251 w 725757"/>
              <a:gd name="T3" fmla="*/ 382138 h 2292824"/>
              <a:gd name="T4" fmla="*/ 450376 w 725757"/>
              <a:gd name="T5" fmla="*/ 409433 h 2292824"/>
              <a:gd name="T6" fmla="*/ 627797 w 725757"/>
              <a:gd name="T7" fmla="*/ 682388 h 2292824"/>
              <a:gd name="T8" fmla="*/ 723332 w 725757"/>
              <a:gd name="T9" fmla="*/ 859809 h 2292824"/>
              <a:gd name="T10" fmla="*/ 532263 w 725757"/>
              <a:gd name="T11" fmla="*/ 1132764 h 2292824"/>
              <a:gd name="T12" fmla="*/ 232012 w 725757"/>
              <a:gd name="T13" fmla="*/ 1228299 h 2292824"/>
              <a:gd name="T14" fmla="*/ 122830 w 725757"/>
              <a:gd name="T15" fmla="*/ 1351129 h 2292824"/>
              <a:gd name="T16" fmla="*/ 40944 w 725757"/>
              <a:gd name="T17" fmla="*/ 1719618 h 2292824"/>
              <a:gd name="T18" fmla="*/ 54591 w 725757"/>
              <a:gd name="T19" fmla="*/ 2060812 h 2292824"/>
              <a:gd name="T20" fmla="*/ 0 w 725757"/>
              <a:gd name="T21" fmla="*/ 2292824 h 22928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25757" h="2292824">
                <a:moveTo>
                  <a:pt x="122830" y="0"/>
                </a:moveTo>
                <a:cubicBezTo>
                  <a:pt x="184245" y="156949"/>
                  <a:pt x="245660" y="313899"/>
                  <a:pt x="300251" y="382138"/>
                </a:cubicBezTo>
                <a:cubicBezTo>
                  <a:pt x="354842" y="450377"/>
                  <a:pt x="395785" y="359391"/>
                  <a:pt x="450376" y="409433"/>
                </a:cubicBezTo>
                <a:cubicBezTo>
                  <a:pt x="504967" y="459475"/>
                  <a:pt x="582304" y="607325"/>
                  <a:pt x="627797" y="682388"/>
                </a:cubicBezTo>
                <a:cubicBezTo>
                  <a:pt x="673290" y="757451"/>
                  <a:pt x="739254" y="784746"/>
                  <a:pt x="723332" y="859809"/>
                </a:cubicBezTo>
                <a:cubicBezTo>
                  <a:pt x="707410" y="934872"/>
                  <a:pt x="614150" y="1071349"/>
                  <a:pt x="532263" y="1132764"/>
                </a:cubicBezTo>
                <a:cubicBezTo>
                  <a:pt x="450376" y="1194179"/>
                  <a:pt x="300251" y="1191905"/>
                  <a:pt x="232012" y="1228299"/>
                </a:cubicBezTo>
                <a:cubicBezTo>
                  <a:pt x="163773" y="1264693"/>
                  <a:pt x="154675" y="1269243"/>
                  <a:pt x="122830" y="1351129"/>
                </a:cubicBezTo>
                <a:cubicBezTo>
                  <a:pt x="90985" y="1433016"/>
                  <a:pt x="52317" y="1601338"/>
                  <a:pt x="40944" y="1719618"/>
                </a:cubicBezTo>
                <a:cubicBezTo>
                  <a:pt x="29571" y="1837898"/>
                  <a:pt x="61415" y="1965278"/>
                  <a:pt x="54591" y="2060812"/>
                </a:cubicBezTo>
                <a:cubicBezTo>
                  <a:pt x="47767" y="2156346"/>
                  <a:pt x="23883" y="2224585"/>
                  <a:pt x="0" y="2292824"/>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4" name="Forme libre 16"/>
          <p:cNvSpPr>
            <a:spLocks/>
          </p:cNvSpPr>
          <p:nvPr/>
        </p:nvSpPr>
        <p:spPr bwMode="auto">
          <a:xfrm>
            <a:off x="1462881" y="1862932"/>
            <a:ext cx="463550" cy="519112"/>
          </a:xfrm>
          <a:custGeom>
            <a:avLst/>
            <a:gdLst>
              <a:gd name="T0" fmla="*/ 464024 w 464024"/>
              <a:gd name="T1" fmla="*/ 518615 h 518615"/>
              <a:gd name="T2" fmla="*/ 0 w 464024"/>
              <a:gd name="T3" fmla="*/ 0 h 518615"/>
              <a:gd name="T4" fmla="*/ 0 60000 65536"/>
              <a:gd name="T5" fmla="*/ 0 60000 65536"/>
            </a:gdLst>
            <a:ahLst/>
            <a:cxnLst>
              <a:cxn ang="T4">
                <a:pos x="T0" y="T1"/>
              </a:cxn>
              <a:cxn ang="T5">
                <a:pos x="T2" y="T3"/>
              </a:cxn>
            </a:cxnLst>
            <a:rect l="0" t="0" r="r" b="b"/>
            <a:pathLst>
              <a:path w="464024" h="518615">
                <a:moveTo>
                  <a:pt x="464024" y="518615"/>
                </a:moveTo>
                <a:lnTo>
                  <a:pt x="0" y="0"/>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5" name="Forme libre 17"/>
          <p:cNvSpPr>
            <a:spLocks/>
          </p:cNvSpPr>
          <p:nvPr/>
        </p:nvSpPr>
        <p:spPr bwMode="auto">
          <a:xfrm>
            <a:off x="2035968" y="1153319"/>
            <a:ext cx="2565400" cy="1009650"/>
          </a:xfrm>
          <a:custGeom>
            <a:avLst/>
            <a:gdLst>
              <a:gd name="T0" fmla="*/ 2565779 w 2565779"/>
              <a:gd name="T1" fmla="*/ 1009935 h 1009935"/>
              <a:gd name="T2" fmla="*/ 2306472 w 2565779"/>
              <a:gd name="T3" fmla="*/ 955344 h 1009935"/>
              <a:gd name="T4" fmla="*/ 2074460 w 2565779"/>
              <a:gd name="T5" fmla="*/ 955344 h 1009935"/>
              <a:gd name="T6" fmla="*/ 1678675 w 2565779"/>
              <a:gd name="T7" fmla="*/ 846161 h 1009935"/>
              <a:gd name="T8" fmla="*/ 1460311 w 2565779"/>
              <a:gd name="T9" fmla="*/ 805218 h 1009935"/>
              <a:gd name="T10" fmla="*/ 1160060 w 2565779"/>
              <a:gd name="T11" fmla="*/ 791570 h 1009935"/>
              <a:gd name="T12" fmla="*/ 900752 w 2565779"/>
              <a:gd name="T13" fmla="*/ 818866 h 1009935"/>
              <a:gd name="T14" fmla="*/ 504967 w 2565779"/>
              <a:gd name="T15" fmla="*/ 818866 h 1009935"/>
              <a:gd name="T16" fmla="*/ 245660 w 2565779"/>
              <a:gd name="T17" fmla="*/ 409433 h 1009935"/>
              <a:gd name="T18" fmla="*/ 95534 w 2565779"/>
              <a:gd name="T19" fmla="*/ 354842 h 1009935"/>
              <a:gd name="T20" fmla="*/ 0 w 2565779"/>
              <a:gd name="T21" fmla="*/ 0 h 1009935"/>
              <a:gd name="T22" fmla="*/ 0 w 2565779"/>
              <a:gd name="T23" fmla="*/ 0 h 10099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65779" h="1009935">
                <a:moveTo>
                  <a:pt x="2565779" y="1009935"/>
                </a:moveTo>
                <a:cubicBezTo>
                  <a:pt x="2477068" y="987188"/>
                  <a:pt x="2388358" y="964442"/>
                  <a:pt x="2306472" y="955344"/>
                </a:cubicBezTo>
                <a:cubicBezTo>
                  <a:pt x="2224585" y="946245"/>
                  <a:pt x="2179093" y="973541"/>
                  <a:pt x="2074460" y="955344"/>
                </a:cubicBezTo>
                <a:cubicBezTo>
                  <a:pt x="1969827" y="937147"/>
                  <a:pt x="1781033" y="871182"/>
                  <a:pt x="1678675" y="846161"/>
                </a:cubicBezTo>
                <a:cubicBezTo>
                  <a:pt x="1576317" y="821140"/>
                  <a:pt x="1546747" y="814316"/>
                  <a:pt x="1460311" y="805218"/>
                </a:cubicBezTo>
                <a:cubicBezTo>
                  <a:pt x="1373875" y="796120"/>
                  <a:pt x="1253320" y="789295"/>
                  <a:pt x="1160060" y="791570"/>
                </a:cubicBezTo>
                <a:cubicBezTo>
                  <a:pt x="1066800" y="793845"/>
                  <a:pt x="1009934" y="814317"/>
                  <a:pt x="900752" y="818866"/>
                </a:cubicBezTo>
                <a:cubicBezTo>
                  <a:pt x="791570" y="823415"/>
                  <a:pt x="614149" y="887105"/>
                  <a:pt x="504967" y="818866"/>
                </a:cubicBezTo>
                <a:cubicBezTo>
                  <a:pt x="395785" y="750627"/>
                  <a:pt x="313899" y="486770"/>
                  <a:pt x="245660" y="409433"/>
                </a:cubicBezTo>
                <a:cubicBezTo>
                  <a:pt x="177421" y="332096"/>
                  <a:pt x="136477" y="423081"/>
                  <a:pt x="95534" y="354842"/>
                </a:cubicBezTo>
                <a:cubicBezTo>
                  <a:pt x="54591" y="286603"/>
                  <a:pt x="0" y="0"/>
                  <a:pt x="0" y="0"/>
                </a:cubicBezTo>
              </a:path>
            </a:pathLst>
          </a:custGeom>
          <a:noFill/>
          <a:ln w="28575">
            <a:solidFill>
              <a:srgbClr val="7030A0"/>
            </a:solidFill>
            <a:prstDash val="lgDash"/>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 name="Forme libre 18"/>
          <p:cNvSpPr>
            <a:spLocks/>
          </p:cNvSpPr>
          <p:nvPr/>
        </p:nvSpPr>
        <p:spPr bwMode="auto">
          <a:xfrm>
            <a:off x="2021681" y="2339182"/>
            <a:ext cx="477837" cy="1393825"/>
          </a:xfrm>
          <a:custGeom>
            <a:avLst/>
            <a:gdLst>
              <a:gd name="T0" fmla="*/ 300251 w 478018"/>
              <a:gd name="T1" fmla="*/ 1394129 h 1394129"/>
              <a:gd name="T2" fmla="*/ 313899 w 478018"/>
              <a:gd name="T3" fmla="*/ 1134822 h 1394129"/>
              <a:gd name="T4" fmla="*/ 368490 w 478018"/>
              <a:gd name="T5" fmla="*/ 889162 h 1394129"/>
              <a:gd name="T6" fmla="*/ 477672 w 478018"/>
              <a:gd name="T7" fmla="*/ 629854 h 1394129"/>
              <a:gd name="T8" fmla="*/ 395785 w 478018"/>
              <a:gd name="T9" fmla="*/ 411490 h 1394129"/>
              <a:gd name="T10" fmla="*/ 204717 w 478018"/>
              <a:gd name="T11" fmla="*/ 206774 h 1394129"/>
              <a:gd name="T12" fmla="*/ 95535 w 478018"/>
              <a:gd name="T13" fmla="*/ 29353 h 1394129"/>
              <a:gd name="T14" fmla="*/ 0 w 478018"/>
              <a:gd name="T15" fmla="*/ 2057 h 13941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8018" h="1394129">
                <a:moveTo>
                  <a:pt x="300251" y="1394129"/>
                </a:moveTo>
                <a:cubicBezTo>
                  <a:pt x="301388" y="1306556"/>
                  <a:pt x="302526" y="1218983"/>
                  <a:pt x="313899" y="1134822"/>
                </a:cubicBezTo>
                <a:cubicBezTo>
                  <a:pt x="325272" y="1050661"/>
                  <a:pt x="341194" y="973323"/>
                  <a:pt x="368490" y="889162"/>
                </a:cubicBezTo>
                <a:cubicBezTo>
                  <a:pt x="395786" y="805001"/>
                  <a:pt x="473123" y="709466"/>
                  <a:pt x="477672" y="629854"/>
                </a:cubicBezTo>
                <a:cubicBezTo>
                  <a:pt x="482221" y="550242"/>
                  <a:pt x="441278" y="482003"/>
                  <a:pt x="395785" y="411490"/>
                </a:cubicBezTo>
                <a:cubicBezTo>
                  <a:pt x="350293" y="340977"/>
                  <a:pt x="254759" y="270463"/>
                  <a:pt x="204717" y="206774"/>
                </a:cubicBezTo>
                <a:cubicBezTo>
                  <a:pt x="154675" y="143085"/>
                  <a:pt x="129654" y="63472"/>
                  <a:pt x="95535" y="29353"/>
                </a:cubicBezTo>
                <a:cubicBezTo>
                  <a:pt x="61416" y="-4766"/>
                  <a:pt x="30708" y="-1355"/>
                  <a:pt x="0" y="2057"/>
                </a:cubicBezTo>
              </a:path>
            </a:pathLst>
          </a:custGeom>
          <a:noFill/>
          <a:ln w="28575">
            <a:solidFill>
              <a:srgbClr val="7030A0"/>
            </a:solidFill>
            <a:prstDash val="lgDash"/>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7" name="Forme libre 19"/>
          <p:cNvSpPr>
            <a:spLocks/>
          </p:cNvSpPr>
          <p:nvPr/>
        </p:nvSpPr>
        <p:spPr bwMode="auto">
          <a:xfrm>
            <a:off x="670718" y="4114007"/>
            <a:ext cx="928688" cy="2620962"/>
          </a:xfrm>
          <a:custGeom>
            <a:avLst/>
            <a:gdLst>
              <a:gd name="T0" fmla="*/ 0 w 928354"/>
              <a:gd name="T1" fmla="*/ 0 h 2620371"/>
              <a:gd name="T2" fmla="*/ 163773 w 928354"/>
              <a:gd name="T3" fmla="*/ 245660 h 2620371"/>
              <a:gd name="T4" fmla="*/ 450376 w 928354"/>
              <a:gd name="T5" fmla="*/ 491320 h 2620371"/>
              <a:gd name="T6" fmla="*/ 614149 w 928354"/>
              <a:gd name="T7" fmla="*/ 764275 h 2620371"/>
              <a:gd name="T8" fmla="*/ 723331 w 928354"/>
              <a:gd name="T9" fmla="*/ 914400 h 2620371"/>
              <a:gd name="T10" fmla="*/ 791570 w 928354"/>
              <a:gd name="T11" fmla="*/ 1187356 h 2620371"/>
              <a:gd name="T12" fmla="*/ 928048 w 928354"/>
              <a:gd name="T13" fmla="*/ 1433015 h 2620371"/>
              <a:gd name="T14" fmla="*/ 750627 w 928354"/>
              <a:gd name="T15" fmla="*/ 1746914 h 2620371"/>
              <a:gd name="T16" fmla="*/ 682388 w 928354"/>
              <a:gd name="T17" fmla="*/ 1910687 h 2620371"/>
              <a:gd name="T18" fmla="*/ 682388 w 928354"/>
              <a:gd name="T19" fmla="*/ 2251881 h 2620371"/>
              <a:gd name="T20" fmla="*/ 573206 w 928354"/>
              <a:gd name="T21" fmla="*/ 2442950 h 2620371"/>
              <a:gd name="T22" fmla="*/ 327546 w 928354"/>
              <a:gd name="T23" fmla="*/ 2620371 h 26203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8354" h="2620371">
                <a:moveTo>
                  <a:pt x="0" y="0"/>
                </a:moveTo>
                <a:cubicBezTo>
                  <a:pt x="44355" y="81886"/>
                  <a:pt x="88710" y="163773"/>
                  <a:pt x="163773" y="245660"/>
                </a:cubicBezTo>
                <a:cubicBezTo>
                  <a:pt x="238836" y="327547"/>
                  <a:pt x="375313" y="404884"/>
                  <a:pt x="450376" y="491320"/>
                </a:cubicBezTo>
                <a:cubicBezTo>
                  <a:pt x="525439" y="577756"/>
                  <a:pt x="568657" y="693762"/>
                  <a:pt x="614149" y="764275"/>
                </a:cubicBezTo>
                <a:cubicBezTo>
                  <a:pt x="659642" y="834788"/>
                  <a:pt x="693761" y="843887"/>
                  <a:pt x="723331" y="914400"/>
                </a:cubicBezTo>
                <a:cubicBezTo>
                  <a:pt x="752901" y="984913"/>
                  <a:pt x="757451" y="1100920"/>
                  <a:pt x="791570" y="1187356"/>
                </a:cubicBezTo>
                <a:cubicBezTo>
                  <a:pt x="825689" y="1273792"/>
                  <a:pt x="934872" y="1339755"/>
                  <a:pt x="928048" y="1433015"/>
                </a:cubicBezTo>
                <a:cubicBezTo>
                  <a:pt x="921224" y="1526275"/>
                  <a:pt x="791570" y="1667302"/>
                  <a:pt x="750627" y="1746914"/>
                </a:cubicBezTo>
                <a:cubicBezTo>
                  <a:pt x="709684" y="1826526"/>
                  <a:pt x="693761" y="1826526"/>
                  <a:pt x="682388" y="1910687"/>
                </a:cubicBezTo>
                <a:cubicBezTo>
                  <a:pt x="671015" y="1994848"/>
                  <a:pt x="700585" y="2163171"/>
                  <a:pt x="682388" y="2251881"/>
                </a:cubicBezTo>
                <a:cubicBezTo>
                  <a:pt x="664191" y="2340591"/>
                  <a:pt x="632346" y="2381535"/>
                  <a:pt x="573206" y="2442950"/>
                </a:cubicBezTo>
                <a:cubicBezTo>
                  <a:pt x="514066" y="2504365"/>
                  <a:pt x="420806" y="2562368"/>
                  <a:pt x="327546" y="2620371"/>
                </a:cubicBezTo>
              </a:path>
            </a:pathLst>
          </a:custGeom>
          <a:noFill/>
          <a:ln w="76200">
            <a:solidFill>
              <a:srgbClr val="FFFF00">
                <a:alpha val="41176"/>
              </a:srgbClr>
            </a:solidFill>
            <a:prstDash val="lgDash"/>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8" name="Forme libre 20"/>
          <p:cNvSpPr>
            <a:spLocks/>
          </p:cNvSpPr>
          <p:nvPr/>
        </p:nvSpPr>
        <p:spPr bwMode="auto">
          <a:xfrm>
            <a:off x="2445543" y="1112044"/>
            <a:ext cx="614363" cy="804863"/>
          </a:xfrm>
          <a:custGeom>
            <a:avLst/>
            <a:gdLst>
              <a:gd name="T0" fmla="*/ 614149 w 614149"/>
              <a:gd name="T1" fmla="*/ 805218 h 805218"/>
              <a:gd name="T2" fmla="*/ 464024 w 614149"/>
              <a:gd name="T3" fmla="*/ 532263 h 805218"/>
              <a:gd name="T4" fmla="*/ 245660 w 614149"/>
              <a:gd name="T5" fmla="*/ 300251 h 805218"/>
              <a:gd name="T6" fmla="*/ 0 w 614149"/>
              <a:gd name="T7" fmla="*/ 0 h 8052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4149" h="805218">
                <a:moveTo>
                  <a:pt x="614149" y="805218"/>
                </a:moveTo>
                <a:cubicBezTo>
                  <a:pt x="569794" y="710821"/>
                  <a:pt x="525439" y="616424"/>
                  <a:pt x="464024" y="532263"/>
                </a:cubicBezTo>
                <a:cubicBezTo>
                  <a:pt x="402609" y="448102"/>
                  <a:pt x="322997" y="388961"/>
                  <a:pt x="245660" y="300251"/>
                </a:cubicBezTo>
                <a:cubicBezTo>
                  <a:pt x="168323" y="211540"/>
                  <a:pt x="84161" y="105770"/>
                  <a:pt x="0" y="0"/>
                </a:cubicBezTo>
              </a:path>
            </a:pathLst>
          </a:custGeom>
          <a:noFill/>
          <a:ln w="28575">
            <a:solidFill>
              <a:srgbClr val="7030A0"/>
            </a:solidFill>
            <a:prstDash val="lgDash"/>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9" name="Forme libre 21"/>
          <p:cNvSpPr>
            <a:spLocks/>
          </p:cNvSpPr>
          <p:nvPr/>
        </p:nvSpPr>
        <p:spPr bwMode="auto">
          <a:xfrm>
            <a:off x="848518" y="2804319"/>
            <a:ext cx="1487488" cy="901700"/>
          </a:xfrm>
          <a:custGeom>
            <a:avLst/>
            <a:gdLst>
              <a:gd name="T0" fmla="*/ 1487606 w 1487606"/>
              <a:gd name="T1" fmla="*/ 900753 h 900753"/>
              <a:gd name="T2" fmla="*/ 1064525 w 1487606"/>
              <a:gd name="T3" fmla="*/ 655093 h 900753"/>
              <a:gd name="T4" fmla="*/ 614149 w 1487606"/>
              <a:gd name="T5" fmla="*/ 586854 h 900753"/>
              <a:gd name="T6" fmla="*/ 518615 w 1487606"/>
              <a:gd name="T7" fmla="*/ 327547 h 900753"/>
              <a:gd name="T8" fmla="*/ 191068 w 1487606"/>
              <a:gd name="T9" fmla="*/ 150126 h 900753"/>
              <a:gd name="T10" fmla="*/ 0 w 1487606"/>
              <a:gd name="T11" fmla="*/ 0 h 9007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87606" h="900753">
                <a:moveTo>
                  <a:pt x="1487606" y="900753"/>
                </a:moveTo>
                <a:cubicBezTo>
                  <a:pt x="1348853" y="804081"/>
                  <a:pt x="1210101" y="707409"/>
                  <a:pt x="1064525" y="655093"/>
                </a:cubicBezTo>
                <a:cubicBezTo>
                  <a:pt x="918949" y="602777"/>
                  <a:pt x="705134" y="641445"/>
                  <a:pt x="614149" y="586854"/>
                </a:cubicBezTo>
                <a:cubicBezTo>
                  <a:pt x="523164" y="532263"/>
                  <a:pt x="589128" y="400335"/>
                  <a:pt x="518615" y="327547"/>
                </a:cubicBezTo>
                <a:cubicBezTo>
                  <a:pt x="448101" y="254759"/>
                  <a:pt x="277504" y="204717"/>
                  <a:pt x="191068" y="150126"/>
                </a:cubicBezTo>
                <a:cubicBezTo>
                  <a:pt x="104632" y="95535"/>
                  <a:pt x="52316" y="47767"/>
                  <a:pt x="0" y="0"/>
                </a:cubicBezTo>
              </a:path>
            </a:pathLst>
          </a:custGeom>
          <a:noFill/>
          <a:ln w="28575">
            <a:solidFill>
              <a:srgbClr val="7030A0"/>
            </a:solidFill>
            <a:prstDash val="lgDash"/>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1" name="Ellipse 26"/>
          <p:cNvSpPr>
            <a:spLocks noChangeArrowheads="1"/>
          </p:cNvSpPr>
          <p:nvPr/>
        </p:nvSpPr>
        <p:spPr bwMode="auto">
          <a:xfrm>
            <a:off x="4718843" y="1191419"/>
            <a:ext cx="215900" cy="193675"/>
          </a:xfrm>
          <a:prstGeom prst="ellipse">
            <a:avLst/>
          </a:prstGeom>
          <a:solidFill>
            <a:srgbClr val="00B8FF"/>
          </a:solidFill>
          <a:ln w="9525" algn="ctr">
            <a:solidFill>
              <a:srgbClr val="00B0F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3000"/>
              </a:lnSpc>
              <a:buClr>
                <a:srgbClr val="000000"/>
              </a:buClr>
              <a:buSzPct val="100000"/>
              <a:buFont typeface="Times New Roman" pitchFamily="18" charset="0"/>
              <a:buNone/>
            </a:pPr>
            <a:endParaRPr lang="fr-FR"/>
          </a:p>
        </p:txBody>
      </p:sp>
      <p:cxnSp>
        <p:nvCxnSpPr>
          <p:cNvPr id="22" name="Connecteur droit avec flèche 31"/>
          <p:cNvCxnSpPr>
            <a:cxnSpLocks noChangeShapeType="1"/>
          </p:cNvCxnSpPr>
          <p:nvPr/>
        </p:nvCxnSpPr>
        <p:spPr bwMode="auto">
          <a:xfrm>
            <a:off x="4934743" y="1289844"/>
            <a:ext cx="215900" cy="1588"/>
          </a:xfrm>
          <a:prstGeom prst="straightConnector1">
            <a:avLst/>
          </a:prstGeom>
          <a:noFill/>
          <a:ln w="38100" algn="ctr">
            <a:solidFill>
              <a:srgbClr val="00B0F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Ellipse 32"/>
          <p:cNvSpPr>
            <a:spLocks noChangeArrowheads="1"/>
          </p:cNvSpPr>
          <p:nvPr/>
        </p:nvSpPr>
        <p:spPr bwMode="auto">
          <a:xfrm>
            <a:off x="4745831" y="1869282"/>
            <a:ext cx="215900" cy="195262"/>
          </a:xfrm>
          <a:prstGeom prst="ellipse">
            <a:avLst/>
          </a:prstGeom>
          <a:solidFill>
            <a:srgbClr val="00B8FF"/>
          </a:solidFill>
          <a:ln w="9525" algn="ctr">
            <a:solidFill>
              <a:srgbClr val="00B0F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3000"/>
              </a:lnSpc>
              <a:buClr>
                <a:srgbClr val="000000"/>
              </a:buClr>
              <a:buSzPct val="100000"/>
              <a:buFont typeface="Times New Roman" pitchFamily="18" charset="0"/>
              <a:buNone/>
            </a:pPr>
            <a:endParaRPr lang="fr-FR"/>
          </a:p>
        </p:txBody>
      </p:sp>
      <p:cxnSp>
        <p:nvCxnSpPr>
          <p:cNvPr id="24" name="Connecteur droit avec flèche 33"/>
          <p:cNvCxnSpPr>
            <a:cxnSpLocks noChangeShapeType="1"/>
            <a:stCxn id="23" idx="6"/>
          </p:cNvCxnSpPr>
          <p:nvPr/>
        </p:nvCxnSpPr>
        <p:spPr bwMode="auto">
          <a:xfrm>
            <a:off x="4961731" y="1967707"/>
            <a:ext cx="215900" cy="1587"/>
          </a:xfrm>
          <a:prstGeom prst="straightConnector1">
            <a:avLst/>
          </a:prstGeom>
          <a:noFill/>
          <a:ln w="38100" algn="ctr">
            <a:solidFill>
              <a:srgbClr val="00B0F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Ellipse 34"/>
          <p:cNvSpPr>
            <a:spLocks noChangeArrowheads="1"/>
          </p:cNvSpPr>
          <p:nvPr/>
        </p:nvSpPr>
        <p:spPr bwMode="auto">
          <a:xfrm>
            <a:off x="2461418" y="3706019"/>
            <a:ext cx="215900" cy="193675"/>
          </a:xfrm>
          <a:prstGeom prst="ellipse">
            <a:avLst/>
          </a:prstGeom>
          <a:solidFill>
            <a:srgbClr val="00B8FF"/>
          </a:solidFill>
          <a:ln w="9525" algn="ctr">
            <a:solidFill>
              <a:srgbClr val="00B0F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3000"/>
              </a:lnSpc>
              <a:buClr>
                <a:srgbClr val="000000"/>
              </a:buClr>
              <a:buSzPct val="100000"/>
              <a:buFont typeface="Times New Roman" pitchFamily="18" charset="0"/>
              <a:buNone/>
            </a:pPr>
            <a:endParaRPr lang="fr-FR"/>
          </a:p>
        </p:txBody>
      </p:sp>
      <p:cxnSp>
        <p:nvCxnSpPr>
          <p:cNvPr id="26" name="Connecteur droit avec flèche 35"/>
          <p:cNvCxnSpPr>
            <a:cxnSpLocks noChangeShapeType="1"/>
            <a:stCxn id="25" idx="6"/>
          </p:cNvCxnSpPr>
          <p:nvPr/>
        </p:nvCxnSpPr>
        <p:spPr bwMode="auto">
          <a:xfrm>
            <a:off x="2677318" y="3802857"/>
            <a:ext cx="215900" cy="1587"/>
          </a:xfrm>
          <a:prstGeom prst="straightConnector1">
            <a:avLst/>
          </a:prstGeom>
          <a:noFill/>
          <a:ln w="38100" algn="ctr">
            <a:solidFill>
              <a:srgbClr val="00B0F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Ellipse 36"/>
          <p:cNvSpPr>
            <a:spLocks noChangeArrowheads="1"/>
          </p:cNvSpPr>
          <p:nvPr/>
        </p:nvSpPr>
        <p:spPr bwMode="auto">
          <a:xfrm>
            <a:off x="1562893" y="6023769"/>
            <a:ext cx="215900" cy="195263"/>
          </a:xfrm>
          <a:prstGeom prst="ellipse">
            <a:avLst/>
          </a:prstGeom>
          <a:solidFill>
            <a:srgbClr val="00B8FF"/>
          </a:solidFill>
          <a:ln w="9525" algn="ctr">
            <a:solidFill>
              <a:srgbClr val="00B0F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3000"/>
              </a:lnSpc>
              <a:buClr>
                <a:srgbClr val="000000"/>
              </a:buClr>
              <a:buSzPct val="100000"/>
              <a:buFont typeface="Times New Roman" pitchFamily="18" charset="0"/>
              <a:buNone/>
            </a:pPr>
            <a:endParaRPr lang="fr-FR"/>
          </a:p>
        </p:txBody>
      </p:sp>
      <p:cxnSp>
        <p:nvCxnSpPr>
          <p:cNvPr id="28" name="Connecteur droit avec flèche 37"/>
          <p:cNvCxnSpPr>
            <a:cxnSpLocks noChangeShapeType="1"/>
            <a:stCxn id="27" idx="6"/>
          </p:cNvCxnSpPr>
          <p:nvPr/>
        </p:nvCxnSpPr>
        <p:spPr bwMode="auto">
          <a:xfrm>
            <a:off x="1778793" y="6120607"/>
            <a:ext cx="215900" cy="1587"/>
          </a:xfrm>
          <a:prstGeom prst="straightConnector1">
            <a:avLst/>
          </a:prstGeom>
          <a:noFill/>
          <a:ln w="38100" algn="ctr">
            <a:solidFill>
              <a:srgbClr val="00B0F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Ellipse 38"/>
          <p:cNvSpPr>
            <a:spLocks noChangeArrowheads="1"/>
          </p:cNvSpPr>
          <p:nvPr/>
        </p:nvSpPr>
        <p:spPr bwMode="auto">
          <a:xfrm>
            <a:off x="6149098" y="3627070"/>
            <a:ext cx="215900" cy="195262"/>
          </a:xfrm>
          <a:prstGeom prst="ellipse">
            <a:avLst/>
          </a:prstGeom>
          <a:solidFill>
            <a:srgbClr val="00B8FF"/>
          </a:solidFill>
          <a:ln w="9525" algn="ctr">
            <a:solidFill>
              <a:srgbClr val="00B0F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3000"/>
              </a:lnSpc>
              <a:buClr>
                <a:srgbClr val="000000"/>
              </a:buClr>
              <a:buSzPct val="100000"/>
              <a:buFont typeface="Times New Roman" pitchFamily="18" charset="0"/>
              <a:buNone/>
            </a:pPr>
            <a:endParaRPr lang="fr-FR"/>
          </a:p>
        </p:txBody>
      </p:sp>
      <p:cxnSp>
        <p:nvCxnSpPr>
          <p:cNvPr id="30" name="Connecteur droit avec flèche 39"/>
          <p:cNvCxnSpPr>
            <a:cxnSpLocks noChangeShapeType="1"/>
            <a:stCxn id="29" idx="6"/>
          </p:cNvCxnSpPr>
          <p:nvPr/>
        </p:nvCxnSpPr>
        <p:spPr bwMode="auto">
          <a:xfrm>
            <a:off x="6364998" y="3723907"/>
            <a:ext cx="215900" cy="1588"/>
          </a:xfrm>
          <a:prstGeom prst="straightConnector1">
            <a:avLst/>
          </a:prstGeom>
          <a:noFill/>
          <a:ln w="38100" algn="ctr">
            <a:solidFill>
              <a:srgbClr val="00B0F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Forme libre 40"/>
          <p:cNvSpPr>
            <a:spLocks/>
          </p:cNvSpPr>
          <p:nvPr/>
        </p:nvSpPr>
        <p:spPr bwMode="auto">
          <a:xfrm>
            <a:off x="2235993" y="1935957"/>
            <a:ext cx="835025" cy="441325"/>
          </a:xfrm>
          <a:custGeom>
            <a:avLst/>
            <a:gdLst>
              <a:gd name="T0" fmla="*/ 835572 w 835572"/>
              <a:gd name="T1" fmla="*/ 0 h 441434"/>
              <a:gd name="T2" fmla="*/ 614855 w 835572"/>
              <a:gd name="T3" fmla="*/ 189186 h 441434"/>
              <a:gd name="T4" fmla="*/ 346841 w 835572"/>
              <a:gd name="T5" fmla="*/ 362607 h 441434"/>
              <a:gd name="T6" fmla="*/ 0 w 835572"/>
              <a:gd name="T7" fmla="*/ 441434 h 441434"/>
              <a:gd name="T8" fmla="*/ 0 w 835572"/>
              <a:gd name="T9" fmla="*/ 441434 h 4414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5572" h="441434">
                <a:moveTo>
                  <a:pt x="835572" y="0"/>
                </a:moveTo>
                <a:cubicBezTo>
                  <a:pt x="765941" y="64376"/>
                  <a:pt x="696310" y="128752"/>
                  <a:pt x="614855" y="189186"/>
                </a:cubicBezTo>
                <a:cubicBezTo>
                  <a:pt x="533400" y="249620"/>
                  <a:pt x="449317" y="320566"/>
                  <a:pt x="346841" y="362607"/>
                </a:cubicBezTo>
                <a:cubicBezTo>
                  <a:pt x="244365" y="404648"/>
                  <a:pt x="0" y="441434"/>
                  <a:pt x="0" y="441434"/>
                </a:cubicBezTo>
              </a:path>
            </a:pathLst>
          </a:custGeom>
          <a:noFill/>
          <a:ln w="9525">
            <a:solidFill>
              <a:srgbClr val="7030A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2" name="ZoneTexte 41"/>
          <p:cNvSpPr txBox="1">
            <a:spLocks noChangeArrowheads="1"/>
          </p:cNvSpPr>
          <p:nvPr/>
        </p:nvSpPr>
        <p:spPr bwMode="auto">
          <a:xfrm>
            <a:off x="1965407" y="3694907"/>
            <a:ext cx="12509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200" dirty="0" err="1"/>
              <a:t>Béria</a:t>
            </a:r>
            <a:r>
              <a:rPr lang="fr-FR" sz="1200" dirty="0"/>
              <a:t> </a:t>
            </a:r>
          </a:p>
        </p:txBody>
      </p:sp>
      <p:sp>
        <p:nvSpPr>
          <p:cNvPr id="33" name="ZoneTexte 42"/>
          <p:cNvSpPr txBox="1">
            <a:spLocks noChangeArrowheads="1"/>
          </p:cNvSpPr>
          <p:nvPr/>
        </p:nvSpPr>
        <p:spPr bwMode="auto">
          <a:xfrm>
            <a:off x="4309268" y="1613694"/>
            <a:ext cx="1250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200"/>
              <a:t>Nacala </a:t>
            </a:r>
          </a:p>
        </p:txBody>
      </p:sp>
      <p:sp>
        <p:nvSpPr>
          <p:cNvPr id="35" name="ZoneTexte 44"/>
          <p:cNvSpPr txBox="1">
            <a:spLocks noChangeArrowheads="1"/>
          </p:cNvSpPr>
          <p:nvPr/>
        </p:nvSpPr>
        <p:spPr bwMode="auto">
          <a:xfrm>
            <a:off x="703036" y="5972922"/>
            <a:ext cx="1250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200" dirty="0"/>
              <a:t>Maputo </a:t>
            </a:r>
          </a:p>
        </p:txBody>
      </p:sp>
      <p:sp>
        <p:nvSpPr>
          <p:cNvPr id="36" name="ZoneTexte 45"/>
          <p:cNvSpPr txBox="1">
            <a:spLocks noChangeArrowheads="1"/>
          </p:cNvSpPr>
          <p:nvPr/>
        </p:nvSpPr>
        <p:spPr bwMode="auto">
          <a:xfrm>
            <a:off x="378618" y="1191419"/>
            <a:ext cx="1250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400"/>
              <a:t>ZAMBIE </a:t>
            </a:r>
          </a:p>
        </p:txBody>
      </p:sp>
      <p:sp>
        <p:nvSpPr>
          <p:cNvPr id="37" name="ZoneTexte 46"/>
          <p:cNvSpPr txBox="1">
            <a:spLocks noChangeArrowheads="1"/>
          </p:cNvSpPr>
          <p:nvPr/>
        </p:nvSpPr>
        <p:spPr bwMode="auto">
          <a:xfrm>
            <a:off x="1367631" y="613569"/>
            <a:ext cx="1250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400"/>
              <a:t>MALAWI  </a:t>
            </a:r>
          </a:p>
        </p:txBody>
      </p:sp>
      <p:sp>
        <p:nvSpPr>
          <p:cNvPr id="38" name="ZoneTexte 47"/>
          <p:cNvSpPr txBox="1">
            <a:spLocks noChangeArrowheads="1"/>
          </p:cNvSpPr>
          <p:nvPr/>
        </p:nvSpPr>
        <p:spPr bwMode="auto">
          <a:xfrm>
            <a:off x="191293" y="3386932"/>
            <a:ext cx="1250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400"/>
              <a:t>ZIMBABWE </a:t>
            </a:r>
          </a:p>
        </p:txBody>
      </p:sp>
      <p:sp>
        <p:nvSpPr>
          <p:cNvPr id="39" name="ZoneTexte 49"/>
          <p:cNvSpPr txBox="1">
            <a:spLocks noChangeArrowheads="1"/>
          </p:cNvSpPr>
          <p:nvPr/>
        </p:nvSpPr>
        <p:spPr bwMode="auto">
          <a:xfrm>
            <a:off x="118268" y="6179344"/>
            <a:ext cx="1250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400"/>
              <a:t>SWAZILAND </a:t>
            </a:r>
          </a:p>
        </p:txBody>
      </p:sp>
      <p:sp>
        <p:nvSpPr>
          <p:cNvPr id="40" name="Triangle isocèle 50"/>
          <p:cNvSpPr>
            <a:spLocks noChangeArrowheads="1"/>
          </p:cNvSpPr>
          <p:nvPr/>
        </p:nvSpPr>
        <p:spPr bwMode="auto">
          <a:xfrm>
            <a:off x="6190455" y="985470"/>
            <a:ext cx="288925" cy="365918"/>
          </a:xfrm>
          <a:prstGeom prst="triangle">
            <a:avLst>
              <a:gd name="adj" fmla="val 50000"/>
            </a:avLst>
          </a:prstGeom>
          <a:solidFill>
            <a:srgbClr val="0070C0"/>
          </a:solidFill>
          <a:ln w="9525" algn="ctr">
            <a:solidFill>
              <a:srgbClr val="0070C0"/>
            </a:solidFill>
            <a:round/>
            <a:headEnd/>
            <a:tailEnd/>
          </a:ln>
        </p:spPr>
        <p:txBody>
          <a:bodyPr/>
          <a:lstStyle/>
          <a:p>
            <a:pPr eaLnBrk="1">
              <a:lnSpc>
                <a:spcPct val="93000"/>
              </a:lnSpc>
              <a:buClr>
                <a:srgbClr val="000000"/>
              </a:buClr>
              <a:buSzPct val="100000"/>
              <a:buFont typeface="Times New Roman" pitchFamily="18" charset="0"/>
              <a:buNone/>
            </a:pPr>
            <a:endParaRPr lang="fr-FR"/>
          </a:p>
        </p:txBody>
      </p:sp>
      <p:sp>
        <p:nvSpPr>
          <p:cNvPr id="41" name="Triangle isocèle 51"/>
          <p:cNvSpPr>
            <a:spLocks noChangeArrowheads="1"/>
          </p:cNvSpPr>
          <p:nvPr/>
        </p:nvSpPr>
        <p:spPr bwMode="auto">
          <a:xfrm>
            <a:off x="6187540" y="1476800"/>
            <a:ext cx="396875" cy="418307"/>
          </a:xfrm>
          <a:prstGeom prst="triangle">
            <a:avLst>
              <a:gd name="adj" fmla="val 50000"/>
            </a:avLst>
          </a:prstGeom>
          <a:solidFill>
            <a:srgbClr val="00B050"/>
          </a:solidFill>
          <a:ln w="9525" algn="ctr">
            <a:solidFill>
              <a:srgbClr val="00B050"/>
            </a:solidFill>
            <a:round/>
            <a:headEnd/>
            <a:tailEnd/>
          </a:ln>
        </p:spPr>
        <p:txBody>
          <a:bodyPr/>
          <a:lstStyle/>
          <a:p>
            <a:pPr eaLnBrk="1">
              <a:lnSpc>
                <a:spcPct val="93000"/>
              </a:lnSpc>
              <a:buClr>
                <a:srgbClr val="000000"/>
              </a:buClr>
              <a:buSzPct val="100000"/>
              <a:buFont typeface="Times New Roman" pitchFamily="18" charset="0"/>
              <a:buNone/>
            </a:pPr>
            <a:endParaRPr lang="fr-FR"/>
          </a:p>
        </p:txBody>
      </p:sp>
      <p:sp>
        <p:nvSpPr>
          <p:cNvPr id="42" name="Triangle isocèle 41"/>
          <p:cNvSpPr/>
          <p:nvPr/>
        </p:nvSpPr>
        <p:spPr bwMode="auto">
          <a:xfrm>
            <a:off x="6190456" y="621458"/>
            <a:ext cx="288925" cy="300038"/>
          </a:xfrm>
          <a:prstGeom prst="triangle">
            <a:avLst/>
          </a:pr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a:lstStyle/>
          <a:p>
            <a:pPr eaLnBrk="1">
              <a:lnSpc>
                <a:spcPct val="93000"/>
              </a:lnSpc>
              <a:buClr>
                <a:srgbClr val="000000"/>
              </a:buClr>
              <a:buSzPct val="100000"/>
              <a:buFont typeface="Times New Roman" panose="02020603050405020304" pitchFamily="18" charset="0"/>
              <a:buNone/>
              <a:defRPr/>
            </a:pPr>
            <a:endParaRPr lang="fr-FR"/>
          </a:p>
        </p:txBody>
      </p:sp>
      <p:sp>
        <p:nvSpPr>
          <p:cNvPr id="43" name="Forme libre 53"/>
          <p:cNvSpPr>
            <a:spLocks/>
          </p:cNvSpPr>
          <p:nvPr/>
        </p:nvSpPr>
        <p:spPr bwMode="auto">
          <a:xfrm>
            <a:off x="4015581" y="864394"/>
            <a:ext cx="588962" cy="411163"/>
          </a:xfrm>
          <a:custGeom>
            <a:avLst/>
            <a:gdLst>
              <a:gd name="T0" fmla="*/ 569912 w 589497"/>
              <a:gd name="T1" fmla="*/ 0 h 411466"/>
              <a:gd name="T2" fmla="*/ 364960 w 589497"/>
              <a:gd name="T3" fmla="*/ 31532 h 411466"/>
              <a:gd name="T4" fmla="*/ 270367 w 589497"/>
              <a:gd name="T5" fmla="*/ 31532 h 411466"/>
              <a:gd name="T6" fmla="*/ 112712 w 589497"/>
              <a:gd name="T7" fmla="*/ 94594 h 411466"/>
              <a:gd name="T8" fmla="*/ 2353 w 589497"/>
              <a:gd name="T9" fmla="*/ 252249 h 411466"/>
              <a:gd name="T10" fmla="*/ 49650 w 589497"/>
              <a:gd name="T11" fmla="*/ 378373 h 411466"/>
              <a:gd name="T12" fmla="*/ 191540 w 589497"/>
              <a:gd name="T13" fmla="*/ 362607 h 411466"/>
              <a:gd name="T14" fmla="*/ 506850 w 589497"/>
              <a:gd name="T15" fmla="*/ 378373 h 411466"/>
              <a:gd name="T16" fmla="*/ 585678 w 589497"/>
              <a:gd name="T17" fmla="*/ 394138 h 411466"/>
              <a:gd name="T18" fmla="*/ 569912 w 589497"/>
              <a:gd name="T19" fmla="*/ 110359 h 4114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9497" h="411466">
                <a:moveTo>
                  <a:pt x="569912" y="0"/>
                </a:moveTo>
                <a:cubicBezTo>
                  <a:pt x="492398" y="13138"/>
                  <a:pt x="414884" y="26277"/>
                  <a:pt x="364960" y="31532"/>
                </a:cubicBezTo>
                <a:cubicBezTo>
                  <a:pt x="315036" y="36787"/>
                  <a:pt x="312408" y="21022"/>
                  <a:pt x="270367" y="31532"/>
                </a:cubicBezTo>
                <a:cubicBezTo>
                  <a:pt x="228326" y="42042"/>
                  <a:pt x="157381" y="57808"/>
                  <a:pt x="112712" y="94594"/>
                </a:cubicBezTo>
                <a:cubicBezTo>
                  <a:pt x="68043" y="131380"/>
                  <a:pt x="12863" y="204953"/>
                  <a:pt x="2353" y="252249"/>
                </a:cubicBezTo>
                <a:cubicBezTo>
                  <a:pt x="-8157" y="299545"/>
                  <a:pt x="18119" y="359980"/>
                  <a:pt x="49650" y="378373"/>
                </a:cubicBezTo>
                <a:cubicBezTo>
                  <a:pt x="81181" y="396766"/>
                  <a:pt x="115340" y="362607"/>
                  <a:pt x="191540" y="362607"/>
                </a:cubicBezTo>
                <a:cubicBezTo>
                  <a:pt x="267740" y="362607"/>
                  <a:pt x="441160" y="373118"/>
                  <a:pt x="506850" y="378373"/>
                </a:cubicBezTo>
                <a:cubicBezTo>
                  <a:pt x="572540" y="383628"/>
                  <a:pt x="575168" y="438807"/>
                  <a:pt x="585678" y="394138"/>
                </a:cubicBezTo>
                <a:cubicBezTo>
                  <a:pt x="596188" y="349469"/>
                  <a:pt x="583050" y="229914"/>
                  <a:pt x="569912" y="110359"/>
                </a:cubicBezTo>
              </a:path>
            </a:pathLst>
          </a:custGeom>
          <a:solidFill>
            <a:srgbClr val="92D050"/>
          </a:solidFill>
          <a:ln w="9525">
            <a:solidFill>
              <a:srgbClr val="92D050"/>
            </a:solidFill>
            <a:round/>
            <a:headEnd/>
            <a:tailEnd/>
          </a:ln>
        </p:spPr>
        <p:txBody>
          <a:bodyPr/>
          <a:lstStyle/>
          <a:p>
            <a:endParaRPr lang="fr-FR"/>
          </a:p>
        </p:txBody>
      </p:sp>
      <p:sp>
        <p:nvSpPr>
          <p:cNvPr id="44" name="Forme libre 54"/>
          <p:cNvSpPr>
            <a:spLocks/>
          </p:cNvSpPr>
          <p:nvPr/>
        </p:nvSpPr>
        <p:spPr bwMode="auto">
          <a:xfrm>
            <a:off x="2123281" y="3245644"/>
            <a:ext cx="192087" cy="322263"/>
          </a:xfrm>
          <a:custGeom>
            <a:avLst/>
            <a:gdLst>
              <a:gd name="T0" fmla="*/ 160069 w 191943"/>
              <a:gd name="T1" fmla="*/ 182 h 322814"/>
              <a:gd name="T2" fmla="*/ 97006 w 191943"/>
              <a:gd name="T3" fmla="*/ 47478 h 322814"/>
              <a:gd name="T4" fmla="*/ 33944 w 191943"/>
              <a:gd name="T5" fmla="*/ 142071 h 322814"/>
              <a:gd name="T6" fmla="*/ 2413 w 191943"/>
              <a:gd name="T7" fmla="*/ 299726 h 322814"/>
              <a:gd name="T8" fmla="*/ 97006 w 191943"/>
              <a:gd name="T9" fmla="*/ 315492 h 322814"/>
              <a:gd name="T10" fmla="*/ 160069 w 191943"/>
              <a:gd name="T11" fmla="*/ 236664 h 322814"/>
              <a:gd name="T12" fmla="*/ 191600 w 191943"/>
              <a:gd name="T13" fmla="*/ 126306 h 322814"/>
              <a:gd name="T14" fmla="*/ 175834 w 191943"/>
              <a:gd name="T15" fmla="*/ 63244 h 322814"/>
              <a:gd name="T16" fmla="*/ 160069 w 191943"/>
              <a:gd name="T17" fmla="*/ 182 h 3228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1943" h="322814">
                <a:moveTo>
                  <a:pt x="160069" y="182"/>
                </a:moveTo>
                <a:cubicBezTo>
                  <a:pt x="146931" y="-2446"/>
                  <a:pt x="118027" y="23830"/>
                  <a:pt x="97006" y="47478"/>
                </a:cubicBezTo>
                <a:cubicBezTo>
                  <a:pt x="75985" y="71126"/>
                  <a:pt x="49709" y="100030"/>
                  <a:pt x="33944" y="142071"/>
                </a:cubicBezTo>
                <a:cubicBezTo>
                  <a:pt x="18179" y="184112"/>
                  <a:pt x="-8097" y="270822"/>
                  <a:pt x="2413" y="299726"/>
                </a:cubicBezTo>
                <a:cubicBezTo>
                  <a:pt x="12923" y="328630"/>
                  <a:pt x="70730" y="326002"/>
                  <a:pt x="97006" y="315492"/>
                </a:cubicBezTo>
                <a:cubicBezTo>
                  <a:pt x="123282" y="304982"/>
                  <a:pt x="144303" y="268195"/>
                  <a:pt x="160069" y="236664"/>
                </a:cubicBezTo>
                <a:cubicBezTo>
                  <a:pt x="175835" y="205133"/>
                  <a:pt x="188973" y="155209"/>
                  <a:pt x="191600" y="126306"/>
                </a:cubicBezTo>
                <a:cubicBezTo>
                  <a:pt x="194227" y="97403"/>
                  <a:pt x="181089" y="76382"/>
                  <a:pt x="175834" y="63244"/>
                </a:cubicBezTo>
                <a:cubicBezTo>
                  <a:pt x="170579" y="50106"/>
                  <a:pt x="173207" y="2810"/>
                  <a:pt x="160069" y="182"/>
                </a:cubicBezTo>
                <a:close/>
              </a:path>
            </a:pathLst>
          </a:custGeom>
          <a:solidFill>
            <a:srgbClr val="92D050"/>
          </a:solidFill>
          <a:ln w="9525">
            <a:solidFill>
              <a:srgbClr val="92D050"/>
            </a:solidFill>
            <a:round/>
            <a:headEnd/>
            <a:tailEnd/>
          </a:ln>
        </p:spPr>
        <p:txBody>
          <a:bodyPr/>
          <a:lstStyle/>
          <a:p>
            <a:endParaRPr lang="fr-FR"/>
          </a:p>
        </p:txBody>
      </p:sp>
      <p:sp>
        <p:nvSpPr>
          <p:cNvPr id="45" name="Forme libre 55"/>
          <p:cNvSpPr>
            <a:spLocks/>
          </p:cNvSpPr>
          <p:nvPr/>
        </p:nvSpPr>
        <p:spPr bwMode="auto">
          <a:xfrm>
            <a:off x="6257048" y="2663457"/>
            <a:ext cx="192087" cy="322263"/>
          </a:xfrm>
          <a:custGeom>
            <a:avLst/>
            <a:gdLst>
              <a:gd name="T0" fmla="*/ 160069 w 191943"/>
              <a:gd name="T1" fmla="*/ 182 h 322814"/>
              <a:gd name="T2" fmla="*/ 97006 w 191943"/>
              <a:gd name="T3" fmla="*/ 47478 h 322814"/>
              <a:gd name="T4" fmla="*/ 33944 w 191943"/>
              <a:gd name="T5" fmla="*/ 142071 h 322814"/>
              <a:gd name="T6" fmla="*/ 2413 w 191943"/>
              <a:gd name="T7" fmla="*/ 299726 h 322814"/>
              <a:gd name="T8" fmla="*/ 97006 w 191943"/>
              <a:gd name="T9" fmla="*/ 315492 h 322814"/>
              <a:gd name="T10" fmla="*/ 160069 w 191943"/>
              <a:gd name="T11" fmla="*/ 236664 h 322814"/>
              <a:gd name="T12" fmla="*/ 191600 w 191943"/>
              <a:gd name="T13" fmla="*/ 126306 h 322814"/>
              <a:gd name="T14" fmla="*/ 175834 w 191943"/>
              <a:gd name="T15" fmla="*/ 63244 h 322814"/>
              <a:gd name="T16" fmla="*/ 160069 w 191943"/>
              <a:gd name="T17" fmla="*/ 182 h 3228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1943" h="322814">
                <a:moveTo>
                  <a:pt x="160069" y="182"/>
                </a:moveTo>
                <a:cubicBezTo>
                  <a:pt x="146931" y="-2446"/>
                  <a:pt x="118027" y="23830"/>
                  <a:pt x="97006" y="47478"/>
                </a:cubicBezTo>
                <a:cubicBezTo>
                  <a:pt x="75985" y="71126"/>
                  <a:pt x="49709" y="100030"/>
                  <a:pt x="33944" y="142071"/>
                </a:cubicBezTo>
                <a:cubicBezTo>
                  <a:pt x="18179" y="184112"/>
                  <a:pt x="-8097" y="270822"/>
                  <a:pt x="2413" y="299726"/>
                </a:cubicBezTo>
                <a:cubicBezTo>
                  <a:pt x="12923" y="328630"/>
                  <a:pt x="70730" y="326002"/>
                  <a:pt x="97006" y="315492"/>
                </a:cubicBezTo>
                <a:cubicBezTo>
                  <a:pt x="123282" y="304982"/>
                  <a:pt x="144303" y="268195"/>
                  <a:pt x="160069" y="236664"/>
                </a:cubicBezTo>
                <a:cubicBezTo>
                  <a:pt x="175835" y="205133"/>
                  <a:pt x="188973" y="155209"/>
                  <a:pt x="191600" y="126306"/>
                </a:cubicBezTo>
                <a:cubicBezTo>
                  <a:pt x="194227" y="97403"/>
                  <a:pt x="181089" y="76382"/>
                  <a:pt x="175834" y="63244"/>
                </a:cubicBezTo>
                <a:cubicBezTo>
                  <a:pt x="170579" y="50106"/>
                  <a:pt x="173207" y="2810"/>
                  <a:pt x="160069" y="182"/>
                </a:cubicBezTo>
                <a:close/>
              </a:path>
            </a:pathLst>
          </a:custGeom>
          <a:solidFill>
            <a:srgbClr val="92D050"/>
          </a:solidFill>
          <a:ln w="9525">
            <a:solidFill>
              <a:srgbClr val="92D050"/>
            </a:solidFill>
            <a:round/>
            <a:headEnd/>
            <a:tailEnd/>
          </a:ln>
        </p:spPr>
        <p:txBody>
          <a:bodyPr/>
          <a:lstStyle/>
          <a:p>
            <a:endParaRPr lang="fr-FR"/>
          </a:p>
        </p:txBody>
      </p:sp>
      <p:sp>
        <p:nvSpPr>
          <p:cNvPr id="46" name="Forme libre 56"/>
          <p:cNvSpPr>
            <a:spLocks/>
          </p:cNvSpPr>
          <p:nvPr/>
        </p:nvSpPr>
        <p:spPr bwMode="auto">
          <a:xfrm>
            <a:off x="1604168" y="4353719"/>
            <a:ext cx="411163" cy="222250"/>
          </a:xfrm>
          <a:custGeom>
            <a:avLst/>
            <a:gdLst>
              <a:gd name="T0" fmla="*/ 411874 w 411874"/>
              <a:gd name="T1" fmla="*/ 11118 h 223120"/>
              <a:gd name="T2" fmla="*/ 333046 w 411874"/>
              <a:gd name="T3" fmla="*/ 11118 h 223120"/>
              <a:gd name="T4" fmla="*/ 49267 w 411874"/>
              <a:gd name="T5" fmla="*/ 26884 h 223120"/>
              <a:gd name="T6" fmla="*/ 17736 w 411874"/>
              <a:gd name="T7" fmla="*/ 200305 h 223120"/>
              <a:gd name="T8" fmla="*/ 238453 w 411874"/>
              <a:gd name="T9" fmla="*/ 216070 h 223120"/>
              <a:gd name="T10" fmla="*/ 333046 w 411874"/>
              <a:gd name="T11" fmla="*/ 153008 h 223120"/>
              <a:gd name="T12" fmla="*/ 411874 w 411874"/>
              <a:gd name="T13" fmla="*/ 11118 h 223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1874" h="223120">
                <a:moveTo>
                  <a:pt x="411874" y="11118"/>
                </a:moveTo>
                <a:cubicBezTo>
                  <a:pt x="411874" y="-12530"/>
                  <a:pt x="393480" y="8490"/>
                  <a:pt x="333046" y="11118"/>
                </a:cubicBezTo>
                <a:cubicBezTo>
                  <a:pt x="272612" y="13746"/>
                  <a:pt x="101819" y="-4647"/>
                  <a:pt x="49267" y="26884"/>
                </a:cubicBezTo>
                <a:cubicBezTo>
                  <a:pt x="-3285" y="58415"/>
                  <a:pt x="-13795" y="168774"/>
                  <a:pt x="17736" y="200305"/>
                </a:cubicBezTo>
                <a:cubicBezTo>
                  <a:pt x="49267" y="231836"/>
                  <a:pt x="185901" y="223953"/>
                  <a:pt x="238453" y="216070"/>
                </a:cubicBezTo>
                <a:cubicBezTo>
                  <a:pt x="291005" y="208187"/>
                  <a:pt x="301515" y="195049"/>
                  <a:pt x="333046" y="153008"/>
                </a:cubicBezTo>
                <a:cubicBezTo>
                  <a:pt x="364577" y="110967"/>
                  <a:pt x="411874" y="34766"/>
                  <a:pt x="411874" y="11118"/>
                </a:cubicBezTo>
                <a:close/>
              </a:path>
            </a:pathLst>
          </a:custGeom>
          <a:solidFill>
            <a:srgbClr val="92D050"/>
          </a:solidFill>
          <a:ln w="9525">
            <a:solidFill>
              <a:srgbClr val="92D050"/>
            </a:solidFill>
            <a:round/>
            <a:headEnd/>
            <a:tailEnd/>
          </a:ln>
        </p:spPr>
        <p:txBody>
          <a:bodyPr/>
          <a:lstStyle/>
          <a:p>
            <a:endParaRPr lang="fr-FR"/>
          </a:p>
        </p:txBody>
      </p:sp>
      <p:sp>
        <p:nvSpPr>
          <p:cNvPr id="47" name="Forme libre 57"/>
          <p:cNvSpPr>
            <a:spLocks/>
          </p:cNvSpPr>
          <p:nvPr/>
        </p:nvSpPr>
        <p:spPr bwMode="auto">
          <a:xfrm>
            <a:off x="1399381" y="4788694"/>
            <a:ext cx="333375" cy="228600"/>
          </a:xfrm>
          <a:custGeom>
            <a:avLst/>
            <a:gdLst>
              <a:gd name="T0" fmla="*/ 331772 w 333519"/>
              <a:gd name="T1" fmla="*/ 142889 h 228649"/>
              <a:gd name="T2" fmla="*/ 268710 w 333519"/>
              <a:gd name="T3" fmla="*/ 16765 h 228649"/>
              <a:gd name="T4" fmla="*/ 16462 w 333519"/>
              <a:gd name="T5" fmla="*/ 16765 h 228649"/>
              <a:gd name="T6" fmla="*/ 32228 w 333519"/>
              <a:gd name="T7" fmla="*/ 158654 h 228649"/>
              <a:gd name="T8" fmla="*/ 95290 w 333519"/>
              <a:gd name="T9" fmla="*/ 221717 h 228649"/>
              <a:gd name="T10" fmla="*/ 221414 w 333519"/>
              <a:gd name="T11" fmla="*/ 221717 h 228649"/>
              <a:gd name="T12" fmla="*/ 331772 w 333519"/>
              <a:gd name="T13" fmla="*/ 142889 h 2286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3519" h="228649">
                <a:moveTo>
                  <a:pt x="331772" y="142889"/>
                </a:moveTo>
                <a:cubicBezTo>
                  <a:pt x="339655" y="108730"/>
                  <a:pt x="321262" y="37786"/>
                  <a:pt x="268710" y="16765"/>
                </a:cubicBezTo>
                <a:cubicBezTo>
                  <a:pt x="216158" y="-4256"/>
                  <a:pt x="55876" y="-6883"/>
                  <a:pt x="16462" y="16765"/>
                </a:cubicBezTo>
                <a:cubicBezTo>
                  <a:pt x="-22952" y="40413"/>
                  <a:pt x="19090" y="124495"/>
                  <a:pt x="32228" y="158654"/>
                </a:cubicBezTo>
                <a:cubicBezTo>
                  <a:pt x="45366" y="192813"/>
                  <a:pt x="63759" y="211207"/>
                  <a:pt x="95290" y="221717"/>
                </a:cubicBezTo>
                <a:cubicBezTo>
                  <a:pt x="126821" y="232227"/>
                  <a:pt x="187255" y="229600"/>
                  <a:pt x="221414" y="221717"/>
                </a:cubicBezTo>
                <a:cubicBezTo>
                  <a:pt x="255572" y="213834"/>
                  <a:pt x="323889" y="177048"/>
                  <a:pt x="331772" y="142889"/>
                </a:cubicBezTo>
                <a:close/>
              </a:path>
            </a:pathLst>
          </a:custGeom>
          <a:solidFill>
            <a:srgbClr val="92D050"/>
          </a:solidFill>
          <a:ln w="9525">
            <a:solidFill>
              <a:srgbClr val="92D050"/>
            </a:solidFill>
            <a:round/>
            <a:headEnd/>
            <a:tailEnd/>
          </a:ln>
        </p:spPr>
        <p:txBody>
          <a:bodyPr/>
          <a:lstStyle/>
          <a:p>
            <a:endParaRPr lang="fr-FR"/>
          </a:p>
        </p:txBody>
      </p:sp>
      <p:sp>
        <p:nvSpPr>
          <p:cNvPr id="48" name="Forme libre 58"/>
          <p:cNvSpPr>
            <a:spLocks/>
          </p:cNvSpPr>
          <p:nvPr/>
        </p:nvSpPr>
        <p:spPr bwMode="auto">
          <a:xfrm>
            <a:off x="796131" y="4658519"/>
            <a:ext cx="631825" cy="1236663"/>
          </a:xfrm>
          <a:custGeom>
            <a:avLst/>
            <a:gdLst>
              <a:gd name="T0" fmla="*/ 63062 w 631139"/>
              <a:gd name="T1" fmla="*/ 47297 h 1237885"/>
              <a:gd name="T2" fmla="*/ 126124 w 631139"/>
              <a:gd name="T3" fmla="*/ 94593 h 1237885"/>
              <a:gd name="T4" fmla="*/ 472965 w 631139"/>
              <a:gd name="T5" fmla="*/ 394138 h 1237885"/>
              <a:gd name="T6" fmla="*/ 630621 w 631139"/>
              <a:gd name="T7" fmla="*/ 772511 h 1237885"/>
              <a:gd name="T8" fmla="*/ 520262 w 631139"/>
              <a:gd name="T9" fmla="*/ 788276 h 1237885"/>
              <a:gd name="T10" fmla="*/ 425669 w 631139"/>
              <a:gd name="T11" fmla="*/ 1103586 h 1237885"/>
              <a:gd name="T12" fmla="*/ 315310 w 631139"/>
              <a:gd name="T13" fmla="*/ 1229711 h 1237885"/>
              <a:gd name="T14" fmla="*/ 157655 w 631139"/>
              <a:gd name="T15" fmla="*/ 1198179 h 1237885"/>
              <a:gd name="T16" fmla="*/ 110358 w 631139"/>
              <a:gd name="T17" fmla="*/ 977462 h 1237885"/>
              <a:gd name="T18" fmla="*/ 31531 w 631139"/>
              <a:gd name="T19" fmla="*/ 756745 h 1237885"/>
              <a:gd name="T20" fmla="*/ 0 w 631139"/>
              <a:gd name="T21" fmla="*/ 520262 h 1237885"/>
              <a:gd name="T22" fmla="*/ 0 w 631139"/>
              <a:gd name="T23" fmla="*/ 315311 h 1237885"/>
              <a:gd name="T24" fmla="*/ 31531 w 631139"/>
              <a:gd name="T25" fmla="*/ 157655 h 1237885"/>
              <a:gd name="T26" fmla="*/ 110358 w 631139"/>
              <a:gd name="T27" fmla="*/ 0 h 12378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1139" h="1237885">
                <a:moveTo>
                  <a:pt x="63062" y="47297"/>
                </a:moveTo>
                <a:cubicBezTo>
                  <a:pt x="60434" y="42041"/>
                  <a:pt x="57807" y="36786"/>
                  <a:pt x="126124" y="94593"/>
                </a:cubicBezTo>
                <a:cubicBezTo>
                  <a:pt x="194441" y="152400"/>
                  <a:pt x="388882" y="281152"/>
                  <a:pt x="472965" y="394138"/>
                </a:cubicBezTo>
                <a:cubicBezTo>
                  <a:pt x="557048" y="507124"/>
                  <a:pt x="622738" y="706821"/>
                  <a:pt x="630621" y="772511"/>
                </a:cubicBezTo>
                <a:cubicBezTo>
                  <a:pt x="638504" y="838201"/>
                  <a:pt x="554421" y="733097"/>
                  <a:pt x="520262" y="788276"/>
                </a:cubicBezTo>
                <a:cubicBezTo>
                  <a:pt x="486103" y="843455"/>
                  <a:pt x="459828" y="1030014"/>
                  <a:pt x="425669" y="1103586"/>
                </a:cubicBezTo>
                <a:cubicBezTo>
                  <a:pt x="391510" y="1177158"/>
                  <a:pt x="359979" y="1213946"/>
                  <a:pt x="315310" y="1229711"/>
                </a:cubicBezTo>
                <a:cubicBezTo>
                  <a:pt x="270641" y="1245477"/>
                  <a:pt x="191814" y="1240220"/>
                  <a:pt x="157655" y="1198179"/>
                </a:cubicBezTo>
                <a:cubicBezTo>
                  <a:pt x="123496" y="1156138"/>
                  <a:pt x="131379" y="1051034"/>
                  <a:pt x="110358" y="977462"/>
                </a:cubicBezTo>
                <a:cubicBezTo>
                  <a:pt x="89337" y="903890"/>
                  <a:pt x="49924" y="832945"/>
                  <a:pt x="31531" y="756745"/>
                </a:cubicBezTo>
                <a:cubicBezTo>
                  <a:pt x="13138" y="680545"/>
                  <a:pt x="5255" y="593834"/>
                  <a:pt x="0" y="520262"/>
                </a:cubicBezTo>
                <a:cubicBezTo>
                  <a:pt x="-5255" y="446690"/>
                  <a:pt x="-5255" y="375746"/>
                  <a:pt x="0" y="315311"/>
                </a:cubicBezTo>
                <a:cubicBezTo>
                  <a:pt x="5255" y="254877"/>
                  <a:pt x="13138" y="210207"/>
                  <a:pt x="31531" y="157655"/>
                </a:cubicBezTo>
                <a:cubicBezTo>
                  <a:pt x="49924" y="105103"/>
                  <a:pt x="80141" y="52551"/>
                  <a:pt x="110358" y="0"/>
                </a:cubicBezTo>
              </a:path>
            </a:pathLst>
          </a:custGeom>
          <a:solidFill>
            <a:srgbClr val="92D050"/>
          </a:solidFill>
          <a:ln w="9525">
            <a:solidFill>
              <a:srgbClr val="92D050"/>
            </a:solidFill>
            <a:round/>
            <a:headEnd/>
            <a:tailEnd/>
          </a:ln>
        </p:spPr>
        <p:txBody>
          <a:bodyPr/>
          <a:lstStyle/>
          <a:p>
            <a:endParaRPr lang="fr-FR"/>
          </a:p>
        </p:txBody>
      </p:sp>
      <p:sp>
        <p:nvSpPr>
          <p:cNvPr id="50" name="ZoneTexte 59"/>
          <p:cNvSpPr txBox="1">
            <a:spLocks noChangeArrowheads="1"/>
          </p:cNvSpPr>
          <p:nvPr/>
        </p:nvSpPr>
        <p:spPr bwMode="auto">
          <a:xfrm>
            <a:off x="3509168" y="3802857"/>
            <a:ext cx="16684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200" dirty="0">
                <a:solidFill>
                  <a:schemeClr val="tx2">
                    <a:lumMod val="60000"/>
                    <a:lumOff val="40000"/>
                  </a:schemeClr>
                </a:solidFill>
              </a:rPr>
              <a:t>Canal de</a:t>
            </a:r>
          </a:p>
          <a:p>
            <a:r>
              <a:rPr lang="fr-FR" sz="1200" dirty="0">
                <a:solidFill>
                  <a:schemeClr val="tx2">
                    <a:lumMod val="60000"/>
                    <a:lumOff val="40000"/>
                  </a:schemeClr>
                </a:solidFill>
              </a:rPr>
              <a:t>Mozambique </a:t>
            </a:r>
          </a:p>
        </p:txBody>
      </p:sp>
      <p:sp>
        <p:nvSpPr>
          <p:cNvPr id="51" name="Rectangle 60"/>
          <p:cNvSpPr>
            <a:spLocks noChangeArrowheads="1"/>
          </p:cNvSpPr>
          <p:nvPr/>
        </p:nvSpPr>
        <p:spPr bwMode="auto">
          <a:xfrm>
            <a:off x="219868" y="48419"/>
            <a:ext cx="4983163" cy="6731000"/>
          </a:xfrm>
          <a:prstGeom prst="rect">
            <a:avLst/>
          </a:prstGeom>
          <a:noFill/>
          <a:ln w="9525"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itchFamily="18" charset="0"/>
              <a:buNone/>
            </a:pPr>
            <a:endParaRPr lang="fr-FR"/>
          </a:p>
        </p:txBody>
      </p:sp>
      <p:sp>
        <p:nvSpPr>
          <p:cNvPr id="52" name="ZoneTexte 48"/>
          <p:cNvSpPr txBox="1">
            <a:spLocks noChangeArrowheads="1"/>
          </p:cNvSpPr>
          <p:nvPr/>
        </p:nvSpPr>
        <p:spPr bwMode="auto">
          <a:xfrm>
            <a:off x="-243682" y="5055394"/>
            <a:ext cx="1379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sz="1400"/>
              <a:t>AFRIQUE DU</a:t>
            </a:r>
          </a:p>
          <a:p>
            <a:pPr algn="ctr"/>
            <a:r>
              <a:rPr lang="fr-FR" sz="1400"/>
              <a:t>SUD </a:t>
            </a:r>
          </a:p>
        </p:txBody>
      </p:sp>
      <p:sp>
        <p:nvSpPr>
          <p:cNvPr id="53" name="ZoneTexte 61"/>
          <p:cNvSpPr txBox="1">
            <a:spLocks noChangeArrowheads="1"/>
          </p:cNvSpPr>
          <p:nvPr/>
        </p:nvSpPr>
        <p:spPr bwMode="auto">
          <a:xfrm>
            <a:off x="1156493" y="3036094"/>
            <a:ext cx="1933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200" dirty="0"/>
              <a:t>Parc de </a:t>
            </a:r>
            <a:r>
              <a:rPr lang="fr-FR" sz="1200" dirty="0" err="1"/>
              <a:t>Gorongosa</a:t>
            </a:r>
            <a:endParaRPr lang="fr-FR" sz="1200" dirty="0"/>
          </a:p>
        </p:txBody>
      </p:sp>
      <p:sp>
        <p:nvSpPr>
          <p:cNvPr id="54" name="ZoneTexte 62"/>
          <p:cNvSpPr txBox="1">
            <a:spLocks noChangeArrowheads="1"/>
          </p:cNvSpPr>
          <p:nvPr/>
        </p:nvSpPr>
        <p:spPr bwMode="auto">
          <a:xfrm>
            <a:off x="1994693" y="5186362"/>
            <a:ext cx="19335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200" dirty="0"/>
              <a:t>Inhambane </a:t>
            </a:r>
          </a:p>
        </p:txBody>
      </p:sp>
      <p:sp>
        <p:nvSpPr>
          <p:cNvPr id="56" name="Rectangle 10"/>
          <p:cNvSpPr>
            <a:spLocks noChangeArrowheads="1"/>
          </p:cNvSpPr>
          <p:nvPr/>
        </p:nvSpPr>
        <p:spPr bwMode="auto">
          <a:xfrm>
            <a:off x="5042693" y="5794722"/>
            <a:ext cx="458628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sz="1600" dirty="0"/>
              <a:t>http://geoconfluences.ens-lyon.fr/informations-scientifiques/dossiers-regionaux/afrique-dynamiques-regionales/articles-scientifiques/mozambique-pma-en-sortie</a:t>
            </a:r>
          </a:p>
        </p:txBody>
      </p:sp>
      <p:sp>
        <p:nvSpPr>
          <p:cNvPr id="57" name="ZoneTexte 56"/>
          <p:cNvSpPr txBox="1"/>
          <p:nvPr/>
        </p:nvSpPr>
        <p:spPr>
          <a:xfrm>
            <a:off x="5837238" y="219938"/>
            <a:ext cx="3306762" cy="5632311"/>
          </a:xfrm>
          <a:prstGeom prst="rect">
            <a:avLst/>
          </a:prstGeom>
          <a:noFill/>
        </p:spPr>
        <p:txBody>
          <a:bodyPr wrap="square" rtlCol="0">
            <a:spAutoFit/>
          </a:bodyPr>
          <a:lstStyle/>
          <a:p>
            <a:r>
              <a:rPr lang="fr-FR" b="1" dirty="0"/>
              <a:t>Ressources</a:t>
            </a:r>
            <a:r>
              <a:rPr lang="fr-FR" dirty="0"/>
              <a:t> </a:t>
            </a:r>
          </a:p>
          <a:p>
            <a:pPr lvl="2"/>
            <a:r>
              <a:rPr lang="fr-FR" dirty="0"/>
              <a:t>Charbon</a:t>
            </a:r>
          </a:p>
          <a:p>
            <a:pPr lvl="2"/>
            <a:endParaRPr lang="fr-FR" dirty="0"/>
          </a:p>
          <a:p>
            <a:pPr lvl="2"/>
            <a:r>
              <a:rPr lang="fr-FR" dirty="0"/>
              <a:t>Gaz</a:t>
            </a:r>
          </a:p>
          <a:p>
            <a:pPr lvl="2"/>
            <a:endParaRPr lang="fr-FR" dirty="0"/>
          </a:p>
          <a:p>
            <a:pPr lvl="2"/>
            <a:r>
              <a:rPr lang="fr-FR" dirty="0"/>
              <a:t>Pétrole</a:t>
            </a:r>
          </a:p>
          <a:p>
            <a:pPr lvl="2"/>
            <a:endParaRPr lang="fr-FR" dirty="0"/>
          </a:p>
          <a:p>
            <a:pPr lvl="2"/>
            <a:r>
              <a:rPr lang="fr-FR" dirty="0"/>
              <a:t>Littoral </a:t>
            </a:r>
          </a:p>
          <a:p>
            <a:pPr lvl="2"/>
            <a:endParaRPr lang="fr-FR" dirty="0"/>
          </a:p>
          <a:p>
            <a:pPr lvl="2"/>
            <a:r>
              <a:rPr lang="fr-FR" dirty="0"/>
              <a:t>Parc naturel</a:t>
            </a:r>
          </a:p>
          <a:p>
            <a:endParaRPr lang="fr-FR" dirty="0"/>
          </a:p>
          <a:p>
            <a:r>
              <a:rPr lang="fr-FR" b="1" dirty="0"/>
              <a:t>Infrastructures de transports</a:t>
            </a:r>
          </a:p>
          <a:p>
            <a:pPr lvl="2"/>
            <a:r>
              <a:rPr lang="fr-FR" dirty="0"/>
              <a:t>Port </a:t>
            </a:r>
          </a:p>
          <a:p>
            <a:pPr lvl="2"/>
            <a:endParaRPr lang="fr-FR" dirty="0"/>
          </a:p>
          <a:p>
            <a:pPr lvl="2"/>
            <a:r>
              <a:rPr lang="fr-FR" dirty="0"/>
              <a:t>Voie ferrée</a:t>
            </a:r>
          </a:p>
          <a:p>
            <a:pPr lvl="2"/>
            <a:r>
              <a:rPr lang="fr-FR" dirty="0"/>
              <a:t>en projet</a:t>
            </a:r>
          </a:p>
          <a:p>
            <a:pPr lvl="2"/>
            <a:endParaRPr lang="fr-FR" dirty="0"/>
          </a:p>
          <a:p>
            <a:pPr lvl="2"/>
            <a:r>
              <a:rPr lang="fr-FR" dirty="0"/>
              <a:t>Route</a:t>
            </a:r>
          </a:p>
          <a:p>
            <a:pPr lvl="2"/>
            <a:endParaRPr lang="fr-FR" dirty="0"/>
          </a:p>
          <a:p>
            <a:pPr lvl="2"/>
            <a:r>
              <a:rPr lang="fr-FR" dirty="0"/>
              <a:t>Corridor</a:t>
            </a:r>
          </a:p>
        </p:txBody>
      </p:sp>
      <p:cxnSp>
        <p:nvCxnSpPr>
          <p:cNvPr id="59" name="Connecteur droit 58"/>
          <p:cNvCxnSpPr/>
          <p:nvPr/>
        </p:nvCxnSpPr>
        <p:spPr>
          <a:xfrm>
            <a:off x="6082506" y="4181107"/>
            <a:ext cx="501909" cy="0"/>
          </a:xfrm>
          <a:prstGeom prst="line">
            <a:avLst/>
          </a:prstGeom>
          <a:ln w="28575">
            <a:solidFill>
              <a:srgbClr val="7030A0"/>
            </a:solidFill>
            <a:prstDash val="lgDash"/>
          </a:ln>
        </p:spPr>
        <p:style>
          <a:lnRef idx="1">
            <a:schemeClr val="accent1"/>
          </a:lnRef>
          <a:fillRef idx="0">
            <a:schemeClr val="accent1"/>
          </a:fillRef>
          <a:effectRef idx="0">
            <a:schemeClr val="accent1"/>
          </a:effectRef>
          <a:fontRef idx="minor">
            <a:schemeClr val="tx1"/>
          </a:fontRef>
        </p:style>
      </p:cxnSp>
      <p:cxnSp>
        <p:nvCxnSpPr>
          <p:cNvPr id="61" name="Connecteur droit 60"/>
          <p:cNvCxnSpPr/>
          <p:nvPr/>
        </p:nvCxnSpPr>
        <p:spPr>
          <a:xfrm>
            <a:off x="6070602" y="5067264"/>
            <a:ext cx="6245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Connecteur droit 62"/>
          <p:cNvCxnSpPr/>
          <p:nvPr/>
        </p:nvCxnSpPr>
        <p:spPr>
          <a:xfrm>
            <a:off x="6070601" y="5606682"/>
            <a:ext cx="624557" cy="0"/>
          </a:xfrm>
          <a:prstGeom prst="line">
            <a:avLst/>
          </a:prstGeom>
          <a:ln w="76200">
            <a:solidFill>
              <a:srgbClr val="FFFF00">
                <a:alpha val="41176"/>
              </a:srgbClr>
            </a:solidFill>
          </a:ln>
        </p:spPr>
        <p:style>
          <a:lnRef idx="1">
            <a:schemeClr val="accent1"/>
          </a:lnRef>
          <a:fillRef idx="0">
            <a:schemeClr val="accent1"/>
          </a:fillRef>
          <a:effectRef idx="0">
            <a:schemeClr val="accent1"/>
          </a:effectRef>
          <a:fontRef idx="minor">
            <a:schemeClr val="tx1"/>
          </a:fontRef>
        </p:style>
      </p:cxnSp>
      <p:sp>
        <p:nvSpPr>
          <p:cNvPr id="65" name="Forme libre 40"/>
          <p:cNvSpPr>
            <a:spLocks/>
          </p:cNvSpPr>
          <p:nvPr/>
        </p:nvSpPr>
        <p:spPr bwMode="auto">
          <a:xfrm>
            <a:off x="6082506" y="4431649"/>
            <a:ext cx="542253" cy="114583"/>
          </a:xfrm>
          <a:custGeom>
            <a:avLst/>
            <a:gdLst>
              <a:gd name="T0" fmla="*/ 835572 w 835572"/>
              <a:gd name="T1" fmla="*/ 0 h 441434"/>
              <a:gd name="T2" fmla="*/ 614855 w 835572"/>
              <a:gd name="T3" fmla="*/ 189186 h 441434"/>
              <a:gd name="T4" fmla="*/ 346841 w 835572"/>
              <a:gd name="T5" fmla="*/ 362607 h 441434"/>
              <a:gd name="T6" fmla="*/ 0 w 835572"/>
              <a:gd name="T7" fmla="*/ 441434 h 441434"/>
              <a:gd name="T8" fmla="*/ 0 w 835572"/>
              <a:gd name="T9" fmla="*/ 441434 h 4414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5572" h="441434">
                <a:moveTo>
                  <a:pt x="835572" y="0"/>
                </a:moveTo>
                <a:cubicBezTo>
                  <a:pt x="765941" y="64376"/>
                  <a:pt x="696310" y="128752"/>
                  <a:pt x="614855" y="189186"/>
                </a:cubicBezTo>
                <a:cubicBezTo>
                  <a:pt x="533400" y="249620"/>
                  <a:pt x="449317" y="320566"/>
                  <a:pt x="346841" y="362607"/>
                </a:cubicBezTo>
                <a:cubicBezTo>
                  <a:pt x="244365" y="404648"/>
                  <a:pt x="0" y="441434"/>
                  <a:pt x="0" y="441434"/>
                </a:cubicBezTo>
              </a:path>
            </a:pathLst>
          </a:custGeom>
          <a:noFill/>
          <a:ln w="9525">
            <a:solidFill>
              <a:srgbClr val="7030A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67" name="Forme libre 66"/>
          <p:cNvSpPr/>
          <p:nvPr/>
        </p:nvSpPr>
        <p:spPr>
          <a:xfrm>
            <a:off x="1735480" y="5288496"/>
            <a:ext cx="777923" cy="641445"/>
          </a:xfrm>
          <a:custGeom>
            <a:avLst/>
            <a:gdLst>
              <a:gd name="connsiteX0" fmla="*/ 777923 w 777923"/>
              <a:gd name="connsiteY0" fmla="*/ 0 h 641445"/>
              <a:gd name="connsiteX1" fmla="*/ 736979 w 777923"/>
              <a:gd name="connsiteY1" fmla="*/ 95534 h 641445"/>
              <a:gd name="connsiteX2" fmla="*/ 723332 w 777923"/>
              <a:gd name="connsiteY2" fmla="*/ 177421 h 641445"/>
              <a:gd name="connsiteX3" fmla="*/ 709684 w 777923"/>
              <a:gd name="connsiteY3" fmla="*/ 286603 h 641445"/>
              <a:gd name="connsiteX4" fmla="*/ 655093 w 777923"/>
              <a:gd name="connsiteY4" fmla="*/ 409433 h 641445"/>
              <a:gd name="connsiteX5" fmla="*/ 477672 w 777923"/>
              <a:gd name="connsiteY5" fmla="*/ 464024 h 641445"/>
              <a:gd name="connsiteX6" fmla="*/ 327547 w 777923"/>
              <a:gd name="connsiteY6" fmla="*/ 532263 h 641445"/>
              <a:gd name="connsiteX7" fmla="*/ 136478 w 777923"/>
              <a:gd name="connsiteY7" fmla="*/ 573206 h 641445"/>
              <a:gd name="connsiteX8" fmla="*/ 0 w 777923"/>
              <a:gd name="connsiteY8" fmla="*/ 641445 h 641445"/>
              <a:gd name="connsiteX9" fmla="*/ 0 w 777923"/>
              <a:gd name="connsiteY9" fmla="*/ 641445 h 64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7923" h="641445">
                <a:moveTo>
                  <a:pt x="777923" y="0"/>
                </a:moveTo>
                <a:cubicBezTo>
                  <a:pt x="762000" y="32982"/>
                  <a:pt x="746077" y="65964"/>
                  <a:pt x="736979" y="95534"/>
                </a:cubicBezTo>
                <a:cubicBezTo>
                  <a:pt x="727881" y="125104"/>
                  <a:pt x="727881" y="145576"/>
                  <a:pt x="723332" y="177421"/>
                </a:cubicBezTo>
                <a:cubicBezTo>
                  <a:pt x="718783" y="209266"/>
                  <a:pt x="721057" y="247934"/>
                  <a:pt x="709684" y="286603"/>
                </a:cubicBezTo>
                <a:cubicBezTo>
                  <a:pt x="698311" y="325272"/>
                  <a:pt x="693762" y="379863"/>
                  <a:pt x="655093" y="409433"/>
                </a:cubicBezTo>
                <a:cubicBezTo>
                  <a:pt x="616424" y="439003"/>
                  <a:pt x="532263" y="443552"/>
                  <a:pt x="477672" y="464024"/>
                </a:cubicBezTo>
                <a:cubicBezTo>
                  <a:pt x="423081" y="484496"/>
                  <a:pt x="384413" y="514066"/>
                  <a:pt x="327547" y="532263"/>
                </a:cubicBezTo>
                <a:cubicBezTo>
                  <a:pt x="270681" y="550460"/>
                  <a:pt x="191069" y="555009"/>
                  <a:pt x="136478" y="573206"/>
                </a:cubicBezTo>
                <a:cubicBezTo>
                  <a:pt x="81887" y="591403"/>
                  <a:pt x="0" y="641445"/>
                  <a:pt x="0" y="641445"/>
                </a:cubicBezTo>
                <a:lnTo>
                  <a:pt x="0" y="641445"/>
                </a:lnTo>
              </a:path>
            </a:pathLst>
          </a:cu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69" name="Connecteur droit 68"/>
          <p:cNvCxnSpPr/>
          <p:nvPr/>
        </p:nvCxnSpPr>
        <p:spPr>
          <a:xfrm>
            <a:off x="6190456" y="2250707"/>
            <a:ext cx="504702" cy="9525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70" name="Ellipse 69"/>
          <p:cNvSpPr/>
          <p:nvPr/>
        </p:nvSpPr>
        <p:spPr>
          <a:xfrm>
            <a:off x="1339056" y="6023769"/>
            <a:ext cx="123825" cy="155575"/>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Ellipse 71"/>
          <p:cNvSpPr/>
          <p:nvPr/>
        </p:nvSpPr>
        <p:spPr>
          <a:xfrm>
            <a:off x="2274093" y="3678238"/>
            <a:ext cx="123825" cy="155575"/>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Texte 43"/>
          <p:cNvSpPr txBox="1">
            <a:spLocks noChangeArrowheads="1"/>
          </p:cNvSpPr>
          <p:nvPr/>
        </p:nvSpPr>
        <p:spPr bwMode="auto">
          <a:xfrm>
            <a:off x="4417218" y="899319"/>
            <a:ext cx="1250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200" dirty="0"/>
              <a:t>Pemba  </a:t>
            </a:r>
          </a:p>
        </p:txBody>
      </p:sp>
      <p:sp>
        <p:nvSpPr>
          <p:cNvPr id="73" name="Ellipse 72"/>
          <p:cNvSpPr/>
          <p:nvPr/>
        </p:nvSpPr>
        <p:spPr>
          <a:xfrm>
            <a:off x="4542630" y="1877218"/>
            <a:ext cx="123825" cy="155575"/>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Ellipse 73"/>
          <p:cNvSpPr/>
          <p:nvPr/>
        </p:nvSpPr>
        <p:spPr>
          <a:xfrm>
            <a:off x="4504531" y="1193575"/>
            <a:ext cx="123825" cy="155575"/>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ZoneTexte 61"/>
          <p:cNvSpPr txBox="1">
            <a:spLocks noChangeArrowheads="1"/>
          </p:cNvSpPr>
          <p:nvPr/>
        </p:nvSpPr>
        <p:spPr bwMode="auto">
          <a:xfrm>
            <a:off x="1604168" y="2032793"/>
            <a:ext cx="1933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200" dirty="0" err="1"/>
              <a:t>Moatize</a:t>
            </a:r>
            <a:endParaRPr lang="fr-FR" sz="1200" dirty="0"/>
          </a:p>
        </p:txBody>
      </p:sp>
      <p:sp>
        <p:nvSpPr>
          <p:cNvPr id="80" name="Forme libre 79"/>
          <p:cNvSpPr/>
          <p:nvPr/>
        </p:nvSpPr>
        <p:spPr>
          <a:xfrm>
            <a:off x="699219" y="4100655"/>
            <a:ext cx="930705" cy="2647666"/>
          </a:xfrm>
          <a:custGeom>
            <a:avLst/>
            <a:gdLst>
              <a:gd name="connsiteX0" fmla="*/ 0 w 930705"/>
              <a:gd name="connsiteY0" fmla="*/ 0 h 2647666"/>
              <a:gd name="connsiteX1" fmla="*/ 109183 w 930705"/>
              <a:gd name="connsiteY1" fmla="*/ 191069 h 2647666"/>
              <a:gd name="connsiteX2" fmla="*/ 245660 w 930705"/>
              <a:gd name="connsiteY2" fmla="*/ 354842 h 2647666"/>
              <a:gd name="connsiteX3" fmla="*/ 395785 w 930705"/>
              <a:gd name="connsiteY3" fmla="*/ 491319 h 2647666"/>
              <a:gd name="connsiteX4" fmla="*/ 532263 w 930705"/>
              <a:gd name="connsiteY4" fmla="*/ 655092 h 2647666"/>
              <a:gd name="connsiteX5" fmla="*/ 723332 w 930705"/>
              <a:gd name="connsiteY5" fmla="*/ 887104 h 2647666"/>
              <a:gd name="connsiteX6" fmla="*/ 777923 w 930705"/>
              <a:gd name="connsiteY6" fmla="*/ 1173707 h 2647666"/>
              <a:gd name="connsiteX7" fmla="*/ 887105 w 930705"/>
              <a:gd name="connsiteY7" fmla="*/ 1364776 h 2647666"/>
              <a:gd name="connsiteX8" fmla="*/ 928048 w 930705"/>
              <a:gd name="connsiteY8" fmla="*/ 1555845 h 2647666"/>
              <a:gd name="connsiteX9" fmla="*/ 818866 w 930705"/>
              <a:gd name="connsiteY9" fmla="*/ 1678675 h 2647666"/>
              <a:gd name="connsiteX10" fmla="*/ 736980 w 930705"/>
              <a:gd name="connsiteY10" fmla="*/ 1828800 h 2647666"/>
              <a:gd name="connsiteX11" fmla="*/ 696036 w 930705"/>
              <a:gd name="connsiteY11" fmla="*/ 2006221 h 2647666"/>
              <a:gd name="connsiteX12" fmla="*/ 696036 w 930705"/>
              <a:gd name="connsiteY12" fmla="*/ 2224585 h 2647666"/>
              <a:gd name="connsiteX13" fmla="*/ 641445 w 930705"/>
              <a:gd name="connsiteY13" fmla="*/ 2333767 h 2647666"/>
              <a:gd name="connsiteX14" fmla="*/ 545911 w 930705"/>
              <a:gd name="connsiteY14" fmla="*/ 2442949 h 2647666"/>
              <a:gd name="connsiteX15" fmla="*/ 409433 w 930705"/>
              <a:gd name="connsiteY15" fmla="*/ 2579427 h 2647666"/>
              <a:gd name="connsiteX16" fmla="*/ 327547 w 930705"/>
              <a:gd name="connsiteY16" fmla="*/ 2647666 h 264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0705" h="2647666">
                <a:moveTo>
                  <a:pt x="0" y="0"/>
                </a:moveTo>
                <a:cubicBezTo>
                  <a:pt x="34120" y="65964"/>
                  <a:pt x="68240" y="131929"/>
                  <a:pt x="109183" y="191069"/>
                </a:cubicBezTo>
                <a:cubicBezTo>
                  <a:pt x="150126" y="250209"/>
                  <a:pt x="197893" y="304800"/>
                  <a:pt x="245660" y="354842"/>
                </a:cubicBezTo>
                <a:cubicBezTo>
                  <a:pt x="293427" y="404884"/>
                  <a:pt x="348018" y="441277"/>
                  <a:pt x="395785" y="491319"/>
                </a:cubicBezTo>
                <a:cubicBezTo>
                  <a:pt x="443552" y="541361"/>
                  <a:pt x="532263" y="655092"/>
                  <a:pt x="532263" y="655092"/>
                </a:cubicBezTo>
                <a:cubicBezTo>
                  <a:pt x="586854" y="721056"/>
                  <a:pt x="682389" y="800668"/>
                  <a:pt x="723332" y="887104"/>
                </a:cubicBezTo>
                <a:cubicBezTo>
                  <a:pt x="764275" y="973540"/>
                  <a:pt x="750628" y="1094095"/>
                  <a:pt x="777923" y="1173707"/>
                </a:cubicBezTo>
                <a:cubicBezTo>
                  <a:pt x="805218" y="1253319"/>
                  <a:pt x="862084" y="1301086"/>
                  <a:pt x="887105" y="1364776"/>
                </a:cubicBezTo>
                <a:cubicBezTo>
                  <a:pt x="912126" y="1428466"/>
                  <a:pt x="939421" y="1503529"/>
                  <a:pt x="928048" y="1555845"/>
                </a:cubicBezTo>
                <a:cubicBezTo>
                  <a:pt x="916675" y="1608161"/>
                  <a:pt x="850711" y="1633183"/>
                  <a:pt x="818866" y="1678675"/>
                </a:cubicBezTo>
                <a:cubicBezTo>
                  <a:pt x="787021" y="1724168"/>
                  <a:pt x="757452" y="1774209"/>
                  <a:pt x="736980" y="1828800"/>
                </a:cubicBezTo>
                <a:cubicBezTo>
                  <a:pt x="716508" y="1883391"/>
                  <a:pt x="702860" y="1940257"/>
                  <a:pt x="696036" y="2006221"/>
                </a:cubicBezTo>
                <a:cubicBezTo>
                  <a:pt x="689212" y="2072185"/>
                  <a:pt x="705134" y="2169994"/>
                  <a:pt x="696036" y="2224585"/>
                </a:cubicBezTo>
                <a:cubicBezTo>
                  <a:pt x="686938" y="2279176"/>
                  <a:pt x="666466" y="2297373"/>
                  <a:pt x="641445" y="2333767"/>
                </a:cubicBezTo>
                <a:cubicBezTo>
                  <a:pt x="616424" y="2370161"/>
                  <a:pt x="584580" y="2402006"/>
                  <a:pt x="545911" y="2442949"/>
                </a:cubicBezTo>
                <a:cubicBezTo>
                  <a:pt x="507242" y="2483892"/>
                  <a:pt x="445827" y="2545308"/>
                  <a:pt x="409433" y="2579427"/>
                </a:cubicBezTo>
                <a:cubicBezTo>
                  <a:pt x="373039" y="2613546"/>
                  <a:pt x="350293" y="2630606"/>
                  <a:pt x="327547" y="2647666"/>
                </a:cubicBezTo>
              </a:path>
            </a:pathLst>
          </a:custGeom>
          <a:ln w="28575">
            <a:solidFill>
              <a:srgbClr val="7030A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82" name="Forme libre 81"/>
          <p:cNvSpPr/>
          <p:nvPr/>
        </p:nvSpPr>
        <p:spPr>
          <a:xfrm>
            <a:off x="370704" y="5871688"/>
            <a:ext cx="996287" cy="262969"/>
          </a:xfrm>
          <a:custGeom>
            <a:avLst/>
            <a:gdLst>
              <a:gd name="connsiteX0" fmla="*/ 996287 w 996287"/>
              <a:gd name="connsiteY0" fmla="*/ 167435 h 262969"/>
              <a:gd name="connsiteX1" fmla="*/ 764275 w 996287"/>
              <a:gd name="connsiteY1" fmla="*/ 71900 h 262969"/>
              <a:gd name="connsiteX2" fmla="*/ 573206 w 996287"/>
              <a:gd name="connsiteY2" fmla="*/ 3662 h 262969"/>
              <a:gd name="connsiteX3" fmla="*/ 409433 w 996287"/>
              <a:gd name="connsiteY3" fmla="*/ 17309 h 262969"/>
              <a:gd name="connsiteX4" fmla="*/ 300251 w 996287"/>
              <a:gd name="connsiteY4" fmla="*/ 85548 h 262969"/>
              <a:gd name="connsiteX5" fmla="*/ 204717 w 996287"/>
              <a:gd name="connsiteY5" fmla="*/ 140139 h 262969"/>
              <a:gd name="connsiteX6" fmla="*/ 95535 w 996287"/>
              <a:gd name="connsiteY6" fmla="*/ 208378 h 262969"/>
              <a:gd name="connsiteX7" fmla="*/ 0 w 996287"/>
              <a:gd name="connsiteY7" fmla="*/ 262969 h 262969"/>
              <a:gd name="connsiteX8" fmla="*/ 0 w 996287"/>
              <a:gd name="connsiteY8" fmla="*/ 262969 h 26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287" h="262969">
                <a:moveTo>
                  <a:pt x="996287" y="167435"/>
                </a:moveTo>
                <a:cubicBezTo>
                  <a:pt x="915537" y="133315"/>
                  <a:pt x="834788" y="99195"/>
                  <a:pt x="764275" y="71900"/>
                </a:cubicBezTo>
                <a:cubicBezTo>
                  <a:pt x="693762" y="44605"/>
                  <a:pt x="632346" y="12760"/>
                  <a:pt x="573206" y="3662"/>
                </a:cubicBezTo>
                <a:cubicBezTo>
                  <a:pt x="514066" y="-5436"/>
                  <a:pt x="454925" y="3661"/>
                  <a:pt x="409433" y="17309"/>
                </a:cubicBezTo>
                <a:cubicBezTo>
                  <a:pt x="363940" y="30957"/>
                  <a:pt x="334370" y="65076"/>
                  <a:pt x="300251" y="85548"/>
                </a:cubicBezTo>
                <a:cubicBezTo>
                  <a:pt x="266132" y="106020"/>
                  <a:pt x="238836" y="119667"/>
                  <a:pt x="204717" y="140139"/>
                </a:cubicBezTo>
                <a:cubicBezTo>
                  <a:pt x="170598" y="160611"/>
                  <a:pt x="129654" y="187906"/>
                  <a:pt x="95535" y="208378"/>
                </a:cubicBezTo>
                <a:cubicBezTo>
                  <a:pt x="61416" y="228850"/>
                  <a:pt x="0" y="262969"/>
                  <a:pt x="0" y="262969"/>
                </a:cubicBezTo>
                <a:lnTo>
                  <a:pt x="0" y="262969"/>
                </a:lnTo>
              </a:path>
            </a:pathLst>
          </a:custGeom>
          <a:ln w="76200">
            <a:solidFill>
              <a:srgbClr val="FFFF00">
                <a:alpha val="41176"/>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83" name="ZoneTexte 82"/>
          <p:cNvSpPr txBox="1"/>
          <p:nvPr/>
        </p:nvSpPr>
        <p:spPr>
          <a:xfrm>
            <a:off x="219868" y="-3284"/>
            <a:ext cx="4983163" cy="646331"/>
          </a:xfrm>
          <a:prstGeom prst="rect">
            <a:avLst/>
          </a:prstGeom>
          <a:noFill/>
        </p:spPr>
        <p:txBody>
          <a:bodyPr wrap="square" rtlCol="0">
            <a:spAutoFit/>
          </a:bodyPr>
          <a:lstStyle/>
          <a:p>
            <a:r>
              <a:rPr lang="fr-FR" b="1" dirty="0"/>
              <a:t>Ressources naturelles et organisation de l’espace au Mozambique </a:t>
            </a:r>
          </a:p>
        </p:txBody>
      </p:sp>
      <p:sp>
        <p:nvSpPr>
          <p:cNvPr id="84" name="ZoneTexte 83"/>
          <p:cNvSpPr txBox="1"/>
          <p:nvPr/>
        </p:nvSpPr>
        <p:spPr>
          <a:xfrm>
            <a:off x="2866230" y="4353719"/>
            <a:ext cx="2176463" cy="1200329"/>
          </a:xfrm>
          <a:prstGeom prst="rect">
            <a:avLst/>
          </a:prstGeom>
          <a:noFill/>
        </p:spPr>
        <p:txBody>
          <a:bodyPr wrap="square" rtlCol="0">
            <a:spAutoFit/>
          </a:bodyPr>
          <a:lstStyle/>
          <a:p>
            <a:pPr algn="just"/>
            <a:r>
              <a:rPr lang="fr-FR" dirty="0"/>
              <a:t>Réaliser un croquis d’organisation de l’espace : Le Mozambique</a:t>
            </a:r>
          </a:p>
        </p:txBody>
      </p:sp>
      <p:pic>
        <p:nvPicPr>
          <p:cNvPr id="55" name="Picture 12" descr="http://geoconfluences.ens-lyon.fr/images/afrique/folio-mozambique/figure-2-foli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68" y="-168723"/>
            <a:ext cx="4963320" cy="702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rme libre 12"/>
          <p:cNvSpPr>
            <a:spLocks/>
          </p:cNvSpPr>
          <p:nvPr/>
        </p:nvSpPr>
        <p:spPr bwMode="auto">
          <a:xfrm>
            <a:off x="1012031" y="675482"/>
            <a:ext cx="3616325" cy="6086475"/>
          </a:xfrm>
          <a:custGeom>
            <a:avLst/>
            <a:gdLst>
              <a:gd name="T0" fmla="*/ 3616657 w 3616657"/>
              <a:gd name="T1" fmla="*/ 318 h 6087219"/>
              <a:gd name="T2" fmla="*/ 3452884 w 3616657"/>
              <a:gd name="T3" fmla="*/ 54909 h 6087219"/>
              <a:gd name="T4" fmla="*/ 3452884 w 3616657"/>
              <a:gd name="T5" fmla="*/ 341512 h 6087219"/>
              <a:gd name="T6" fmla="*/ 3411940 w 3616657"/>
              <a:gd name="T7" fmla="*/ 587171 h 6087219"/>
              <a:gd name="T8" fmla="*/ 3370997 w 3616657"/>
              <a:gd name="T9" fmla="*/ 723649 h 6087219"/>
              <a:gd name="T10" fmla="*/ 3316406 w 3616657"/>
              <a:gd name="T11" fmla="*/ 1133082 h 6087219"/>
              <a:gd name="T12" fmla="*/ 3316406 w 3616657"/>
              <a:gd name="T13" fmla="*/ 1365094 h 6087219"/>
              <a:gd name="T14" fmla="*/ 3070746 w 3616657"/>
              <a:gd name="T15" fmla="*/ 1446980 h 6087219"/>
              <a:gd name="T16" fmla="*/ 3002507 w 3616657"/>
              <a:gd name="T17" fmla="*/ 1433333 h 6087219"/>
              <a:gd name="T18" fmla="*/ 2593075 w 3616657"/>
              <a:gd name="T19" fmla="*/ 1583458 h 6087219"/>
              <a:gd name="T20" fmla="*/ 2402006 w 3616657"/>
              <a:gd name="T21" fmla="*/ 1665344 h 6087219"/>
              <a:gd name="T22" fmla="*/ 2251881 w 3616657"/>
              <a:gd name="T23" fmla="*/ 1856413 h 6087219"/>
              <a:gd name="T24" fmla="*/ 2129051 w 3616657"/>
              <a:gd name="T25" fmla="*/ 2197607 h 6087219"/>
              <a:gd name="T26" fmla="*/ 2033516 w 3616657"/>
              <a:gd name="T27" fmla="*/ 2252198 h 6087219"/>
              <a:gd name="T28" fmla="*/ 1801504 w 3616657"/>
              <a:gd name="T29" fmla="*/ 2306789 h 6087219"/>
              <a:gd name="T30" fmla="*/ 1637731 w 3616657"/>
              <a:gd name="T31" fmla="*/ 2293141 h 6087219"/>
              <a:gd name="T32" fmla="*/ 1392072 w 3616657"/>
              <a:gd name="T33" fmla="*/ 2566097 h 6087219"/>
              <a:gd name="T34" fmla="*/ 1173707 w 3616657"/>
              <a:gd name="T35" fmla="*/ 2579744 h 6087219"/>
              <a:gd name="T36" fmla="*/ 1050878 w 3616657"/>
              <a:gd name="T37" fmla="*/ 2784461 h 6087219"/>
              <a:gd name="T38" fmla="*/ 955343 w 3616657"/>
              <a:gd name="T39" fmla="*/ 2961882 h 6087219"/>
              <a:gd name="T40" fmla="*/ 941695 w 3616657"/>
              <a:gd name="T41" fmla="*/ 3330371 h 6087219"/>
              <a:gd name="T42" fmla="*/ 1091821 w 3616657"/>
              <a:gd name="T43" fmla="*/ 3562383 h 6087219"/>
              <a:gd name="T44" fmla="*/ 1282890 w 3616657"/>
              <a:gd name="T45" fmla="*/ 3780747 h 6087219"/>
              <a:gd name="T46" fmla="*/ 1364776 w 3616657"/>
              <a:gd name="T47" fmla="*/ 4080998 h 6087219"/>
              <a:gd name="T48" fmla="*/ 1419367 w 3616657"/>
              <a:gd name="T49" fmla="*/ 4490431 h 6087219"/>
              <a:gd name="T50" fmla="*/ 1378424 w 3616657"/>
              <a:gd name="T51" fmla="*/ 4736091 h 6087219"/>
              <a:gd name="T52" fmla="*/ 1160060 w 3616657"/>
              <a:gd name="T53" fmla="*/ 4954455 h 6087219"/>
              <a:gd name="T54" fmla="*/ 818866 w 3616657"/>
              <a:gd name="T55" fmla="*/ 5090933 h 6087219"/>
              <a:gd name="T56" fmla="*/ 545910 w 3616657"/>
              <a:gd name="T57" fmla="*/ 5227410 h 6087219"/>
              <a:gd name="T58" fmla="*/ 368490 w 3616657"/>
              <a:gd name="T59" fmla="*/ 5363888 h 6087219"/>
              <a:gd name="T60" fmla="*/ 409433 w 3616657"/>
              <a:gd name="T61" fmla="*/ 5541309 h 6087219"/>
              <a:gd name="T62" fmla="*/ 354842 w 3616657"/>
              <a:gd name="T63" fmla="*/ 5827912 h 6087219"/>
              <a:gd name="T64" fmla="*/ 204716 w 3616657"/>
              <a:gd name="T65" fmla="*/ 6018980 h 6087219"/>
              <a:gd name="T66" fmla="*/ 0 w 3616657"/>
              <a:gd name="T67" fmla="*/ 6087219 h 60872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616657" h="6087219">
                <a:moveTo>
                  <a:pt x="3616657" y="318"/>
                </a:moveTo>
                <a:cubicBezTo>
                  <a:pt x="3548418" y="-820"/>
                  <a:pt x="3480179" y="-1957"/>
                  <a:pt x="3452884" y="54909"/>
                </a:cubicBezTo>
                <a:cubicBezTo>
                  <a:pt x="3425589" y="111775"/>
                  <a:pt x="3459708" y="252802"/>
                  <a:pt x="3452884" y="341512"/>
                </a:cubicBezTo>
                <a:cubicBezTo>
                  <a:pt x="3446060" y="430222"/>
                  <a:pt x="3425588" y="523481"/>
                  <a:pt x="3411940" y="587171"/>
                </a:cubicBezTo>
                <a:cubicBezTo>
                  <a:pt x="3398292" y="650861"/>
                  <a:pt x="3386919" y="632664"/>
                  <a:pt x="3370997" y="723649"/>
                </a:cubicBezTo>
                <a:cubicBezTo>
                  <a:pt x="3355075" y="814634"/>
                  <a:pt x="3325504" y="1026175"/>
                  <a:pt x="3316406" y="1133082"/>
                </a:cubicBezTo>
                <a:cubicBezTo>
                  <a:pt x="3307308" y="1239989"/>
                  <a:pt x="3357349" y="1312778"/>
                  <a:pt x="3316406" y="1365094"/>
                </a:cubicBezTo>
                <a:cubicBezTo>
                  <a:pt x="3275463" y="1417410"/>
                  <a:pt x="3123062" y="1435607"/>
                  <a:pt x="3070746" y="1446980"/>
                </a:cubicBezTo>
                <a:cubicBezTo>
                  <a:pt x="3018430" y="1458353"/>
                  <a:pt x="3082119" y="1410587"/>
                  <a:pt x="3002507" y="1433333"/>
                </a:cubicBezTo>
                <a:cubicBezTo>
                  <a:pt x="2922895" y="1456079"/>
                  <a:pt x="2693158" y="1544790"/>
                  <a:pt x="2593075" y="1583458"/>
                </a:cubicBezTo>
                <a:cubicBezTo>
                  <a:pt x="2492992" y="1622126"/>
                  <a:pt x="2458872" y="1619852"/>
                  <a:pt x="2402006" y="1665344"/>
                </a:cubicBezTo>
                <a:cubicBezTo>
                  <a:pt x="2345140" y="1710836"/>
                  <a:pt x="2297373" y="1767703"/>
                  <a:pt x="2251881" y="1856413"/>
                </a:cubicBezTo>
                <a:cubicBezTo>
                  <a:pt x="2206389" y="1945123"/>
                  <a:pt x="2165445" y="2131643"/>
                  <a:pt x="2129051" y="2197607"/>
                </a:cubicBezTo>
                <a:cubicBezTo>
                  <a:pt x="2092657" y="2263571"/>
                  <a:pt x="2088107" y="2234001"/>
                  <a:pt x="2033516" y="2252198"/>
                </a:cubicBezTo>
                <a:cubicBezTo>
                  <a:pt x="1978925" y="2270395"/>
                  <a:pt x="1867468" y="2299965"/>
                  <a:pt x="1801504" y="2306789"/>
                </a:cubicBezTo>
                <a:cubicBezTo>
                  <a:pt x="1735540" y="2313613"/>
                  <a:pt x="1705970" y="2249923"/>
                  <a:pt x="1637731" y="2293141"/>
                </a:cubicBezTo>
                <a:cubicBezTo>
                  <a:pt x="1569492" y="2336359"/>
                  <a:pt x="1469409" y="2518330"/>
                  <a:pt x="1392072" y="2566097"/>
                </a:cubicBezTo>
                <a:cubicBezTo>
                  <a:pt x="1314735" y="2613864"/>
                  <a:pt x="1230573" y="2543350"/>
                  <a:pt x="1173707" y="2579744"/>
                </a:cubicBezTo>
                <a:cubicBezTo>
                  <a:pt x="1116841" y="2616138"/>
                  <a:pt x="1087272" y="2720771"/>
                  <a:pt x="1050878" y="2784461"/>
                </a:cubicBezTo>
                <a:cubicBezTo>
                  <a:pt x="1014484" y="2848151"/>
                  <a:pt x="973540" y="2870897"/>
                  <a:pt x="955343" y="2961882"/>
                </a:cubicBezTo>
                <a:cubicBezTo>
                  <a:pt x="937146" y="3052867"/>
                  <a:pt x="918949" y="3230288"/>
                  <a:pt x="941695" y="3330371"/>
                </a:cubicBezTo>
                <a:cubicBezTo>
                  <a:pt x="964441" y="3430454"/>
                  <a:pt x="1034955" y="3487320"/>
                  <a:pt x="1091821" y="3562383"/>
                </a:cubicBezTo>
                <a:cubicBezTo>
                  <a:pt x="1148687" y="3637446"/>
                  <a:pt x="1237397" y="3694311"/>
                  <a:pt x="1282890" y="3780747"/>
                </a:cubicBezTo>
                <a:cubicBezTo>
                  <a:pt x="1328383" y="3867183"/>
                  <a:pt x="1342030" y="3962717"/>
                  <a:pt x="1364776" y="4080998"/>
                </a:cubicBezTo>
                <a:cubicBezTo>
                  <a:pt x="1387522" y="4199279"/>
                  <a:pt x="1417092" y="4381249"/>
                  <a:pt x="1419367" y="4490431"/>
                </a:cubicBezTo>
                <a:cubicBezTo>
                  <a:pt x="1421642" y="4599613"/>
                  <a:pt x="1421642" y="4658754"/>
                  <a:pt x="1378424" y="4736091"/>
                </a:cubicBezTo>
                <a:cubicBezTo>
                  <a:pt x="1335206" y="4813428"/>
                  <a:pt x="1253320" y="4895315"/>
                  <a:pt x="1160060" y="4954455"/>
                </a:cubicBezTo>
                <a:cubicBezTo>
                  <a:pt x="1066800" y="5013595"/>
                  <a:pt x="921224" y="5045440"/>
                  <a:pt x="818866" y="5090933"/>
                </a:cubicBezTo>
                <a:cubicBezTo>
                  <a:pt x="716508" y="5136426"/>
                  <a:pt x="620973" y="5181918"/>
                  <a:pt x="545910" y="5227410"/>
                </a:cubicBezTo>
                <a:cubicBezTo>
                  <a:pt x="470847" y="5272903"/>
                  <a:pt x="391236" y="5311571"/>
                  <a:pt x="368490" y="5363888"/>
                </a:cubicBezTo>
                <a:cubicBezTo>
                  <a:pt x="345744" y="5416205"/>
                  <a:pt x="411708" y="5463972"/>
                  <a:pt x="409433" y="5541309"/>
                </a:cubicBezTo>
                <a:cubicBezTo>
                  <a:pt x="407158" y="5618646"/>
                  <a:pt x="388961" y="5748300"/>
                  <a:pt x="354842" y="5827912"/>
                </a:cubicBezTo>
                <a:cubicBezTo>
                  <a:pt x="320722" y="5907524"/>
                  <a:pt x="263856" y="5975762"/>
                  <a:pt x="204716" y="6018980"/>
                </a:cubicBezTo>
                <a:cubicBezTo>
                  <a:pt x="145576" y="6062198"/>
                  <a:pt x="72788" y="6074708"/>
                  <a:pt x="0" y="6087219"/>
                </a:cubicBezTo>
              </a:path>
            </a:pathLst>
          </a:custGeom>
          <a:noFill/>
          <a:ln w="28575">
            <a:solidFill>
              <a:srgbClr val="FF0000"/>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fr-FR"/>
          </a:p>
        </p:txBody>
      </p:sp>
    </p:spTree>
    <p:extLst>
      <p:ext uri="{BB962C8B-B14F-4D97-AF65-F5344CB8AC3E}">
        <p14:creationId xmlns:p14="http://schemas.microsoft.com/office/powerpoint/2010/main" val="382540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5"/>
                                        </p:tgtEl>
                                      </p:cBhvr>
                                    </p:animEffect>
                                    <p:set>
                                      <p:cBhvr>
                                        <p:cTn id="7" dur="1" fill="hold">
                                          <p:stCondLst>
                                            <p:cond delay="499"/>
                                          </p:stCondLst>
                                        </p:cTn>
                                        <p:tgtEl>
                                          <p:spTgt spid="5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6"/>
                                        </p:tgtEl>
                                      </p:cBhvr>
                                    </p:animEffect>
                                    <p:set>
                                      <p:cBhvr>
                                        <p:cTn id="10" dur="1" fill="hold">
                                          <p:stCondLst>
                                            <p:cond delay="499"/>
                                          </p:stCondLst>
                                        </p:cTn>
                                        <p:tgtEl>
                                          <p:spTgt spid="56"/>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88" y="1268760"/>
            <a:ext cx="4503403"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a:spLocks noChangeArrowheads="1"/>
          </p:cNvSpPr>
          <p:nvPr/>
        </p:nvSpPr>
        <p:spPr bwMode="auto">
          <a:xfrm>
            <a:off x="1475656" y="980728"/>
            <a:ext cx="2806730" cy="34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b="1" dirty="0">
                <a:latin typeface="Numans"/>
              </a:rPr>
              <a:t>Mine de </a:t>
            </a:r>
            <a:r>
              <a:rPr lang="fr-FR" b="1" dirty="0" err="1">
                <a:latin typeface="Numans"/>
              </a:rPr>
              <a:t>Karowe</a:t>
            </a:r>
            <a:r>
              <a:rPr lang="fr-FR" b="1" dirty="0">
                <a:latin typeface="Numans"/>
              </a:rPr>
              <a:t>, Botswana</a:t>
            </a:r>
            <a:endParaRPr lang="fr-FR" b="1" dirty="0"/>
          </a:p>
        </p:txBody>
      </p:sp>
      <p:sp>
        <p:nvSpPr>
          <p:cNvPr id="6" name="Rectangle 7"/>
          <p:cNvSpPr>
            <a:spLocks noChangeArrowheads="1"/>
          </p:cNvSpPr>
          <p:nvPr/>
        </p:nvSpPr>
        <p:spPr bwMode="auto">
          <a:xfrm>
            <a:off x="55589" y="3304544"/>
            <a:ext cx="4553347" cy="39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itchFamily="18" charset="0"/>
              <a:buNone/>
            </a:pPr>
            <a:r>
              <a:rPr lang="fr-FR" sz="1050" dirty="0">
                <a:solidFill>
                  <a:schemeClr val="bg1"/>
                </a:solidFill>
              </a:rPr>
              <a:t>http://blog.virginiedavid.com/wp</a:t>
            </a:r>
            <a:r>
              <a:rPr lang="fr-FR" sz="1050" dirty="0"/>
              <a:t>-content/uploads/2015/11/Virginie_David_Lucara-Diamond-Karowe-Mine.jpg</a:t>
            </a:r>
          </a:p>
        </p:txBody>
      </p:sp>
      <p:pic>
        <p:nvPicPr>
          <p:cNvPr id="7" name="Imag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88" y="4005064"/>
            <a:ext cx="4350769" cy="217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0" y="6165304"/>
            <a:ext cx="4893902" cy="24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itchFamily="18" charset="0"/>
              <a:buNone/>
            </a:pPr>
            <a:r>
              <a:rPr lang="fr-FR" sz="1000" dirty="0"/>
              <a:t>http://tellmemoretv.com/wp-content/uploads/2017/10/Gaborone-Social-Housing.jpg</a:t>
            </a:r>
          </a:p>
        </p:txBody>
      </p:sp>
      <p:sp>
        <p:nvSpPr>
          <p:cNvPr id="9" name="Rectangle 8"/>
          <p:cNvSpPr>
            <a:spLocks noChangeArrowheads="1"/>
          </p:cNvSpPr>
          <p:nvPr/>
        </p:nvSpPr>
        <p:spPr bwMode="auto">
          <a:xfrm>
            <a:off x="611560" y="3717032"/>
            <a:ext cx="3459736" cy="34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itchFamily="18" charset="0"/>
              <a:buNone/>
            </a:pPr>
            <a:r>
              <a:rPr lang="fr-FR" b="1" dirty="0"/>
              <a:t>Logements sociaux au Botswana.</a:t>
            </a:r>
          </a:p>
        </p:txBody>
      </p:sp>
      <p:sp>
        <p:nvSpPr>
          <p:cNvPr id="10" name="ZoneTexte 9"/>
          <p:cNvSpPr txBox="1"/>
          <p:nvPr/>
        </p:nvSpPr>
        <p:spPr>
          <a:xfrm>
            <a:off x="139490" y="-97466"/>
            <a:ext cx="9004510" cy="892552"/>
          </a:xfrm>
          <a:prstGeom prst="rect">
            <a:avLst/>
          </a:prstGeom>
          <a:noFill/>
        </p:spPr>
        <p:txBody>
          <a:bodyPr wrap="square" rtlCol="0">
            <a:spAutoFit/>
          </a:bodyPr>
          <a:lstStyle/>
          <a:p>
            <a:r>
              <a:rPr lang="fr-FR" sz="2000" b="1" dirty="0"/>
              <a:t>Confronter deux exemples de trajectoires de développement : </a:t>
            </a:r>
          </a:p>
          <a:p>
            <a:endParaRPr lang="fr-FR" sz="1200" b="1" dirty="0"/>
          </a:p>
          <a:p>
            <a:r>
              <a:rPr lang="fr-FR" sz="2000" b="1" dirty="0"/>
              <a:t>	</a:t>
            </a:r>
            <a:r>
              <a:rPr lang="fr-FR" sz="2000" b="1" dirty="0">
                <a:solidFill>
                  <a:srgbClr val="FF0000"/>
                </a:solidFill>
              </a:rPr>
              <a:t>le Mozambique et le Botswana</a:t>
            </a:r>
          </a:p>
        </p:txBody>
      </p:sp>
      <p:pic>
        <p:nvPicPr>
          <p:cNvPr id="3" name="Image 2">
            <a:extLst>
              <a:ext uri="{FF2B5EF4-FFF2-40B4-BE49-F238E27FC236}">
                <a16:creationId xmlns:a16="http://schemas.microsoft.com/office/drawing/2014/main" id="{52FF5C6D-D3FF-427F-9D31-03C9504BC69A}"/>
              </a:ext>
            </a:extLst>
          </p:cNvPr>
          <p:cNvPicPr>
            <a:picLocks noChangeAspect="1"/>
          </p:cNvPicPr>
          <p:nvPr/>
        </p:nvPicPr>
        <p:blipFill>
          <a:blip r:embed="rId4"/>
          <a:stretch>
            <a:fillRect/>
          </a:stretch>
        </p:blipFill>
        <p:spPr>
          <a:xfrm>
            <a:off x="5704294" y="260648"/>
            <a:ext cx="3403974" cy="1506357"/>
          </a:xfrm>
          <a:prstGeom prst="rect">
            <a:avLst/>
          </a:prstGeom>
        </p:spPr>
      </p:pic>
      <p:sp>
        <p:nvSpPr>
          <p:cNvPr id="12" name="ZoneTexte 11"/>
          <p:cNvSpPr txBox="1"/>
          <p:nvPr/>
        </p:nvSpPr>
        <p:spPr>
          <a:xfrm>
            <a:off x="6012160" y="188640"/>
            <a:ext cx="3600400" cy="261610"/>
          </a:xfrm>
          <a:prstGeom prst="rect">
            <a:avLst/>
          </a:prstGeom>
          <a:noFill/>
        </p:spPr>
        <p:txBody>
          <a:bodyPr wrap="square" rtlCol="0">
            <a:spAutoFit/>
          </a:bodyPr>
          <a:lstStyle/>
          <a:p>
            <a:r>
              <a:rPr lang="fr-FR" sz="1100" dirty="0"/>
              <a:t>Hachette Seconde 2019 (p 240)</a:t>
            </a:r>
          </a:p>
        </p:txBody>
      </p:sp>
      <p:sp>
        <p:nvSpPr>
          <p:cNvPr id="2" name="Rectangle 2"/>
          <p:cNvSpPr>
            <a:spLocks noChangeArrowheads="1"/>
          </p:cNvSpPr>
          <p:nvPr/>
        </p:nvSpPr>
        <p:spPr bwMode="auto">
          <a:xfrm>
            <a:off x="4772082" y="1747813"/>
            <a:ext cx="4191574" cy="511499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just">
              <a:lnSpc>
                <a:spcPct val="93000"/>
              </a:lnSpc>
              <a:buClr>
                <a:srgbClr val="000000"/>
              </a:buClr>
              <a:buSzPct val="100000"/>
            </a:pPr>
            <a:r>
              <a:rPr lang="fr-FR" altLang="fr-FR" sz="1200" b="1" dirty="0">
                <a:latin typeface="Arial Narrow" pitchFamily="34" charset="0"/>
              </a:rPr>
              <a:t>Troisième producteur mondial de diamants</a:t>
            </a:r>
          </a:p>
          <a:p>
            <a:pPr algn="just">
              <a:lnSpc>
                <a:spcPct val="93000"/>
              </a:lnSpc>
              <a:buClr>
                <a:srgbClr val="000000"/>
              </a:buClr>
              <a:buSzPct val="100000"/>
            </a:pPr>
            <a:r>
              <a:rPr lang="fr-FR" sz="1200" dirty="0">
                <a:solidFill>
                  <a:srgbClr val="222222"/>
                </a:solidFill>
                <a:latin typeface="Arial Narrow" pitchFamily="34" charset="0"/>
              </a:rPr>
              <a:t>Le secteur du diamant procure près de 40% du PIB et près de 89% des revenus d'exportation du Botswana. Pays ultra pauvre à la fin de l'ère coloniale, le Botswana, lors de son indépendance en 1966, était alors juste considéré comme un réservoir de main d'œuvre pour son riche voisin, l'Afrique du Sud. Mais tout a changé avec la découverte d'importantes réserves de diamants. Résultat: «</a:t>
            </a:r>
            <a:r>
              <a:rPr lang="fr-FR" sz="1200" i="1" dirty="0">
                <a:solidFill>
                  <a:srgbClr val="222222"/>
                </a:solidFill>
                <a:latin typeface="Arial Narrow" pitchFamily="34" charset="0"/>
              </a:rPr>
              <a:t>Le pays est considéré aujourd’hui comme le </a:t>
            </a:r>
            <a:r>
              <a:rPr lang="fr-FR" sz="1200" dirty="0">
                <a:solidFill>
                  <a:srgbClr val="222222"/>
                </a:solidFill>
                <a:latin typeface="Arial Narrow" pitchFamily="34" charset="0"/>
              </a:rPr>
              <a:t>"modèle de réussite"</a:t>
            </a:r>
            <a:r>
              <a:rPr lang="fr-FR" sz="1200" i="1" dirty="0">
                <a:solidFill>
                  <a:srgbClr val="222222"/>
                </a:solidFill>
                <a:latin typeface="Arial Narrow" pitchFamily="34" charset="0"/>
              </a:rPr>
              <a:t> et de </a:t>
            </a:r>
            <a:r>
              <a:rPr lang="fr-FR" sz="1200" dirty="0">
                <a:solidFill>
                  <a:srgbClr val="222222"/>
                </a:solidFill>
                <a:latin typeface="Arial Narrow" pitchFamily="34" charset="0"/>
              </a:rPr>
              <a:t>"prospérité" </a:t>
            </a:r>
            <a:r>
              <a:rPr lang="fr-FR" sz="1200" i="1" dirty="0">
                <a:solidFill>
                  <a:srgbClr val="222222"/>
                </a:solidFill>
                <a:latin typeface="Arial Narrow" pitchFamily="34" charset="0"/>
              </a:rPr>
              <a:t>en Afrique subsaharienne. Cette prospérité, le Botswana la doit à son sous-sol riche en diamants, qui a fait de lui jusqu’à encore récemment le premier producteur mondial de cette pierre précieuse</a:t>
            </a:r>
            <a:r>
              <a:rPr lang="fr-FR" sz="1200" dirty="0">
                <a:solidFill>
                  <a:srgbClr val="222222"/>
                </a:solidFill>
                <a:latin typeface="Arial Narrow" pitchFamily="34" charset="0"/>
              </a:rPr>
              <a:t>», notait</a:t>
            </a:r>
            <a:r>
              <a:rPr lang="fr-FR" sz="1200" dirty="0">
                <a:solidFill>
                  <a:srgbClr val="000000"/>
                </a:solidFill>
                <a:latin typeface="Arial Narrow" pitchFamily="34" charset="0"/>
              </a:rPr>
              <a:t> RFI en 2016</a:t>
            </a:r>
            <a:r>
              <a:rPr lang="fr-FR" sz="1200" dirty="0">
                <a:solidFill>
                  <a:srgbClr val="222222"/>
                </a:solidFill>
                <a:latin typeface="Arial Narrow" pitchFamily="34" charset="0"/>
              </a:rPr>
              <a:t>.</a:t>
            </a:r>
          </a:p>
          <a:p>
            <a:pPr algn="just">
              <a:lnSpc>
                <a:spcPct val="93000"/>
              </a:lnSpc>
              <a:buClr>
                <a:srgbClr val="000000"/>
              </a:buClr>
              <a:buSzPct val="100000"/>
            </a:pPr>
            <a:r>
              <a:rPr lang="fr-FR" sz="1200" dirty="0">
                <a:latin typeface="Arial Narrow" pitchFamily="34" charset="0"/>
              </a:rPr>
              <a:t>[…] </a:t>
            </a:r>
            <a:r>
              <a:rPr lang="fr-FR" sz="1200" b="1" dirty="0">
                <a:latin typeface="Arial Narrow" pitchFamily="34" charset="0"/>
              </a:rPr>
              <a:t>Les diamants ne sont pas éternels</a:t>
            </a:r>
          </a:p>
          <a:p>
            <a:pPr algn="just">
              <a:lnSpc>
                <a:spcPct val="93000"/>
              </a:lnSpc>
              <a:buClr>
                <a:srgbClr val="000000"/>
              </a:buClr>
              <a:buSzPct val="100000"/>
            </a:pPr>
            <a:r>
              <a:rPr lang="fr-FR" sz="1200" dirty="0">
                <a:latin typeface="Arial Narrow" pitchFamily="34" charset="0"/>
              </a:rPr>
              <a:t>Et cette richesse, le pays semble la maîtriser. </a:t>
            </a:r>
            <a:r>
              <a:rPr lang="fr-FR" sz="1200" i="1" dirty="0">
                <a:latin typeface="Arial Narrow" pitchFamily="34" charset="0"/>
              </a:rPr>
              <a:t>«Si l'on regarde le partenariat entre le conglomérat De </a:t>
            </a:r>
            <a:r>
              <a:rPr lang="fr-FR" sz="1200" i="1" dirty="0" err="1">
                <a:latin typeface="Arial Narrow" pitchFamily="34" charset="0"/>
              </a:rPr>
              <a:t>Beers</a:t>
            </a:r>
            <a:r>
              <a:rPr lang="fr-FR" sz="1200" i="1" dirty="0">
                <a:latin typeface="Arial Narrow" pitchFamily="34" charset="0"/>
              </a:rPr>
              <a:t> et l'Etat botswanais, on se rend compte que le gouvernement reçoit 85% des revenus du diamant, et De </a:t>
            </a:r>
            <a:r>
              <a:rPr lang="fr-FR" sz="1200" i="1" dirty="0" err="1">
                <a:latin typeface="Arial Narrow" pitchFamily="34" charset="0"/>
              </a:rPr>
              <a:t>Beers</a:t>
            </a:r>
            <a:r>
              <a:rPr lang="fr-FR" sz="1200" i="1" dirty="0">
                <a:latin typeface="Arial Narrow" pitchFamily="34" charset="0"/>
              </a:rPr>
              <a:t> 15%. Cette relation entre le gouvernement et De </a:t>
            </a:r>
            <a:r>
              <a:rPr lang="fr-FR" sz="1200" i="1" dirty="0" err="1">
                <a:latin typeface="Arial Narrow" pitchFamily="34" charset="0"/>
              </a:rPr>
              <a:t>Beers</a:t>
            </a:r>
            <a:r>
              <a:rPr lang="fr-FR" sz="1200" i="1" dirty="0">
                <a:latin typeface="Arial Narrow" pitchFamily="34" charset="0"/>
              </a:rPr>
              <a:t> a été très bénéfique pour nous</a:t>
            </a:r>
            <a:r>
              <a:rPr lang="fr-FR" sz="1200" dirty="0">
                <a:latin typeface="Arial Narrow" pitchFamily="34" charset="0"/>
              </a:rPr>
              <a:t>», selon Charles </a:t>
            </a:r>
            <a:r>
              <a:rPr lang="fr-FR" sz="1200" dirty="0" err="1">
                <a:latin typeface="Arial Narrow" pitchFamily="34" charset="0"/>
              </a:rPr>
              <a:t>Siwawa</a:t>
            </a:r>
            <a:r>
              <a:rPr lang="fr-FR" sz="1200" dirty="0">
                <a:latin typeface="Arial Narrow" pitchFamily="34" charset="0"/>
              </a:rPr>
              <a:t>, président de la Chambre des mines du Botswana, cité par</a:t>
            </a:r>
            <a:r>
              <a:rPr lang="fr-FR" sz="1200" i="1" dirty="0">
                <a:latin typeface="Arial Narrow" pitchFamily="34" charset="0"/>
              </a:rPr>
              <a:t> La Tribune</a:t>
            </a:r>
            <a:r>
              <a:rPr lang="fr-FR" sz="1200" dirty="0">
                <a:latin typeface="Arial Narrow" pitchFamily="34" charset="0"/>
              </a:rPr>
              <a:t>. L'Etat a réussi à contrôler l'exploitation minière à travers un partenariat lucratif avec l'entreprise De </a:t>
            </a:r>
            <a:r>
              <a:rPr lang="fr-FR" sz="1200" dirty="0" err="1">
                <a:latin typeface="Arial Narrow" pitchFamily="34" charset="0"/>
              </a:rPr>
              <a:t>Beers</a:t>
            </a:r>
            <a:r>
              <a:rPr lang="fr-FR" sz="1200" dirty="0">
                <a:latin typeface="Arial Narrow" pitchFamily="34" charset="0"/>
              </a:rPr>
              <a:t>. La faible population (2,2 millions d'habitants) et une certaine cohésion sociale et politique ont permis au pays de bien gérer cette manne qui a pu ainsi profiter à une importante partie de la population.</a:t>
            </a:r>
          </a:p>
          <a:p>
            <a:pPr algn="just">
              <a:lnSpc>
                <a:spcPct val="93000"/>
              </a:lnSpc>
              <a:buClr>
                <a:srgbClr val="000000"/>
              </a:buClr>
              <a:buSzPct val="100000"/>
            </a:pPr>
            <a:r>
              <a:rPr lang="fr-FR" sz="1200" dirty="0">
                <a:latin typeface="Arial Narrow" pitchFamily="34" charset="0"/>
              </a:rPr>
              <a:t>Tout n'est cependant pas rose dans le pays, trop dépendant du diamant. La chute des cours a pesé sur l'économie nationale. Et aujourd'hui, le Botswana doit penser à la fin du diamant... prévu pour dans une quinzaine d'années. </a:t>
            </a:r>
          </a:p>
          <a:p>
            <a:pPr algn="just" eaLnBrk="1">
              <a:lnSpc>
                <a:spcPct val="93000"/>
              </a:lnSpc>
              <a:buClr>
                <a:srgbClr val="000000"/>
              </a:buClr>
              <a:buSzPct val="100000"/>
              <a:buFont typeface="Times New Roman" pitchFamily="18" charset="0"/>
              <a:buNone/>
            </a:pPr>
            <a:endParaRPr lang="fr-FR" sz="500" dirty="0"/>
          </a:p>
          <a:p>
            <a:pPr algn="r" eaLnBrk="1">
              <a:lnSpc>
                <a:spcPct val="93000"/>
              </a:lnSpc>
              <a:buClr>
                <a:srgbClr val="000000"/>
              </a:buClr>
              <a:buSzPct val="100000"/>
              <a:buFont typeface="Times New Roman" pitchFamily="18" charset="0"/>
              <a:buNone/>
            </a:pPr>
            <a:r>
              <a:rPr lang="fr-FR" sz="1100" dirty="0"/>
              <a:t>https://www.francetvinfo.fr/monde/afrique/economie-africaine/le-botswana-eldorado-du-diamant-a-su-gerer-ses-tresors_3059163.html</a:t>
            </a:r>
          </a:p>
        </p:txBody>
      </p:sp>
    </p:spTree>
    <p:extLst>
      <p:ext uri="{BB962C8B-B14F-4D97-AF65-F5344CB8AC3E}">
        <p14:creationId xmlns:p14="http://schemas.microsoft.com/office/powerpoint/2010/main" val="3099359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5CC84C-B482-4E94-B4CA-F9BC77871F4B}"/>
              </a:ext>
            </a:extLst>
          </p:cNvPr>
          <p:cNvSpPr>
            <a:spLocks noGrp="1"/>
          </p:cNvSpPr>
          <p:nvPr>
            <p:ph type="title"/>
          </p:nvPr>
        </p:nvSpPr>
        <p:spPr/>
        <p:txBody>
          <a:bodyPr/>
          <a:lstStyle/>
          <a:p>
            <a:endParaRPr lang="fr-FR"/>
          </a:p>
        </p:txBody>
      </p:sp>
      <p:pic>
        <p:nvPicPr>
          <p:cNvPr id="4" name="Image 3">
            <a:extLst>
              <a:ext uri="{FF2B5EF4-FFF2-40B4-BE49-F238E27FC236}">
                <a16:creationId xmlns:a16="http://schemas.microsoft.com/office/drawing/2014/main" id="{F80A3A3B-6595-46CC-97B4-5A34BB52F0D4}"/>
              </a:ext>
            </a:extLst>
          </p:cNvPr>
          <p:cNvPicPr>
            <a:picLocks noChangeAspect="1"/>
          </p:cNvPicPr>
          <p:nvPr/>
        </p:nvPicPr>
        <p:blipFill>
          <a:blip r:embed="rId2"/>
          <a:stretch>
            <a:fillRect/>
          </a:stretch>
        </p:blipFill>
        <p:spPr>
          <a:xfrm>
            <a:off x="1598958" y="476672"/>
            <a:ext cx="5835203" cy="6168508"/>
          </a:xfrm>
          <a:prstGeom prst="rect">
            <a:avLst/>
          </a:prstGeom>
        </p:spPr>
      </p:pic>
      <p:sp>
        <p:nvSpPr>
          <p:cNvPr id="5" name="Rectangle 4">
            <a:extLst>
              <a:ext uri="{FF2B5EF4-FFF2-40B4-BE49-F238E27FC236}">
                <a16:creationId xmlns:a16="http://schemas.microsoft.com/office/drawing/2014/main" id="{E851868C-1B7F-4E5D-BC12-B47A346FF915}"/>
              </a:ext>
            </a:extLst>
          </p:cNvPr>
          <p:cNvSpPr/>
          <p:nvPr/>
        </p:nvSpPr>
        <p:spPr>
          <a:xfrm>
            <a:off x="-3374" y="0"/>
            <a:ext cx="9039869" cy="369332"/>
          </a:xfrm>
          <a:prstGeom prst="rect">
            <a:avLst/>
          </a:prstGeom>
        </p:spPr>
        <p:txBody>
          <a:bodyPr wrap="square">
            <a:spAutoFit/>
          </a:bodyPr>
          <a:lstStyle/>
          <a:p>
            <a:pPr algn="ctr"/>
            <a:r>
              <a:rPr lang="fr-FR" b="1" dirty="0">
                <a:solidFill>
                  <a:srgbClr val="000000"/>
                </a:solidFill>
                <a:latin typeface="Roboto Slab"/>
              </a:rPr>
              <a:t>La corruption en Afrique d'après </a:t>
            </a:r>
            <a:r>
              <a:rPr lang="fr-FR" b="1" dirty="0" err="1">
                <a:solidFill>
                  <a:srgbClr val="000000"/>
                </a:solidFill>
                <a:latin typeface="Roboto Slab"/>
              </a:rPr>
              <a:t>Transparency</a:t>
            </a:r>
            <a:r>
              <a:rPr lang="fr-FR" b="1" dirty="0">
                <a:solidFill>
                  <a:srgbClr val="000000"/>
                </a:solidFill>
                <a:latin typeface="Roboto Slab"/>
              </a:rPr>
              <a:t> International</a:t>
            </a:r>
            <a:endParaRPr lang="fr-FR" dirty="0"/>
          </a:p>
        </p:txBody>
      </p:sp>
    </p:spTree>
    <p:extLst>
      <p:ext uri="{BB962C8B-B14F-4D97-AF65-F5344CB8AC3E}">
        <p14:creationId xmlns:p14="http://schemas.microsoft.com/office/powerpoint/2010/main" val="2043219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153888"/>
            <a:ext cx="6076036" cy="6678680"/>
          </a:xfrm>
          <a:prstGeom prst="rect">
            <a:avLst/>
          </a:prstGeom>
          <a:solidFill>
            <a:schemeClr val="bg1"/>
          </a:solidFill>
          <a:ln>
            <a:noFill/>
          </a:ln>
          <a:effectLst/>
        </p:spPr>
      </p:pic>
      <p:sp>
        <p:nvSpPr>
          <p:cNvPr id="3" name="ZoneTexte 2"/>
          <p:cNvSpPr txBox="1">
            <a:spLocks noChangeArrowheads="1"/>
          </p:cNvSpPr>
          <p:nvPr/>
        </p:nvSpPr>
        <p:spPr bwMode="auto">
          <a:xfrm>
            <a:off x="2267744" y="0"/>
            <a:ext cx="6072022" cy="307777"/>
          </a:xfrm>
          <a:prstGeom prst="rect">
            <a:avLst/>
          </a:prstGeom>
          <a:solidFill>
            <a:schemeClr val="bg1"/>
          </a:solidFill>
          <a:ln>
            <a:noFill/>
          </a:ln>
        </p:spPr>
        <p:txBody>
          <a:bodyPr wrap="square">
            <a:spAutoFit/>
          </a:bodyPr>
          <a:lstStyle/>
          <a:p>
            <a:r>
              <a:rPr lang="fr-FR" sz="1400" dirty="0"/>
              <a:t>Atlas de l’Afrique, un continent émergent , Autrement 2016</a:t>
            </a:r>
          </a:p>
        </p:txBody>
      </p:sp>
    </p:spTree>
    <p:extLst>
      <p:ext uri="{BB962C8B-B14F-4D97-AF65-F5344CB8AC3E}">
        <p14:creationId xmlns:p14="http://schemas.microsoft.com/office/powerpoint/2010/main" val="152219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793" r="3428" b="12931"/>
          <a:stretch/>
        </p:blipFill>
        <p:spPr bwMode="auto">
          <a:xfrm>
            <a:off x="-29922" y="1988840"/>
            <a:ext cx="9144000" cy="3900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42755" y="358114"/>
            <a:ext cx="8676457" cy="1015663"/>
          </a:xfrm>
          <a:prstGeom prst="rect">
            <a:avLst/>
          </a:prstGeom>
        </p:spPr>
        <p:txBody>
          <a:bodyPr wrap="square">
            <a:spAutoFit/>
          </a:bodyPr>
          <a:lstStyle/>
          <a:p>
            <a:pPr algn="ctr"/>
            <a:r>
              <a:rPr lang="fr-FR" sz="2400" b="1" dirty="0">
                <a:solidFill>
                  <a:srgbClr val="0070C0"/>
                </a:solidFill>
              </a:rPr>
              <a:t>GEOIMAGE : </a:t>
            </a:r>
          </a:p>
          <a:p>
            <a:pPr algn="ctr"/>
            <a:r>
              <a:rPr lang="fr-FR" b="1" dirty="0">
                <a:solidFill>
                  <a:srgbClr val="0070C0"/>
                </a:solidFill>
              </a:rPr>
              <a:t>UNE NOUVELLE RESSOURCE NUMERIQUE POUR ENSEIGNER LES NOUVEAUX PROGRAMMES</a:t>
            </a:r>
          </a:p>
        </p:txBody>
      </p:sp>
    </p:spTree>
    <p:extLst>
      <p:ext uri="{BB962C8B-B14F-4D97-AF65-F5344CB8AC3E}">
        <p14:creationId xmlns:p14="http://schemas.microsoft.com/office/powerpoint/2010/main" val="1016185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00D542-142D-4823-B0DC-97473A9426BA}"/>
              </a:ext>
            </a:extLst>
          </p:cNvPr>
          <p:cNvSpPr>
            <a:spLocks noGrp="1"/>
          </p:cNvSpPr>
          <p:nvPr>
            <p:ph type="title"/>
          </p:nvPr>
        </p:nvSpPr>
        <p:spPr/>
        <p:txBody>
          <a:bodyPr/>
          <a:lstStyle/>
          <a:p>
            <a:endParaRPr lang="fr-FR"/>
          </a:p>
        </p:txBody>
      </p:sp>
      <p:pic>
        <p:nvPicPr>
          <p:cNvPr id="5" name="Image 4">
            <a:extLst>
              <a:ext uri="{FF2B5EF4-FFF2-40B4-BE49-F238E27FC236}">
                <a16:creationId xmlns:a16="http://schemas.microsoft.com/office/drawing/2014/main" id="{D9EB392C-EED4-41BD-852E-4BAA53F630BD}"/>
              </a:ext>
            </a:extLst>
          </p:cNvPr>
          <p:cNvPicPr>
            <a:picLocks noChangeAspect="1"/>
          </p:cNvPicPr>
          <p:nvPr/>
        </p:nvPicPr>
        <p:blipFill>
          <a:blip r:embed="rId2"/>
          <a:stretch>
            <a:fillRect/>
          </a:stretch>
        </p:blipFill>
        <p:spPr>
          <a:xfrm>
            <a:off x="1022350" y="0"/>
            <a:ext cx="7099300" cy="6858000"/>
          </a:xfrm>
          <a:prstGeom prst="rect">
            <a:avLst/>
          </a:prstGeom>
        </p:spPr>
      </p:pic>
      <p:sp>
        <p:nvSpPr>
          <p:cNvPr id="3" name="Rectangle 2">
            <a:extLst>
              <a:ext uri="{FF2B5EF4-FFF2-40B4-BE49-F238E27FC236}">
                <a16:creationId xmlns:a16="http://schemas.microsoft.com/office/drawing/2014/main" id="{0E158507-781E-4B19-B4F5-FD046C45CC87}"/>
              </a:ext>
            </a:extLst>
          </p:cNvPr>
          <p:cNvSpPr/>
          <p:nvPr/>
        </p:nvSpPr>
        <p:spPr>
          <a:xfrm>
            <a:off x="1022350" y="5934670"/>
            <a:ext cx="7099299" cy="646331"/>
          </a:xfrm>
          <a:prstGeom prst="rect">
            <a:avLst/>
          </a:prstGeom>
        </p:spPr>
        <p:txBody>
          <a:bodyPr wrap="square">
            <a:spAutoFit/>
          </a:bodyPr>
          <a:lstStyle/>
          <a:p>
            <a:r>
              <a:rPr lang="fr-FR" dirty="0"/>
              <a:t>https://geoimage.cnes.fr/fr/botswana-la-cuvette-de-sel-de-sowa-ressources-marges-boom-minier-et-environnement</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532" y="2912765"/>
            <a:ext cx="9413061" cy="3945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694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58229"/>
            <a:ext cx="7764641" cy="398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descr="https://www.google.com/images/cleardo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t="9375" b="13021"/>
          <a:stretch/>
        </p:blipFill>
        <p:spPr bwMode="auto">
          <a:xfrm>
            <a:off x="802866" y="3522258"/>
            <a:ext cx="7645343" cy="3335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2907760" y="0"/>
            <a:ext cx="6228184" cy="707886"/>
          </a:xfrm>
          <a:prstGeom prst="rect">
            <a:avLst/>
          </a:prstGeom>
          <a:solidFill>
            <a:schemeClr val="bg1"/>
          </a:solidFill>
        </p:spPr>
        <p:txBody>
          <a:bodyPr wrap="square" rtlCol="0">
            <a:spAutoFit/>
          </a:bodyPr>
          <a:lstStyle/>
          <a:p>
            <a:pPr algn="ctr"/>
            <a:r>
              <a:rPr lang="fr-FR" sz="2000" b="1" dirty="0"/>
              <a:t>2 - Milieux naturels diversifiés ressources pour le tourisme international </a:t>
            </a:r>
          </a:p>
        </p:txBody>
      </p:sp>
    </p:spTree>
    <p:extLst>
      <p:ext uri="{BB962C8B-B14F-4D97-AF65-F5344CB8AC3E}">
        <p14:creationId xmlns:p14="http://schemas.microsoft.com/office/powerpoint/2010/main" val="1460693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55576" y="1340768"/>
            <a:ext cx="8352928" cy="584775"/>
          </a:xfrm>
          <a:prstGeom prst="rect">
            <a:avLst/>
          </a:prstGeom>
          <a:noFill/>
        </p:spPr>
        <p:txBody>
          <a:bodyPr wrap="square" rtlCol="0">
            <a:spAutoFit/>
          </a:bodyPr>
          <a:lstStyle/>
          <a:p>
            <a:r>
              <a:rPr lang="fr-FR" sz="3200" b="1" dirty="0"/>
              <a:t>B - Les sociétés face aux enjeux de la durabilité</a:t>
            </a:r>
          </a:p>
        </p:txBody>
      </p:sp>
    </p:spTree>
    <p:extLst>
      <p:ext uri="{BB962C8B-B14F-4D97-AF65-F5344CB8AC3E}">
        <p14:creationId xmlns:p14="http://schemas.microsoft.com/office/powerpoint/2010/main" val="2441407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43982" y="528753"/>
            <a:ext cx="4176464" cy="634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1" i="0" u="none" strike="noStrike" cap="none" normalizeH="0" baseline="0" dirty="0">
                <a:ln>
                  <a:noFill/>
                </a:ln>
                <a:solidFill>
                  <a:schemeClr val="tx1"/>
                </a:solidFill>
                <a:effectLst/>
                <a:latin typeface="Arial Narrow" pitchFamily="34" charset="0"/>
                <a:cs typeface="Arial" pitchFamily="34" charset="0"/>
              </a:rPr>
              <a:t>Cinq semaines après </a:t>
            </a:r>
            <a:r>
              <a:rPr kumimoji="0" lang="fr-FR" sz="1400" b="1" i="0" u="none" strike="noStrike" cap="none" normalizeH="0" baseline="0" dirty="0" err="1">
                <a:ln>
                  <a:noFill/>
                </a:ln>
                <a:solidFill>
                  <a:schemeClr val="tx1"/>
                </a:solidFill>
                <a:effectLst/>
                <a:latin typeface="Arial Narrow" pitchFamily="34" charset="0"/>
                <a:cs typeface="Arial" pitchFamily="34" charset="0"/>
              </a:rPr>
              <a:t>Idai</a:t>
            </a:r>
            <a:r>
              <a:rPr kumimoji="0" lang="fr-FR" sz="1400" b="1" i="0" u="none" strike="noStrike" cap="none" normalizeH="0" baseline="0" dirty="0">
                <a:ln>
                  <a:noFill/>
                </a:ln>
                <a:solidFill>
                  <a:schemeClr val="tx1"/>
                </a:solidFill>
                <a:effectLst/>
                <a:latin typeface="Arial Narrow" pitchFamily="34" charset="0"/>
                <a:cs typeface="Arial" pitchFamily="34" charset="0"/>
              </a:rPr>
              <a:t>, un cyclone plus intense frappe le pays. Un phénomène climatique inhabituel en cette saison.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400" b="0" i="0" u="none" strike="noStrike" cap="none" normalizeH="0" baseline="0" dirty="0">
              <a:ln>
                <a:noFill/>
              </a:ln>
              <a:solidFill>
                <a:schemeClr val="tx1"/>
              </a:solidFill>
              <a:effectLst/>
              <a:latin typeface="Arial Narrow"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a:ln>
                  <a:noFill/>
                </a:ln>
                <a:solidFill>
                  <a:schemeClr val="tx1"/>
                </a:solidFill>
                <a:effectLst/>
                <a:latin typeface="Arial Narrow" pitchFamily="34" charset="0"/>
                <a:cs typeface="Arial" pitchFamily="34" charset="0"/>
              </a:rPr>
              <a:t>Dévasté il y a un peu plus d’un mois par le cyclone </a:t>
            </a:r>
            <a:r>
              <a:rPr kumimoji="0" lang="fr-FR" sz="1400" b="0" i="0" u="none" strike="noStrike" cap="none" normalizeH="0" baseline="0" dirty="0" err="1">
                <a:ln>
                  <a:noFill/>
                </a:ln>
                <a:solidFill>
                  <a:schemeClr val="tx1"/>
                </a:solidFill>
                <a:effectLst/>
                <a:latin typeface="Arial Narrow" pitchFamily="34" charset="0"/>
                <a:cs typeface="Arial" pitchFamily="34" charset="0"/>
              </a:rPr>
              <a:t>Idai</a:t>
            </a:r>
            <a:r>
              <a:rPr kumimoji="0" lang="fr-FR" sz="1400" b="0" i="0" u="none" strike="noStrike" cap="none" normalizeH="0" baseline="0" dirty="0">
                <a:ln>
                  <a:noFill/>
                </a:ln>
                <a:solidFill>
                  <a:schemeClr val="tx1"/>
                </a:solidFill>
                <a:effectLst/>
                <a:latin typeface="Arial Narrow" pitchFamily="34" charset="0"/>
                <a:cs typeface="Arial" pitchFamily="34" charset="0"/>
              </a:rPr>
              <a:t>, le pays d’Afrique australe a de nouveau été touché par un cyclone tropical, encore plus intense, dans l’après-midi du jeudi 25 avril. Avec des vents proches de 200 km/h et des rafales de l’ordre de 280 km/h au moment de l’impact, ce nouveau phénomène climatique extrême a touché cette fois le nord du pays, après s’être formé à la pointe de Madagascar et avoir causé la mort d’au moins trois personnes en passant au-dessus de l’archipel des Comores mercredi.</a:t>
            </a:r>
          </a:p>
          <a:p>
            <a:pPr algn="just" eaLnBrk="0" fontAlgn="base" hangingPunct="0">
              <a:spcBef>
                <a:spcPct val="0"/>
              </a:spcBef>
              <a:spcAft>
                <a:spcPct val="0"/>
              </a:spcAft>
            </a:pPr>
            <a:r>
              <a:rPr kumimoji="0" lang="fr-FR" sz="1400" b="0" i="0" u="none" strike="noStrike" cap="none" normalizeH="0" baseline="0" dirty="0">
                <a:ln>
                  <a:noFill/>
                </a:ln>
                <a:solidFill>
                  <a:schemeClr val="tx1"/>
                </a:solidFill>
                <a:effectLst/>
                <a:latin typeface="Arial Narrow" pitchFamily="34" charset="0"/>
                <a:cs typeface="Arial" pitchFamily="34" charset="0"/>
              </a:rPr>
              <a:t>D’après Météo France, Kenneth a rencontré </a:t>
            </a:r>
            <a:r>
              <a:rPr kumimoji="0" lang="fr-FR" sz="1400" b="0" i="1" u="none" strike="noStrike" cap="none" normalizeH="0" baseline="0" dirty="0">
                <a:ln>
                  <a:noFill/>
                </a:ln>
                <a:solidFill>
                  <a:schemeClr val="tx1"/>
                </a:solidFill>
                <a:effectLst/>
                <a:latin typeface="Arial Narrow" pitchFamily="34" charset="0"/>
                <a:cs typeface="Arial" pitchFamily="34" charset="0"/>
              </a:rPr>
              <a:t>« des conditions favorables à son développement, en particulier des températures de la mer plus chaudes que la normale »</a:t>
            </a:r>
            <a:r>
              <a:rPr kumimoji="0" lang="fr-FR" sz="1400" b="0" i="0" u="none" strike="noStrike" cap="none" normalizeH="0" baseline="0" dirty="0">
                <a:ln>
                  <a:noFill/>
                </a:ln>
                <a:solidFill>
                  <a:schemeClr val="tx1"/>
                </a:solidFill>
                <a:effectLst/>
                <a:latin typeface="Arial Narrow" pitchFamily="34" charset="0"/>
                <a:cs typeface="Arial" pitchFamily="34" charset="0"/>
              </a:rPr>
              <a:t> et s’est intensifié </a:t>
            </a:r>
            <a:r>
              <a:rPr kumimoji="0" lang="fr-FR" sz="1400" b="0" i="1" u="none" strike="noStrike" cap="none" normalizeH="0" baseline="0" dirty="0">
                <a:ln>
                  <a:noFill/>
                </a:ln>
                <a:solidFill>
                  <a:schemeClr val="tx1"/>
                </a:solidFill>
                <a:effectLst/>
                <a:latin typeface="Arial Narrow" pitchFamily="34" charset="0"/>
                <a:cs typeface="Arial" pitchFamily="34" charset="0"/>
              </a:rPr>
              <a:t>« avec des caractéristiques extrêmement rares pour la partie nord du canal de Mozambique ».</a:t>
            </a:r>
            <a:r>
              <a:rPr kumimoji="0" lang="fr-FR" sz="1400" b="0" i="0" u="none" strike="noStrike" cap="none" normalizeH="0" baseline="0" dirty="0">
                <a:ln>
                  <a:noFill/>
                </a:ln>
                <a:solidFill>
                  <a:schemeClr val="tx1"/>
                </a:solidFill>
                <a:effectLst/>
                <a:latin typeface="Arial Narrow" pitchFamily="34" charset="0"/>
                <a:cs typeface="Arial" pitchFamily="34" charset="0"/>
              </a:rPr>
              <a:t> Dans cette zone, la dernière tempête tropicale remonte à 1987 alors que les cyclones visent d’habitude la moitié sud du pays. Autrement plus inhabituel, Kenneth survient en toute fin de saison des pluies, cinq semaines seulement après le passage d’</a:t>
            </a:r>
            <a:r>
              <a:rPr kumimoji="0" lang="fr-FR" sz="1400" b="0" i="0" u="none" strike="noStrike" cap="none" normalizeH="0" baseline="0" dirty="0" err="1">
                <a:ln>
                  <a:noFill/>
                </a:ln>
                <a:solidFill>
                  <a:schemeClr val="tx1"/>
                </a:solidFill>
                <a:effectLst/>
                <a:latin typeface="Arial Narrow" pitchFamily="34" charset="0"/>
                <a:cs typeface="Arial" pitchFamily="34" charset="0"/>
              </a:rPr>
              <a:t>Idai</a:t>
            </a:r>
            <a:r>
              <a:rPr kumimoji="0" lang="fr-FR" sz="1400" b="0" i="0" u="none" strike="noStrike" cap="none" normalizeH="0" baseline="0" dirty="0">
                <a:ln>
                  <a:noFill/>
                </a:ln>
                <a:solidFill>
                  <a:schemeClr val="tx1"/>
                </a:solidFill>
                <a:effectLst/>
                <a:latin typeface="Arial Narrow" pitchFamily="34" charset="0"/>
                <a:cs typeface="Arial" pitchFamily="34" charset="0"/>
              </a:rPr>
              <a:t>, qui a provoqué à lui seul l’une des plus grandes catastrophes naturelles de l’hémisphère Sud en causant plus de 1 000 victimes au Mozambique, au Zimbabwe et au Malawi.</a:t>
            </a:r>
            <a:r>
              <a:rPr lang="fr-FR" sz="1400" dirty="0">
                <a:latin typeface="Arial Narrow" pitchFamily="34" charset="0"/>
                <a:cs typeface="Arial" pitchFamily="34" charset="0"/>
              </a:rPr>
              <a:t> </a:t>
            </a:r>
          </a:p>
          <a:p>
            <a:pPr algn="r" eaLnBrk="0" fontAlgn="base" hangingPunct="0">
              <a:spcBef>
                <a:spcPct val="0"/>
              </a:spcBef>
              <a:spcAft>
                <a:spcPct val="0"/>
              </a:spcAft>
            </a:pPr>
            <a:r>
              <a:rPr lang="fr-FR" sz="1400" dirty="0">
                <a:latin typeface="Arial Narrow" pitchFamily="34" charset="0"/>
                <a:cs typeface="Arial" pitchFamily="34" charset="0"/>
              </a:rPr>
              <a:t>Par Adrien Barbier  26 avril 2019</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400" b="0" i="0" u="none" strike="noStrike" cap="none" normalizeH="0" baseline="0" dirty="0">
              <a:ln>
                <a:noFill/>
              </a:ln>
              <a:solidFill>
                <a:schemeClr val="tx1"/>
              </a:solidFill>
              <a:effectLst/>
              <a:latin typeface="Arial Narrow" pitchFamily="34" charset="0"/>
              <a:cs typeface="Arial" pitchFamily="34" charset="0"/>
            </a:endParaRPr>
          </a:p>
        </p:txBody>
      </p:sp>
      <p:pic>
        <p:nvPicPr>
          <p:cNvPr id="2050" name="Picture 2" descr="Le cyclone Kenneth approche des côtes du Mozambique, le 25 avril 2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761" y="3212976"/>
            <a:ext cx="4153015" cy="26741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3522" y="116632"/>
            <a:ext cx="8899525" cy="400110"/>
          </a:xfrm>
          <a:prstGeom prst="rect">
            <a:avLst/>
          </a:prstGeom>
        </p:spPr>
        <p:txBody>
          <a:bodyPr wrap="square">
            <a:spAutoFit/>
          </a:bodyPr>
          <a:lstStyle/>
          <a:p>
            <a:pPr lvl="0" algn="ctr" fontAlgn="base">
              <a:spcBef>
                <a:spcPct val="0"/>
              </a:spcBef>
              <a:spcAft>
                <a:spcPct val="0"/>
              </a:spcAft>
            </a:pPr>
            <a:r>
              <a:rPr lang="fr-FR" sz="2000" b="1" dirty="0">
                <a:solidFill>
                  <a:prstClr val="black"/>
                </a:solidFill>
                <a:latin typeface="Arial Narrow" pitchFamily="34" charset="0"/>
                <a:cs typeface="Arial" pitchFamily="34" charset="0"/>
              </a:rPr>
              <a:t>Un nouveau cyclone « d’une intensité exceptionnelle » arrive au Mozambique</a:t>
            </a:r>
          </a:p>
        </p:txBody>
      </p:sp>
      <p:sp>
        <p:nvSpPr>
          <p:cNvPr id="4" name="Rectangle 3"/>
          <p:cNvSpPr/>
          <p:nvPr/>
        </p:nvSpPr>
        <p:spPr>
          <a:xfrm>
            <a:off x="4724761" y="5962430"/>
            <a:ext cx="4071243" cy="523220"/>
          </a:xfrm>
          <a:prstGeom prst="rect">
            <a:avLst/>
          </a:prstGeom>
        </p:spPr>
        <p:txBody>
          <a:bodyPr wrap="square">
            <a:spAutoFit/>
          </a:bodyPr>
          <a:lstStyle/>
          <a:p>
            <a:pPr lvl="0" eaLnBrk="0" fontAlgn="base" hangingPunct="0">
              <a:spcBef>
                <a:spcPct val="0"/>
              </a:spcBef>
              <a:spcAft>
                <a:spcPct val="0"/>
              </a:spcAft>
            </a:pPr>
            <a:r>
              <a:rPr lang="fr-FR" sz="1400" dirty="0">
                <a:solidFill>
                  <a:prstClr val="black"/>
                </a:solidFill>
                <a:latin typeface="Arial Narrow" pitchFamily="34" charset="0"/>
                <a:cs typeface="Arial" pitchFamily="34" charset="0"/>
              </a:rPr>
              <a:t>Le cyclone Kenneth approche des côtes du Mozambique, le 25 avril 2019. NASA / REUTERS </a:t>
            </a:r>
          </a:p>
        </p:txBody>
      </p:sp>
      <p:sp>
        <p:nvSpPr>
          <p:cNvPr id="5" name="Rectangle 4"/>
          <p:cNvSpPr/>
          <p:nvPr/>
        </p:nvSpPr>
        <p:spPr>
          <a:xfrm>
            <a:off x="0" y="6540532"/>
            <a:ext cx="9144000" cy="261610"/>
          </a:xfrm>
          <a:prstGeom prst="rect">
            <a:avLst/>
          </a:prstGeom>
        </p:spPr>
        <p:txBody>
          <a:bodyPr wrap="square">
            <a:spAutoFit/>
          </a:bodyPr>
          <a:lstStyle/>
          <a:p>
            <a:r>
              <a:rPr lang="fr-FR" sz="1100" dirty="0"/>
              <a:t>https://www.lemonde.fr/afrique/article/2019/04/26/le-mozambique-frappe-par-un-nouveau-cyclone-d-une-intensite-exceptionnelle_5455281_3212.html</a:t>
            </a:r>
          </a:p>
        </p:txBody>
      </p:sp>
      <p:sp>
        <p:nvSpPr>
          <p:cNvPr id="6" name="Rectangle 5"/>
          <p:cNvSpPr/>
          <p:nvPr/>
        </p:nvSpPr>
        <p:spPr>
          <a:xfrm>
            <a:off x="4563284" y="1052736"/>
            <a:ext cx="4449763" cy="923330"/>
          </a:xfrm>
          <a:prstGeom prst="rect">
            <a:avLst/>
          </a:prstGeom>
        </p:spPr>
        <p:txBody>
          <a:bodyPr wrap="square">
            <a:spAutoFit/>
          </a:bodyPr>
          <a:lstStyle/>
          <a:p>
            <a:r>
              <a:rPr lang="fr-FR" dirty="0">
                <a:hlinkClick r:id="rId3"/>
              </a:rPr>
              <a:t>https://www.lemonde.fr/afrique/video/2019/03/19/le-mozambique-balaye-par-le-puissant-cyclone-idai_5438434_3212.html</a:t>
            </a:r>
            <a:r>
              <a:rPr lang="fr-FR" dirty="0"/>
              <a:t> </a:t>
            </a:r>
          </a:p>
        </p:txBody>
      </p:sp>
      <p:sp>
        <p:nvSpPr>
          <p:cNvPr id="7" name="Rectangle 6"/>
          <p:cNvSpPr/>
          <p:nvPr/>
        </p:nvSpPr>
        <p:spPr>
          <a:xfrm>
            <a:off x="5178250" y="2204864"/>
            <a:ext cx="3217163" cy="369332"/>
          </a:xfrm>
          <a:prstGeom prst="rect">
            <a:avLst/>
          </a:prstGeom>
        </p:spPr>
        <p:txBody>
          <a:bodyPr wrap="none">
            <a:spAutoFit/>
          </a:bodyPr>
          <a:lstStyle/>
          <a:p>
            <a:r>
              <a:rPr lang="fr-FR" dirty="0">
                <a:hlinkClick r:id="rId4"/>
              </a:rPr>
              <a:t>https://youtu.be/L14YTBWgE6E</a:t>
            </a:r>
            <a:r>
              <a:rPr lang="fr-FR" dirty="0"/>
              <a:t> </a:t>
            </a:r>
          </a:p>
        </p:txBody>
      </p:sp>
    </p:spTree>
    <p:extLst>
      <p:ext uri="{BB962C8B-B14F-4D97-AF65-F5344CB8AC3E}">
        <p14:creationId xmlns:p14="http://schemas.microsoft.com/office/powerpoint/2010/main" val="443327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60" y="1046788"/>
            <a:ext cx="4340384" cy="48245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Freeform 2"/>
          <p:cNvSpPr>
            <a:spLocks noChangeArrowheads="1"/>
          </p:cNvSpPr>
          <p:nvPr/>
        </p:nvSpPr>
        <p:spPr bwMode="auto">
          <a:xfrm>
            <a:off x="-34668" y="3459056"/>
            <a:ext cx="2195405" cy="2677656"/>
          </a:xfrm>
          <a:custGeom>
            <a:avLst/>
            <a:gdLst>
              <a:gd name="T0" fmla="*/ 0 w 21600"/>
              <a:gd name="T1" fmla="*/ 0 h 21600"/>
              <a:gd name="T2" fmla="*/ 2147483647 w 21600"/>
              <a:gd name="T3" fmla="*/ 0 h 21600"/>
              <a:gd name="T4" fmla="*/ 2147483647 w 21600"/>
              <a:gd name="T5" fmla="*/ 2147483647 h 21600"/>
              <a:gd name="T6" fmla="*/ 0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chemeClr val="bg1"/>
          </a:solidFill>
          <a:ln>
            <a:noFill/>
          </a:ln>
          <a:effectLst/>
        </p:spPr>
        <p:txBody>
          <a:bodyPr wrap="square">
            <a:spAutoFit/>
          </a:bodyPr>
          <a:lstStyle/>
          <a:p>
            <a:pPr eaLnBrk="1" hangingPunct="1">
              <a:buClr>
                <a:srgbClr val="000000"/>
              </a:buClr>
              <a:buSzPct val="100000"/>
              <a:buFont typeface="Times New Roman" pitchFamily="18" charset="0"/>
              <a:buNone/>
              <a:tabLst>
                <a:tab pos="723900" algn="l"/>
                <a:tab pos="1447800" algn="l"/>
                <a:tab pos="2171700" algn="l"/>
                <a:tab pos="2895600" algn="l"/>
              </a:tabLst>
            </a:pPr>
            <a:endParaRPr lang="fr-FR" altLang="fr-FR" sz="1400" dirty="0">
              <a:solidFill>
                <a:srgbClr val="1D71B8"/>
              </a:solidFill>
            </a:endParaRPr>
          </a:p>
          <a:p>
            <a:pPr eaLnBrk="1" hangingPunct="1">
              <a:buClr>
                <a:srgbClr val="000000"/>
              </a:buClr>
              <a:buSzPct val="100000"/>
              <a:buFont typeface="Times New Roman" pitchFamily="18" charset="0"/>
              <a:buNone/>
              <a:tabLst>
                <a:tab pos="723900" algn="l"/>
                <a:tab pos="1447800" algn="l"/>
                <a:tab pos="2171700" algn="l"/>
                <a:tab pos="2895600" algn="l"/>
              </a:tabLst>
            </a:pPr>
            <a:r>
              <a:rPr lang="fr-FR" altLang="fr-FR" sz="1400" dirty="0">
                <a:solidFill>
                  <a:srgbClr val="000000"/>
                </a:solidFill>
              </a:rPr>
              <a:t>Carte des pluies moyennes annuelles sur la totalité du continent africain, calculées sur la période 1940-1999, unique sur une telle amplitude d’espace et de temps, basée sur une quantité de données unique ayant subi une batterie de tests de qualité importante.</a:t>
            </a:r>
          </a:p>
        </p:txBody>
      </p:sp>
      <p:sp>
        <p:nvSpPr>
          <p:cNvPr id="4" name="Freeform 3"/>
          <p:cNvSpPr>
            <a:spLocks noChangeArrowheads="1"/>
          </p:cNvSpPr>
          <p:nvPr/>
        </p:nvSpPr>
        <p:spPr bwMode="auto">
          <a:xfrm>
            <a:off x="78730" y="6136712"/>
            <a:ext cx="4164013" cy="366713"/>
          </a:xfrm>
          <a:custGeom>
            <a:avLst/>
            <a:gdLst>
              <a:gd name="T0" fmla="*/ 0 w 21600"/>
              <a:gd name="T1" fmla="*/ 0 h 21600"/>
              <a:gd name="T2" fmla="*/ 2147483647 w 21600"/>
              <a:gd name="T3" fmla="*/ 0 h 21600"/>
              <a:gd name="T4" fmla="*/ 2147483647 w 21600"/>
              <a:gd name="T5" fmla="*/ 105699131 h 21600"/>
              <a:gd name="T6" fmla="*/ 0 w 21600"/>
              <a:gd name="T7" fmla="*/ 10569913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eaLnBrk="1" hangingPunct="1">
              <a:buClr>
                <a:srgbClr val="000000"/>
              </a:buClr>
              <a:buSzPct val="100000"/>
              <a:buFont typeface="Times New Roman" pitchFamily="18" charset="0"/>
              <a:buNone/>
              <a:tabLst>
                <a:tab pos="723900" algn="l"/>
                <a:tab pos="1447800" algn="l"/>
                <a:tab pos="2171700" algn="l"/>
                <a:tab pos="2895600" algn="l"/>
                <a:tab pos="3619500" algn="l"/>
              </a:tabLst>
            </a:pPr>
            <a:r>
              <a:rPr lang="fr-FR" altLang="fr-FR" dirty="0">
                <a:solidFill>
                  <a:srgbClr val="000000"/>
                </a:solidFill>
                <a:latin typeface="Calibri" pitchFamily="34" charset="0"/>
              </a:rPr>
              <a:t>http://www.cartographie.ird.fr/cartes.html</a:t>
            </a:r>
          </a:p>
        </p:txBody>
      </p:sp>
      <p:sp>
        <p:nvSpPr>
          <p:cNvPr id="6" name="ZoneTexte 5"/>
          <p:cNvSpPr txBox="1"/>
          <p:nvPr/>
        </p:nvSpPr>
        <p:spPr>
          <a:xfrm>
            <a:off x="0" y="3714"/>
            <a:ext cx="8071892" cy="523220"/>
          </a:xfrm>
          <a:prstGeom prst="rect">
            <a:avLst/>
          </a:prstGeom>
          <a:noFill/>
        </p:spPr>
        <p:txBody>
          <a:bodyPr wrap="square" rtlCol="0">
            <a:spAutoFit/>
          </a:bodyPr>
          <a:lstStyle/>
          <a:p>
            <a:pPr algn="ctr"/>
            <a:r>
              <a:rPr lang="fr-FR" sz="2800" b="1" dirty="0"/>
              <a:t>Une Afrique peu humide</a:t>
            </a:r>
          </a:p>
        </p:txBody>
      </p:sp>
      <p:sp>
        <p:nvSpPr>
          <p:cNvPr id="7" name="ZoneTexte 6"/>
          <p:cNvSpPr txBox="1"/>
          <p:nvPr/>
        </p:nvSpPr>
        <p:spPr>
          <a:xfrm>
            <a:off x="5436096" y="2564904"/>
            <a:ext cx="2952328" cy="646331"/>
          </a:xfrm>
          <a:prstGeom prst="rect">
            <a:avLst/>
          </a:prstGeom>
          <a:noFill/>
        </p:spPr>
        <p:txBody>
          <a:bodyPr wrap="square" rtlCol="0">
            <a:spAutoFit/>
          </a:bodyPr>
          <a:lstStyle/>
          <a:p>
            <a:r>
              <a:rPr lang="fr-FR" dirty="0"/>
              <a:t>Scanner carte atlas p 29 climats actuels </a:t>
            </a:r>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8561" y="646331"/>
            <a:ext cx="3457228" cy="576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a:spLocks noChangeArrowheads="1"/>
          </p:cNvSpPr>
          <p:nvPr/>
        </p:nvSpPr>
        <p:spPr bwMode="auto">
          <a:xfrm>
            <a:off x="4664244" y="6514441"/>
            <a:ext cx="47880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sz="1400" b="1" dirty="0"/>
              <a:t>Atlas de l’Afrique, un continent émergent </a:t>
            </a:r>
            <a:r>
              <a:rPr lang="fr-FR" sz="1400" dirty="0"/>
              <a:t>, Autrement 2016</a:t>
            </a:r>
          </a:p>
        </p:txBody>
      </p:sp>
    </p:spTree>
    <p:extLst>
      <p:ext uri="{BB962C8B-B14F-4D97-AF65-F5344CB8AC3E}">
        <p14:creationId xmlns:p14="http://schemas.microsoft.com/office/powerpoint/2010/main" val="3946308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4109453487"/>
              </p:ext>
            </p:extLst>
          </p:nvPr>
        </p:nvGraphicFramePr>
        <p:xfrm>
          <a:off x="34047" y="188640"/>
          <a:ext cx="9080920" cy="3566160"/>
        </p:xfrm>
        <a:graphic>
          <a:graphicData uri="http://schemas.openxmlformats.org/drawingml/2006/table">
            <a:tbl>
              <a:tblPr firstRow="1" bandRow="1">
                <a:tableStyleId>{5C22544A-7EE6-4342-B048-85BDC9FD1C3A}</a:tableStyleId>
              </a:tblPr>
              <a:tblGrid>
                <a:gridCol w="2665745">
                  <a:extLst>
                    <a:ext uri="{9D8B030D-6E8A-4147-A177-3AD203B41FA5}">
                      <a16:colId xmlns:a16="http://schemas.microsoft.com/office/drawing/2014/main" val="20000"/>
                    </a:ext>
                  </a:extLst>
                </a:gridCol>
                <a:gridCol w="6415175">
                  <a:extLst>
                    <a:ext uri="{9D8B030D-6E8A-4147-A177-3AD203B41FA5}">
                      <a16:colId xmlns:a16="http://schemas.microsoft.com/office/drawing/2014/main" val="20001"/>
                    </a:ext>
                  </a:extLst>
                </a:gridCol>
              </a:tblGrid>
              <a:tr h="360040">
                <a:tc gridSpan="2">
                  <a:txBody>
                    <a:bodyPr/>
                    <a:lstStyle/>
                    <a:p>
                      <a:pPr algn="ctr"/>
                      <a:r>
                        <a:rPr lang="fr-FR" sz="2000" b="1" i="0" u="none" strike="noStrike" baseline="0" dirty="0">
                          <a:solidFill>
                            <a:srgbClr val="000000"/>
                          </a:solidFill>
                          <a:latin typeface="Arial"/>
                        </a:rPr>
                        <a:t>Thème 1 : Sociétés et environnements : des équilibres fragiles (12-14 heures)</a:t>
                      </a:r>
                      <a:endParaRPr lang="fr-FR" sz="1400" b="0" i="0" u="none" strike="noStrike" baseline="0" dirty="0">
                        <a:solidFill>
                          <a:srgbClr val="000000"/>
                        </a:solidFill>
                        <a:latin typeface="Arial"/>
                      </a:endParaRPr>
                    </a:p>
                  </a:txBody>
                  <a:tcPr/>
                </a:tc>
                <a:tc hMerge="1">
                  <a:txBody>
                    <a:bodyPr/>
                    <a:lstStyle/>
                    <a:p>
                      <a:endParaRPr lang="fr-FR"/>
                    </a:p>
                  </a:txBody>
                  <a:tcPr/>
                </a:tc>
                <a:extLst>
                  <a:ext uri="{0D108BD9-81ED-4DB2-BD59-A6C34878D82A}">
                    <a16:rowId xmlns:a16="http://schemas.microsoft.com/office/drawing/2014/main" val="10000"/>
                  </a:ext>
                </a:extLst>
              </a:tr>
              <a:tr h="1118600">
                <a:tc>
                  <a:txBody>
                    <a:bodyPr/>
                    <a:lstStyle/>
                    <a:p>
                      <a:r>
                        <a:rPr lang="fr-FR" sz="1400" b="1" i="0" u="none" strike="noStrike" baseline="0" dirty="0">
                          <a:solidFill>
                            <a:srgbClr val="000000"/>
                          </a:solidFill>
                          <a:latin typeface="Arial"/>
                        </a:rPr>
                        <a:t>Questions</a:t>
                      </a:r>
                    </a:p>
                    <a:p>
                      <a:endParaRPr lang="fr-FR" sz="1400" b="1" i="0" u="none" strike="noStrike" baseline="0" dirty="0">
                        <a:solidFill>
                          <a:srgbClr val="000000"/>
                        </a:solidFill>
                        <a:latin typeface="Arial"/>
                      </a:endParaRPr>
                    </a:p>
                    <a:p>
                      <a:pPr marL="171450" indent="-171450">
                        <a:buFont typeface="Arial" pitchFamily="34" charset="0"/>
                        <a:buChar char="•"/>
                      </a:pPr>
                      <a:r>
                        <a:rPr lang="fr-FR" sz="1400" b="1" i="0" u="none" strike="noStrike" baseline="0" dirty="0">
                          <a:solidFill>
                            <a:srgbClr val="000000"/>
                          </a:solidFill>
                          <a:latin typeface="Arial"/>
                        </a:rPr>
                        <a:t> Les sociétés face aux risques.</a:t>
                      </a:r>
                    </a:p>
                    <a:p>
                      <a:pPr marL="171450" indent="-171450">
                        <a:buFont typeface="Arial" pitchFamily="34" charset="0"/>
                        <a:buChar char="•"/>
                      </a:pPr>
                      <a:endParaRPr lang="fr-FR" sz="1400" b="1" i="0" u="none" strike="noStrike" baseline="0" dirty="0">
                        <a:solidFill>
                          <a:srgbClr val="000000"/>
                        </a:solidFill>
                        <a:latin typeface="Arial"/>
                      </a:endParaRPr>
                    </a:p>
                    <a:p>
                      <a:pPr marL="171450" indent="-171450">
                        <a:buFont typeface="Arial" pitchFamily="34" charset="0"/>
                        <a:buChar char="•"/>
                      </a:pPr>
                      <a:endParaRPr lang="fr-FR" sz="1400" b="1" i="0" u="none" strike="noStrike" baseline="0" dirty="0">
                        <a:solidFill>
                          <a:srgbClr val="000000"/>
                        </a:solidFill>
                        <a:latin typeface="Arial"/>
                      </a:endParaRPr>
                    </a:p>
                    <a:p>
                      <a:pPr marL="171450" indent="-171450">
                        <a:buFont typeface="Arial" pitchFamily="34" charset="0"/>
                        <a:buChar char="•"/>
                      </a:pPr>
                      <a:r>
                        <a:rPr lang="fr-FR" sz="1400" b="1" i="0" u="none" strike="noStrike" baseline="0" dirty="0">
                          <a:solidFill>
                            <a:srgbClr val="000000"/>
                          </a:solidFill>
                          <a:latin typeface="Arial"/>
                        </a:rPr>
                        <a:t> Des ressources majeures sous pression : tensions, gestion.</a:t>
                      </a:r>
                      <a:endParaRPr lang="fr-FR" sz="1400" b="0" i="0" u="none" strike="noStrike" baseline="0" dirty="0">
                        <a:solidFill>
                          <a:srgbClr val="000000"/>
                        </a:solidFill>
                        <a:latin typeface="Arial"/>
                      </a:endParaRPr>
                    </a:p>
                  </a:txBody>
                  <a:tcPr/>
                </a:tc>
                <a:tc>
                  <a:txBody>
                    <a:bodyPr/>
                    <a:lstStyle/>
                    <a:p>
                      <a:pPr algn="just"/>
                      <a:r>
                        <a:rPr lang="fr-FR" sz="1400" b="0" i="0" u="none" strike="noStrike" baseline="0" dirty="0">
                          <a:solidFill>
                            <a:srgbClr val="000000"/>
                          </a:solidFill>
                          <a:latin typeface="Arial"/>
                        </a:rPr>
                        <a:t>	</a:t>
                      </a:r>
                      <a:r>
                        <a:rPr lang="fr-FR" sz="1400" b="1" i="0" u="none" strike="noStrike" baseline="0" dirty="0">
                          <a:solidFill>
                            <a:srgbClr val="000000"/>
                          </a:solidFill>
                          <a:latin typeface="Arial"/>
                        </a:rPr>
                        <a:t>Commentaire </a:t>
                      </a:r>
                    </a:p>
                    <a:p>
                      <a:pPr algn="just"/>
                      <a:endParaRPr lang="fr-FR" sz="1400" b="0" i="0" u="none" strike="noStrike" baseline="0" dirty="0">
                        <a:solidFill>
                          <a:srgbClr val="000000"/>
                        </a:solidFill>
                        <a:latin typeface="Arial"/>
                      </a:endParaRPr>
                    </a:p>
                    <a:p>
                      <a:pPr algn="just"/>
                      <a:r>
                        <a:rPr lang="fr-FR" sz="1400" b="0" i="0" u="none" strike="noStrike" baseline="0" dirty="0">
                          <a:solidFill>
                            <a:srgbClr val="000000"/>
                          </a:solidFill>
                          <a:latin typeface="Arial"/>
                        </a:rPr>
                        <a:t>Les relations entre les sociétés et leurs environnements sont complexes. Elles se traduisent par de multiples interactions.</a:t>
                      </a:r>
                    </a:p>
                    <a:p>
                      <a:pPr algn="just"/>
                      <a:r>
                        <a:rPr lang="fr-FR" sz="1400" b="0" i="0" u="none" strike="noStrike" baseline="0" dirty="0">
                          <a:solidFill>
                            <a:srgbClr val="000000"/>
                          </a:solidFill>
                          <a:latin typeface="Arial"/>
                        </a:rPr>
                        <a:t>L’étude des sociétés face aux risques et l’étude de la gestion d’une ressource majeure (l’eau ou les ressources énergétiques) permettent d’analyser la vulnérabilité des sociétés et la fragilité des milieux continentaux et maritimes. Les enjeux liés à un approvisionnement durable en ressources pèsent de manière croissante et différenciée.</a:t>
                      </a:r>
                    </a:p>
                    <a:p>
                      <a:pPr algn="just"/>
                      <a:r>
                        <a:rPr lang="fr-FR" sz="1400" b="0" i="0" u="none" strike="noStrike" baseline="0" dirty="0">
                          <a:solidFill>
                            <a:srgbClr val="000000"/>
                          </a:solidFill>
                          <a:latin typeface="Arial"/>
                        </a:rPr>
                        <a:t>Ces thématiques s’appuient sur la connaissance de la distribution des grands foyers de peuplement ainsi que des principales caractéristiques des différents milieux à l’échelle mondiale.</a:t>
                      </a:r>
                    </a:p>
                    <a:p>
                      <a:pPr algn="just"/>
                      <a:r>
                        <a:rPr lang="fr-FR" sz="1400" b="0" i="0" u="none" strike="noStrike" baseline="0" dirty="0">
                          <a:solidFill>
                            <a:srgbClr val="000000"/>
                          </a:solidFill>
                          <a:latin typeface="Arial"/>
                        </a:rPr>
                        <a:t>		</a:t>
                      </a:r>
                    </a:p>
                  </a:txBody>
                  <a:tcPr/>
                </a:tc>
                <a:extLst>
                  <a:ext uri="{0D108BD9-81ED-4DB2-BD59-A6C34878D82A}">
                    <a16:rowId xmlns:a16="http://schemas.microsoft.com/office/drawing/2014/main" val="10001"/>
                  </a:ext>
                </a:extLst>
              </a:tr>
            </a:tbl>
          </a:graphicData>
        </a:graphic>
      </p:graphicFrame>
      <p:sp>
        <p:nvSpPr>
          <p:cNvPr id="12" name="Bulle ronde 11"/>
          <p:cNvSpPr/>
          <p:nvPr/>
        </p:nvSpPr>
        <p:spPr>
          <a:xfrm rot="10800000" flipH="1">
            <a:off x="671349" y="3905672"/>
            <a:ext cx="6928507" cy="2952328"/>
          </a:xfrm>
          <a:prstGeom prst="wedgeEllipseCallout">
            <a:avLst>
              <a:gd name="adj1" fmla="val -41844"/>
              <a:gd name="adj2" fmla="val 8820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1376228" y="4026097"/>
            <a:ext cx="5602075" cy="2400657"/>
          </a:xfrm>
          <a:prstGeom prst="rect">
            <a:avLst/>
          </a:prstGeom>
          <a:noFill/>
          <a:ln>
            <a:noFill/>
          </a:ln>
        </p:spPr>
        <p:txBody>
          <a:bodyPr wrap="square" rtlCol="0">
            <a:spAutoFit/>
          </a:bodyPr>
          <a:lstStyle/>
          <a:p>
            <a:pPr algn="ctr"/>
            <a:r>
              <a:rPr lang="fr-FR" sz="2400" b="1" dirty="0">
                <a:solidFill>
                  <a:schemeClr val="bg1"/>
                </a:solidFill>
              </a:rPr>
              <a:t>Deux questions </a:t>
            </a:r>
            <a:r>
              <a:rPr lang="fr-FR" b="1" dirty="0">
                <a:solidFill>
                  <a:schemeClr val="bg1"/>
                </a:solidFill>
              </a:rPr>
              <a:t>.</a:t>
            </a:r>
          </a:p>
          <a:p>
            <a:pPr algn="just"/>
            <a:r>
              <a:rPr lang="fr-FR" b="1" dirty="0">
                <a:solidFill>
                  <a:schemeClr val="bg1"/>
                </a:solidFill>
              </a:rPr>
              <a:t>Les questions décomposent la problématique.</a:t>
            </a:r>
          </a:p>
          <a:p>
            <a:pPr algn="just"/>
            <a:r>
              <a:rPr lang="fr-FR" b="1" dirty="0">
                <a:solidFill>
                  <a:schemeClr val="bg1"/>
                </a:solidFill>
              </a:rPr>
              <a:t>On peut prendre une question puis l’autre et en faire deux chapitres , on peut les recomposer  en  trois chapitres ou en en faisant qu’un seul puisque ce sont en fait une explicitation du thème et que l’objectif est de traiter le thème . On peut aussi les articuler par rapport à la question sur la France.</a:t>
            </a:r>
          </a:p>
        </p:txBody>
      </p:sp>
    </p:spTree>
    <p:extLst>
      <p:ext uri="{BB962C8B-B14F-4D97-AF65-F5344CB8AC3E}">
        <p14:creationId xmlns:p14="http://schemas.microsoft.com/office/powerpoint/2010/main" val="3668427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4704"/>
            <a:ext cx="9144000" cy="5232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a:spLocks noChangeArrowheads="1"/>
          </p:cNvSpPr>
          <p:nvPr/>
        </p:nvSpPr>
        <p:spPr bwMode="auto">
          <a:xfrm>
            <a:off x="3203847" y="5843388"/>
            <a:ext cx="47880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sz="1400" dirty="0"/>
              <a:t>Atlas de l’Afrique, un continent émergent , Autrement 2016</a:t>
            </a:r>
          </a:p>
        </p:txBody>
      </p:sp>
      <p:sp>
        <p:nvSpPr>
          <p:cNvPr id="4" name="ZoneTexte 3"/>
          <p:cNvSpPr txBox="1"/>
          <p:nvPr/>
        </p:nvSpPr>
        <p:spPr>
          <a:xfrm>
            <a:off x="755576" y="0"/>
            <a:ext cx="8875712" cy="523220"/>
          </a:xfrm>
          <a:prstGeom prst="rect">
            <a:avLst/>
          </a:prstGeom>
          <a:noFill/>
        </p:spPr>
        <p:txBody>
          <a:bodyPr wrap="square" rtlCol="0">
            <a:spAutoFit/>
          </a:bodyPr>
          <a:lstStyle/>
          <a:p>
            <a:pPr algn="ctr"/>
            <a:r>
              <a:rPr lang="fr-FR" sz="2800" b="1" dirty="0"/>
              <a:t>La question de l’eau, un problème crucial.</a:t>
            </a:r>
          </a:p>
        </p:txBody>
      </p:sp>
    </p:spTree>
    <p:extLst>
      <p:ext uri="{BB962C8B-B14F-4D97-AF65-F5344CB8AC3E}">
        <p14:creationId xmlns:p14="http://schemas.microsoft.com/office/powerpoint/2010/main" val="3543158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405" y="-99392"/>
            <a:ext cx="8634067" cy="6618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a:spLocks noChangeArrowheads="1"/>
          </p:cNvSpPr>
          <p:nvPr/>
        </p:nvSpPr>
        <p:spPr bwMode="auto">
          <a:xfrm>
            <a:off x="3239200" y="6550223"/>
            <a:ext cx="47880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sz="1400" dirty="0"/>
              <a:t>Atlas de l’Afrique, un continent émergent , Autrement 2016</a:t>
            </a:r>
          </a:p>
        </p:txBody>
      </p:sp>
    </p:spTree>
    <p:extLst>
      <p:ext uri="{BB962C8B-B14F-4D97-AF65-F5344CB8AC3E}">
        <p14:creationId xmlns:p14="http://schemas.microsoft.com/office/powerpoint/2010/main" val="21786119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65" y="2693227"/>
            <a:ext cx="6522317" cy="36820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Freeform 3"/>
          <p:cNvSpPr>
            <a:spLocks noChangeArrowheads="1"/>
          </p:cNvSpPr>
          <p:nvPr/>
        </p:nvSpPr>
        <p:spPr bwMode="auto">
          <a:xfrm>
            <a:off x="57744" y="1504312"/>
            <a:ext cx="4154216" cy="707886"/>
          </a:xfrm>
          <a:custGeom>
            <a:avLst/>
            <a:gdLst>
              <a:gd name="T0" fmla="*/ 0 w 21600"/>
              <a:gd name="T1" fmla="*/ 0 h 21600"/>
              <a:gd name="T2" fmla="*/ 2147483647 w 21600"/>
              <a:gd name="T3" fmla="*/ 0 h 21600"/>
              <a:gd name="T4" fmla="*/ 2147483647 w 21600"/>
              <a:gd name="T5" fmla="*/ 204838300 h 21600"/>
              <a:gd name="T6" fmla="*/ 0 w 21600"/>
              <a:gd name="T7" fmla="*/ 2048383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eaLnBrk="1" hangingPunct="1">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fr-FR" altLang="fr-FR" sz="2000" b="1" dirty="0">
                <a:solidFill>
                  <a:srgbClr val="000000"/>
                </a:solidFill>
                <a:latin typeface="inherit" charset="0"/>
              </a:rPr>
              <a:t>La sécheresse en Afrique australe affame le Lesotho</a:t>
            </a:r>
          </a:p>
        </p:txBody>
      </p:sp>
      <p:sp>
        <p:nvSpPr>
          <p:cNvPr id="5" name="Freeform 5"/>
          <p:cNvSpPr>
            <a:spLocks noChangeArrowheads="1"/>
          </p:cNvSpPr>
          <p:nvPr/>
        </p:nvSpPr>
        <p:spPr bwMode="auto">
          <a:xfrm>
            <a:off x="57744" y="6386443"/>
            <a:ext cx="7305675" cy="261610"/>
          </a:xfrm>
          <a:custGeom>
            <a:avLst/>
            <a:gdLst>
              <a:gd name="T0" fmla="*/ 0 w 21600"/>
              <a:gd name="T1" fmla="*/ 0 h 21600"/>
              <a:gd name="T2" fmla="*/ 2147483647 w 21600"/>
              <a:gd name="T3" fmla="*/ 0 h 21600"/>
              <a:gd name="T4" fmla="*/ 2147483647 w 21600"/>
              <a:gd name="T5" fmla="*/ 34468923 h 21600"/>
              <a:gd name="T6" fmla="*/ 0 w 21600"/>
              <a:gd name="T7" fmla="*/ 3446892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eaLnBrk="1" hangingPunct="1">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Lst>
            </a:pPr>
            <a:r>
              <a:rPr lang="fr-FR" altLang="fr-FR" sz="1100" dirty="0">
                <a:solidFill>
                  <a:srgbClr val="000000"/>
                </a:solidFill>
                <a:latin typeface="Calibri" pitchFamily="34" charset="0"/>
              </a:rPr>
              <a:t>http://www.rfi.fr/afrique/20160221-secheresse-afrique-australe-affame-lesotho-famine-malnutrition-sida</a:t>
            </a:r>
          </a:p>
        </p:txBody>
      </p:sp>
      <p:sp>
        <p:nvSpPr>
          <p:cNvPr id="6" name="Text Box 6"/>
          <p:cNvSpPr txBox="1">
            <a:spLocks noChangeArrowheads="1"/>
          </p:cNvSpPr>
          <p:nvPr/>
        </p:nvSpPr>
        <p:spPr bwMode="auto">
          <a:xfrm>
            <a:off x="6522315" y="4077072"/>
            <a:ext cx="2621683"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723900" algn="l"/>
                <a:tab pos="1447800" algn="l"/>
                <a:tab pos="2171700" algn="l"/>
                <a:tab pos="2895600" algn="l"/>
                <a:tab pos="3619500" algn="l"/>
              </a:tabLst>
              <a:defRPr>
                <a:solidFill>
                  <a:schemeClr val="tx1"/>
                </a:solidFill>
                <a:latin typeface="Arial" pitchFamily="34" charset="0"/>
                <a:ea typeface="SimSun" pitchFamily="2" charset="-122"/>
              </a:defRPr>
            </a:lvl1pPr>
            <a:lvl2pPr>
              <a:tabLst>
                <a:tab pos="723900" algn="l"/>
                <a:tab pos="1447800" algn="l"/>
                <a:tab pos="2171700" algn="l"/>
                <a:tab pos="2895600" algn="l"/>
                <a:tab pos="3619500" algn="l"/>
              </a:tabLst>
              <a:defRPr>
                <a:solidFill>
                  <a:schemeClr val="tx1"/>
                </a:solidFill>
                <a:latin typeface="Arial" pitchFamily="34" charset="0"/>
                <a:ea typeface="SimSun" pitchFamily="2" charset="-122"/>
              </a:defRPr>
            </a:lvl2pPr>
            <a:lvl3pPr>
              <a:tabLst>
                <a:tab pos="723900" algn="l"/>
                <a:tab pos="1447800" algn="l"/>
                <a:tab pos="2171700" algn="l"/>
                <a:tab pos="2895600" algn="l"/>
                <a:tab pos="3619500" algn="l"/>
              </a:tabLst>
              <a:defRPr>
                <a:solidFill>
                  <a:schemeClr val="tx1"/>
                </a:solidFill>
                <a:latin typeface="Arial" pitchFamily="34" charset="0"/>
                <a:ea typeface="SimSun" pitchFamily="2" charset="-122"/>
              </a:defRPr>
            </a:lvl3pPr>
            <a:lvl4pPr>
              <a:tabLst>
                <a:tab pos="723900" algn="l"/>
                <a:tab pos="1447800" algn="l"/>
                <a:tab pos="2171700" algn="l"/>
                <a:tab pos="2895600" algn="l"/>
                <a:tab pos="3619500" algn="l"/>
              </a:tabLst>
              <a:defRPr>
                <a:solidFill>
                  <a:schemeClr val="tx1"/>
                </a:solidFill>
                <a:latin typeface="Arial" pitchFamily="34" charset="0"/>
                <a:ea typeface="SimSun" pitchFamily="2" charset="-122"/>
              </a:defRPr>
            </a:lvl4pPr>
            <a:lvl5pPr>
              <a:tabLst>
                <a:tab pos="723900" algn="l"/>
                <a:tab pos="1447800" algn="l"/>
                <a:tab pos="2171700" algn="l"/>
                <a:tab pos="2895600" algn="l"/>
                <a:tab pos="3619500" algn="l"/>
              </a:tabLst>
              <a:defRPr>
                <a:solidFill>
                  <a:schemeClr val="tx1"/>
                </a:solidFill>
                <a:latin typeface="Arial" pitchFamily="34" charset="0"/>
                <a:ea typeface="SimSun" pitchFamily="2" charset="-122"/>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pitchFamily="34" charset="0"/>
                <a:ea typeface="SimSun" pitchFamily="2" charset="-122"/>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pitchFamily="34" charset="0"/>
                <a:ea typeface="SimSun" pitchFamily="2" charset="-122"/>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pitchFamily="34" charset="0"/>
                <a:ea typeface="SimSun" pitchFamily="2" charset="-122"/>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pitchFamily="34" charset="0"/>
                <a:ea typeface="SimSun" pitchFamily="2" charset="-122"/>
              </a:defRPr>
            </a:lvl9pPr>
          </a:lstStyle>
          <a:p>
            <a:pPr algn="just" eaLnBrk="1" hangingPunct="1">
              <a:buClr>
                <a:srgbClr val="000000"/>
              </a:buClr>
              <a:buSzPct val="100000"/>
              <a:buFont typeface="Times New Roman" pitchFamily="18" charset="0"/>
              <a:buNone/>
            </a:pPr>
            <a:r>
              <a:rPr lang="fr-FR" altLang="fr-FR" dirty="0">
                <a:solidFill>
                  <a:srgbClr val="000000"/>
                </a:solidFill>
                <a:latin typeface="Calibri" pitchFamily="34" charset="0"/>
              </a:rPr>
              <a:t>Article cité par A, </a:t>
            </a:r>
            <a:r>
              <a:rPr lang="fr-FR" altLang="fr-FR" dirty="0" err="1">
                <a:solidFill>
                  <a:srgbClr val="000000"/>
                </a:solidFill>
                <a:latin typeface="Calibri" pitchFamily="34" charset="0"/>
              </a:rPr>
              <a:t>Dubresson</a:t>
            </a:r>
            <a:r>
              <a:rPr lang="fr-FR" altLang="fr-FR" dirty="0">
                <a:solidFill>
                  <a:srgbClr val="000000"/>
                </a:solidFill>
                <a:latin typeface="Calibri" pitchFamily="34" charset="0"/>
              </a:rPr>
              <a:t> dans sa conférence sur l’Afrique à Paris avril 2016</a:t>
            </a:r>
          </a:p>
        </p:txBody>
      </p:sp>
      <p:pic>
        <p:nvPicPr>
          <p:cNvPr id="2"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37039" b="28756"/>
          <a:stretch/>
        </p:blipFill>
        <p:spPr bwMode="auto">
          <a:xfrm>
            <a:off x="4036292" y="1118723"/>
            <a:ext cx="4972050" cy="25266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ZoneTexte 6"/>
          <p:cNvSpPr txBox="1"/>
          <p:nvPr/>
        </p:nvSpPr>
        <p:spPr>
          <a:xfrm>
            <a:off x="755576" y="0"/>
            <a:ext cx="8875712" cy="523220"/>
          </a:xfrm>
          <a:prstGeom prst="rect">
            <a:avLst/>
          </a:prstGeom>
          <a:noFill/>
        </p:spPr>
        <p:txBody>
          <a:bodyPr wrap="square" rtlCol="0">
            <a:spAutoFit/>
          </a:bodyPr>
          <a:lstStyle/>
          <a:p>
            <a:r>
              <a:rPr lang="fr-FR" sz="2800" b="1" dirty="0"/>
              <a:t>La question de l’eau, un problème crucial.</a:t>
            </a:r>
          </a:p>
        </p:txBody>
      </p:sp>
      <p:sp>
        <p:nvSpPr>
          <p:cNvPr id="8" name="ZoneTexte 7"/>
          <p:cNvSpPr txBox="1"/>
          <p:nvPr/>
        </p:nvSpPr>
        <p:spPr>
          <a:xfrm>
            <a:off x="-19166" y="523220"/>
            <a:ext cx="9027507" cy="400110"/>
          </a:xfrm>
          <a:prstGeom prst="rect">
            <a:avLst/>
          </a:prstGeom>
          <a:noFill/>
        </p:spPr>
        <p:txBody>
          <a:bodyPr wrap="square" rtlCol="0">
            <a:spAutoFit/>
          </a:bodyPr>
          <a:lstStyle/>
          <a:p>
            <a:r>
              <a:rPr lang="fr-FR" sz="2000" dirty="0"/>
              <a:t>(Ou pour étudier la sècheresse de 2018 en Afrique du sud voir les sites de journaux) </a:t>
            </a:r>
          </a:p>
        </p:txBody>
      </p:sp>
    </p:spTree>
    <p:extLst>
      <p:ext uri="{BB962C8B-B14F-4D97-AF65-F5344CB8AC3E}">
        <p14:creationId xmlns:p14="http://schemas.microsoft.com/office/powerpoint/2010/main" val="546834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journals.openedition.org/bagf/docannexe/image/594/img-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04664"/>
            <a:ext cx="8579267" cy="52932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7504" y="0"/>
            <a:ext cx="8568952" cy="369332"/>
          </a:xfrm>
          <a:prstGeom prst="rect">
            <a:avLst/>
          </a:prstGeom>
        </p:spPr>
        <p:txBody>
          <a:bodyPr wrap="square">
            <a:spAutoFit/>
          </a:bodyPr>
          <a:lstStyle/>
          <a:p>
            <a:pPr algn="ctr"/>
            <a:r>
              <a:rPr lang="fr-FR" dirty="0"/>
              <a:t>Le Lesotho Highlands Water Project = système de transferts d’eau sud-africain </a:t>
            </a:r>
          </a:p>
        </p:txBody>
      </p:sp>
      <p:sp>
        <p:nvSpPr>
          <p:cNvPr id="3" name="Rectangle 2"/>
          <p:cNvSpPr/>
          <p:nvPr/>
        </p:nvSpPr>
        <p:spPr>
          <a:xfrm>
            <a:off x="251520" y="5691158"/>
            <a:ext cx="8892480" cy="1015663"/>
          </a:xfrm>
          <a:prstGeom prst="rect">
            <a:avLst/>
          </a:prstGeom>
        </p:spPr>
        <p:txBody>
          <a:bodyPr wrap="square">
            <a:spAutoFit/>
          </a:bodyPr>
          <a:lstStyle/>
          <a:p>
            <a:r>
              <a:rPr lang="fr-FR" sz="1200" dirty="0"/>
              <a:t>Le Lesotho Highlands Water Project (LHWP) est le plus important et le plus récent des transferts d’eau interbassins internationaux en Afrique australe. À l’aide de deux grands barrages (</a:t>
            </a:r>
            <a:r>
              <a:rPr lang="fr-FR" sz="1200" dirty="0" err="1"/>
              <a:t>Katse</a:t>
            </a:r>
            <a:r>
              <a:rPr lang="fr-FR" sz="1200" dirty="0"/>
              <a:t> Dam et </a:t>
            </a:r>
            <a:r>
              <a:rPr lang="fr-FR" sz="1200" dirty="0" err="1"/>
              <a:t>Mohale</a:t>
            </a:r>
            <a:r>
              <a:rPr lang="fr-FR" sz="1200" dirty="0"/>
              <a:t> Dam, situés à près de 2000 mètres d’altitude) et de tunnels creusés sous les montagnes du Lesotho qui culminent à 3400 mètres d’altitude, il s’agit, pour l’Afrique du Sud, de capter les eaux du petit royaume enclavé pour les amener 500 kilomètres plus au nord, dans le cœur économique et politique du pays, le Gauteng et ses 9 millions d’habitants concentrés autour des trois métropoles de </a:t>
            </a:r>
            <a:r>
              <a:rPr lang="fr-FR" sz="1200" dirty="0" err="1"/>
              <a:t>Tschwane</a:t>
            </a:r>
            <a:r>
              <a:rPr lang="fr-FR" sz="1200" dirty="0"/>
              <a:t> (ex-Pretoria), </a:t>
            </a:r>
            <a:r>
              <a:rPr lang="fr-FR" sz="1200" dirty="0" err="1"/>
              <a:t>Ekurhuleni</a:t>
            </a:r>
            <a:r>
              <a:rPr lang="fr-FR" sz="1200" dirty="0"/>
              <a:t> (ex-East Rand) et Johannesburg. </a:t>
            </a:r>
          </a:p>
        </p:txBody>
      </p:sp>
    </p:spTree>
    <p:extLst>
      <p:ext uri="{BB962C8B-B14F-4D97-AF65-F5344CB8AC3E}">
        <p14:creationId xmlns:p14="http://schemas.microsoft.com/office/powerpoint/2010/main" val="2675148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83568" y="116632"/>
            <a:ext cx="7560840" cy="461665"/>
          </a:xfrm>
          <a:prstGeom prst="rect">
            <a:avLst/>
          </a:prstGeom>
          <a:noFill/>
        </p:spPr>
        <p:txBody>
          <a:bodyPr wrap="square" rtlCol="0">
            <a:spAutoFit/>
          </a:bodyPr>
          <a:lstStyle/>
          <a:p>
            <a:r>
              <a:rPr lang="fr-FR" sz="2400" b="1" dirty="0"/>
              <a:t>Les aires protégées en Afrique australe</a:t>
            </a:r>
          </a:p>
        </p:txBody>
      </p:sp>
      <p:pic>
        <p:nvPicPr>
          <p:cNvPr id="153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8854" r="59985" b="12750"/>
          <a:stretch/>
        </p:blipFill>
        <p:spPr bwMode="auto">
          <a:xfrm rot="16200000">
            <a:off x="2345290" y="-1076530"/>
            <a:ext cx="4392488" cy="9083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a:spLocks noChangeArrowheads="1"/>
          </p:cNvSpPr>
          <p:nvPr/>
        </p:nvSpPr>
        <p:spPr bwMode="auto">
          <a:xfrm>
            <a:off x="3203848" y="5353471"/>
            <a:ext cx="47880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sz="1400" dirty="0"/>
              <a:t>Atlas de l’Afrique, un continent émergent , Autrement 2016</a:t>
            </a:r>
          </a:p>
        </p:txBody>
      </p:sp>
    </p:spTree>
    <p:extLst>
      <p:ext uri="{BB962C8B-B14F-4D97-AF65-F5344CB8AC3E}">
        <p14:creationId xmlns:p14="http://schemas.microsoft.com/office/powerpoint/2010/main" val="13963111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3528" y="332656"/>
            <a:ext cx="8568952" cy="5262979"/>
          </a:xfrm>
          <a:prstGeom prst="rect">
            <a:avLst/>
          </a:prstGeom>
        </p:spPr>
        <p:txBody>
          <a:bodyPr wrap="square">
            <a:spAutoFit/>
          </a:bodyPr>
          <a:lstStyle/>
          <a:p>
            <a:pPr lvl="0">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fr-FR" altLang="fr-FR" sz="3200" b="1" dirty="0">
                <a:solidFill>
                  <a:srgbClr val="FF0000"/>
                </a:solidFill>
                <a:latin typeface="+mj-lt"/>
              </a:rPr>
              <a:t>II- </a:t>
            </a:r>
            <a:r>
              <a:rPr lang="fr-FR" altLang="fr-FR" sz="3200" b="1" dirty="0">
                <a:solidFill>
                  <a:srgbClr val="FF0000"/>
                </a:solidFill>
                <a:latin typeface="+mj-lt"/>
                <a:ea typeface="SimSun" panose="02010600030101010101" pitchFamily="2" charset="-122"/>
              </a:rPr>
              <a:t>Les défis de la transition et du développement pour des pays inégalement développés. </a:t>
            </a:r>
          </a:p>
          <a:p>
            <a:pPr>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endParaRPr lang="fr-FR" altLang="fr-FR" sz="2400" b="1" dirty="0">
              <a:solidFill>
                <a:srgbClr val="000000"/>
              </a:solidFill>
              <a:latin typeface="Calibri" pitchFamily="34" charset="0"/>
            </a:endParaRPr>
          </a:p>
          <a:p>
            <a:pPr>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endParaRPr lang="fr-FR" altLang="fr-FR" sz="2000" dirty="0">
              <a:solidFill>
                <a:srgbClr val="000000"/>
              </a:solidFill>
              <a:latin typeface="Calibri" pitchFamily="34" charset="0"/>
            </a:endParaRPr>
          </a:p>
          <a:p>
            <a:pPr algn="just">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fr-FR" altLang="fr-FR" sz="2000" dirty="0">
                <a:solidFill>
                  <a:srgbClr val="000000"/>
                </a:solidFill>
                <a:latin typeface="Arial" panose="020B0604020202020204" pitchFamily="34" charset="0"/>
                <a:ea typeface="SimSun" panose="02010600030101010101" pitchFamily="2" charset="-122"/>
              </a:rPr>
              <a:t>Les transitions, qu’elles soient démographique, économique, urbaine ou environnementale, y sont marquées par leur diversité et leur rapidité. </a:t>
            </a:r>
          </a:p>
          <a:p>
            <a:pPr algn="just">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fr-FR" altLang="fr-FR" sz="2000" dirty="0">
                <a:solidFill>
                  <a:srgbClr val="000000"/>
                </a:solidFill>
                <a:latin typeface="Arial" panose="020B0604020202020204" pitchFamily="34" charset="0"/>
                <a:ea typeface="SimSun" panose="02010600030101010101" pitchFamily="2" charset="-122"/>
              </a:rPr>
              <a:t>Le niveau de développement, le niveau d’intégration des territoires dans la mondialisation et les choix politiques influencent les différences de trajectoires de ces transitions. </a:t>
            </a:r>
          </a:p>
          <a:p>
            <a:pPr algn="just">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fr-FR" altLang="fr-FR" sz="2000" dirty="0">
                <a:solidFill>
                  <a:srgbClr val="000000"/>
                </a:solidFill>
                <a:latin typeface="Arial" panose="020B0604020202020204" pitchFamily="34" charset="0"/>
                <a:ea typeface="SimSun" panose="02010600030101010101" pitchFamily="2" charset="-122"/>
              </a:rPr>
              <a:t>Les inégalités et les logiques ségrégatives y sont particulièrement marquées</a:t>
            </a:r>
            <a:endParaRPr lang="fr-FR" altLang="fr-FR" sz="2000" dirty="0">
              <a:solidFill>
                <a:srgbClr val="000000"/>
              </a:solidFill>
              <a:latin typeface="Calibri" pitchFamily="34" charset="0"/>
            </a:endParaRPr>
          </a:p>
          <a:p>
            <a:pPr algn="just">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endParaRPr lang="fr-FR" altLang="fr-FR" sz="2000" dirty="0">
              <a:solidFill>
                <a:srgbClr val="000000"/>
              </a:solidFill>
              <a:latin typeface="Calibri" pitchFamily="34" charset="0"/>
            </a:endParaRPr>
          </a:p>
          <a:p>
            <a:pPr algn="just">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endParaRPr lang="fr-FR" altLang="fr-FR" sz="2000" dirty="0">
              <a:solidFill>
                <a:srgbClr val="000000"/>
              </a:solidFill>
              <a:latin typeface="Calibri" pitchFamily="34" charset="0"/>
            </a:endParaRPr>
          </a:p>
          <a:p>
            <a:pPr algn="just">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fr-FR" altLang="fr-FR" sz="2400" b="1" i="1" dirty="0">
                <a:solidFill>
                  <a:srgbClr val="000000"/>
                </a:solidFill>
                <a:latin typeface="Calibri" pitchFamily="34" charset="0"/>
              </a:rPr>
              <a:t>Les transitions démographiques et économiques sources d’inégalités en Afrique australe.</a:t>
            </a:r>
          </a:p>
        </p:txBody>
      </p:sp>
    </p:spTree>
    <p:extLst>
      <p:ext uri="{BB962C8B-B14F-4D97-AF65-F5344CB8AC3E}">
        <p14:creationId xmlns:p14="http://schemas.microsoft.com/office/powerpoint/2010/main" val="485012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164782"/>
            <a:ext cx="5939138" cy="641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a:spLocks noChangeArrowheads="1"/>
          </p:cNvSpPr>
          <p:nvPr/>
        </p:nvSpPr>
        <p:spPr bwMode="auto">
          <a:xfrm>
            <a:off x="2699792" y="6272243"/>
            <a:ext cx="47880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sz="1400" dirty="0"/>
              <a:t>Atlas de l’Afrique, un continent émergent , Autrement 2016</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163" y="676275"/>
            <a:ext cx="7305675" cy="550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527"/>
          <a:stretch/>
        </p:blipFill>
        <p:spPr bwMode="auto">
          <a:xfrm>
            <a:off x="5727347" y="1340767"/>
            <a:ext cx="3373821"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031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3"/>
                                        </p:tgtEl>
                                        <p:attrNameLst>
                                          <p:attrName>style.visibility</p:attrName>
                                        </p:attrNameLst>
                                      </p:cBhvr>
                                      <p:to>
                                        <p:strVal val="visible"/>
                                      </p:to>
                                    </p:set>
                                    <p:animEffect transition="in" filter="fade">
                                      <p:cBhvr>
                                        <p:cTn id="12" dur="500"/>
                                        <p:tgtEl>
                                          <p:spTgt spid="10243"/>
                                        </p:tgtEl>
                                      </p:cBhvr>
                                    </p:animEffect>
                                  </p:childTnLst>
                                </p:cTn>
                              </p:par>
                              <p:par>
                                <p:cTn id="13" presetID="10" presetClass="entr" presetSubtype="0" fill="hold" nodeType="withEffect">
                                  <p:stCondLst>
                                    <p:cond delay="0"/>
                                  </p:stCondLst>
                                  <p:childTnLst>
                                    <p:set>
                                      <p:cBhvr>
                                        <p:cTn id="14" dur="1" fill="hold">
                                          <p:stCondLst>
                                            <p:cond delay="0"/>
                                          </p:stCondLst>
                                        </p:cTn>
                                        <p:tgtEl>
                                          <p:spTgt spid="10244"/>
                                        </p:tgtEl>
                                        <p:attrNameLst>
                                          <p:attrName>style.visibility</p:attrName>
                                        </p:attrNameLst>
                                      </p:cBhvr>
                                      <p:to>
                                        <p:strVal val="visible"/>
                                      </p:to>
                                    </p:set>
                                    <p:animEffect transition="in" filter="fade">
                                      <p:cBhvr>
                                        <p:cTn id="15"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5C7405-7EDA-4B69-9AC2-E1AF546BE9C6}"/>
              </a:ext>
            </a:extLst>
          </p:cNvPr>
          <p:cNvSpPr>
            <a:spLocks noGrp="1"/>
          </p:cNvSpPr>
          <p:nvPr>
            <p:ph type="title"/>
          </p:nvPr>
        </p:nvSpPr>
        <p:spPr/>
        <p:txBody>
          <a:bodyPr/>
          <a:lstStyle/>
          <a:p>
            <a:endParaRPr lang="fr-FR"/>
          </a:p>
        </p:txBody>
      </p:sp>
      <p:pic>
        <p:nvPicPr>
          <p:cNvPr id="4" name="Image 3">
            <a:extLst>
              <a:ext uri="{FF2B5EF4-FFF2-40B4-BE49-F238E27FC236}">
                <a16:creationId xmlns:a16="http://schemas.microsoft.com/office/drawing/2014/main" id="{9B02CAAC-1956-4E15-A4DE-C7342E9F6980}"/>
              </a:ext>
            </a:extLst>
          </p:cNvPr>
          <p:cNvPicPr>
            <a:picLocks noChangeAspect="1"/>
          </p:cNvPicPr>
          <p:nvPr/>
        </p:nvPicPr>
        <p:blipFill>
          <a:blip r:embed="rId2"/>
          <a:stretch>
            <a:fillRect/>
          </a:stretch>
        </p:blipFill>
        <p:spPr>
          <a:xfrm>
            <a:off x="921377" y="0"/>
            <a:ext cx="7301246" cy="6858000"/>
          </a:xfrm>
          <a:prstGeom prst="rect">
            <a:avLst/>
          </a:prstGeom>
        </p:spPr>
      </p:pic>
      <p:sp>
        <p:nvSpPr>
          <p:cNvPr id="5" name="Rectangle 4">
            <a:extLst>
              <a:ext uri="{FF2B5EF4-FFF2-40B4-BE49-F238E27FC236}">
                <a16:creationId xmlns:a16="http://schemas.microsoft.com/office/drawing/2014/main" id="{D219CF34-4149-4C41-9796-393DAC2A7220}"/>
              </a:ext>
            </a:extLst>
          </p:cNvPr>
          <p:cNvSpPr/>
          <p:nvPr/>
        </p:nvSpPr>
        <p:spPr>
          <a:xfrm>
            <a:off x="566257" y="35464"/>
            <a:ext cx="8334462" cy="369332"/>
          </a:xfrm>
          <a:prstGeom prst="rect">
            <a:avLst/>
          </a:prstGeom>
        </p:spPr>
        <p:txBody>
          <a:bodyPr wrap="square">
            <a:spAutoFit/>
          </a:bodyPr>
          <a:lstStyle/>
          <a:p>
            <a:r>
              <a:rPr lang="fr-FR" b="1" dirty="0">
                <a:solidFill>
                  <a:srgbClr val="000000"/>
                </a:solidFill>
                <a:latin typeface="Roboto Slab"/>
              </a:rPr>
              <a:t>L'épidémie du sida en Afrique : le sud du continent est le plus touché</a:t>
            </a:r>
            <a:endParaRPr lang="fr-FR" dirty="0"/>
          </a:p>
        </p:txBody>
      </p:sp>
    </p:spTree>
    <p:extLst>
      <p:ext uri="{BB962C8B-B14F-4D97-AF65-F5344CB8AC3E}">
        <p14:creationId xmlns:p14="http://schemas.microsoft.com/office/powerpoint/2010/main" val="33596339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16F032-596E-4F11-93C3-9BA968C755FA}"/>
              </a:ext>
            </a:extLst>
          </p:cNvPr>
          <p:cNvSpPr>
            <a:spLocks noGrp="1"/>
          </p:cNvSpPr>
          <p:nvPr>
            <p:ph type="title"/>
          </p:nvPr>
        </p:nvSpPr>
        <p:spPr/>
        <p:txBody>
          <a:bodyPr/>
          <a:lstStyle/>
          <a:p>
            <a:endParaRPr lang="fr-FR"/>
          </a:p>
        </p:txBody>
      </p:sp>
      <p:pic>
        <p:nvPicPr>
          <p:cNvPr id="4" name="Image 3">
            <a:extLst>
              <a:ext uri="{FF2B5EF4-FFF2-40B4-BE49-F238E27FC236}">
                <a16:creationId xmlns:a16="http://schemas.microsoft.com/office/drawing/2014/main" id="{BB2930ED-B958-40C4-95E9-477D360DD927}"/>
              </a:ext>
            </a:extLst>
          </p:cNvPr>
          <p:cNvPicPr>
            <a:picLocks noChangeAspect="1"/>
          </p:cNvPicPr>
          <p:nvPr/>
        </p:nvPicPr>
        <p:blipFill>
          <a:blip r:embed="rId2"/>
          <a:stretch>
            <a:fillRect/>
          </a:stretch>
        </p:blipFill>
        <p:spPr>
          <a:xfrm>
            <a:off x="921377" y="0"/>
            <a:ext cx="7301246" cy="6858000"/>
          </a:xfrm>
          <a:prstGeom prst="rect">
            <a:avLst/>
          </a:prstGeom>
        </p:spPr>
      </p:pic>
      <p:sp>
        <p:nvSpPr>
          <p:cNvPr id="5" name="Rectangle 4">
            <a:extLst>
              <a:ext uri="{FF2B5EF4-FFF2-40B4-BE49-F238E27FC236}">
                <a16:creationId xmlns:a16="http://schemas.microsoft.com/office/drawing/2014/main" id="{38C343A5-448C-4E99-9213-7863B9AF6D70}"/>
              </a:ext>
            </a:extLst>
          </p:cNvPr>
          <p:cNvSpPr/>
          <p:nvPr/>
        </p:nvSpPr>
        <p:spPr>
          <a:xfrm>
            <a:off x="251520" y="0"/>
            <a:ext cx="8892480" cy="1200329"/>
          </a:xfrm>
          <a:prstGeom prst="rect">
            <a:avLst/>
          </a:prstGeom>
          <a:solidFill>
            <a:schemeClr val="bg1"/>
          </a:solidFill>
        </p:spPr>
        <p:txBody>
          <a:bodyPr wrap="square">
            <a:spAutoFit/>
          </a:bodyPr>
          <a:lstStyle/>
          <a:p>
            <a:r>
              <a:rPr lang="fr-FR" i="1" dirty="0">
                <a:solidFill>
                  <a:srgbClr val="666666"/>
                </a:solidFill>
                <a:latin typeface="Roboto"/>
              </a:rPr>
              <a:t>Si la carte précédente montre une Afrique australe très durement marquée par l'épidémie de sida en 2015, la carte ci-dessous montre que la plupart des pays ont atteint le </a:t>
            </a:r>
            <a:r>
              <a:rPr lang="fr-FR" i="1" dirty="0">
                <a:solidFill>
                  <a:srgbClr val="666666"/>
                </a:solidFill>
                <a:latin typeface="&amp;quot"/>
              </a:rPr>
              <a:t>« point de bascule » : la prévalence de la maladie tend à reculer, il y a donc un espoir pour que le pic des contaminations soit passé.</a:t>
            </a:r>
            <a:endParaRPr lang="fr-FR" dirty="0"/>
          </a:p>
        </p:txBody>
      </p:sp>
    </p:spTree>
    <p:extLst>
      <p:ext uri="{BB962C8B-B14F-4D97-AF65-F5344CB8AC3E}">
        <p14:creationId xmlns:p14="http://schemas.microsoft.com/office/powerpoint/2010/main" val="3827354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2802932373"/>
              </p:ext>
            </p:extLst>
          </p:nvPr>
        </p:nvGraphicFramePr>
        <p:xfrm>
          <a:off x="107504" y="764704"/>
          <a:ext cx="9036496" cy="2987040"/>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829695">
                  <a:extLst>
                    <a:ext uri="{9D8B030D-6E8A-4147-A177-3AD203B41FA5}">
                      <a16:colId xmlns:a16="http://schemas.microsoft.com/office/drawing/2014/main" val="20003"/>
                    </a:ext>
                  </a:extLst>
                </a:gridCol>
                <a:gridCol w="826489">
                  <a:extLst>
                    <a:ext uri="{9D8B030D-6E8A-4147-A177-3AD203B41FA5}">
                      <a16:colId xmlns:a16="http://schemas.microsoft.com/office/drawing/2014/main" val="20004"/>
                    </a:ext>
                  </a:extLst>
                </a:gridCol>
                <a:gridCol w="792088">
                  <a:extLst>
                    <a:ext uri="{9D8B030D-6E8A-4147-A177-3AD203B41FA5}">
                      <a16:colId xmlns:a16="http://schemas.microsoft.com/office/drawing/2014/main" val="20005"/>
                    </a:ext>
                  </a:extLst>
                </a:gridCol>
                <a:gridCol w="899592">
                  <a:extLst>
                    <a:ext uri="{9D8B030D-6E8A-4147-A177-3AD203B41FA5}">
                      <a16:colId xmlns:a16="http://schemas.microsoft.com/office/drawing/2014/main" val="20006"/>
                    </a:ext>
                  </a:extLst>
                </a:gridCol>
                <a:gridCol w="864096">
                  <a:extLst>
                    <a:ext uri="{9D8B030D-6E8A-4147-A177-3AD203B41FA5}">
                      <a16:colId xmlns:a16="http://schemas.microsoft.com/office/drawing/2014/main" val="20007"/>
                    </a:ext>
                  </a:extLst>
                </a:gridCol>
                <a:gridCol w="1440160">
                  <a:extLst>
                    <a:ext uri="{9D8B030D-6E8A-4147-A177-3AD203B41FA5}">
                      <a16:colId xmlns:a16="http://schemas.microsoft.com/office/drawing/2014/main" val="20008"/>
                    </a:ext>
                  </a:extLst>
                </a:gridCol>
              </a:tblGrid>
              <a:tr h="370840">
                <a:tc>
                  <a:txBody>
                    <a:bodyPr/>
                    <a:lstStyle/>
                    <a:p>
                      <a:endParaRPr lang="fr-FR" sz="1100" dirty="0"/>
                    </a:p>
                  </a:txBody>
                  <a:tcPr/>
                </a:tc>
                <a:tc>
                  <a:txBody>
                    <a:bodyPr/>
                    <a:lstStyle/>
                    <a:p>
                      <a:r>
                        <a:rPr lang="fr-FR" sz="1100" dirty="0"/>
                        <a:t>Accroissement naturel %</a:t>
                      </a:r>
                    </a:p>
                  </a:txBody>
                  <a:tcPr/>
                </a:tc>
                <a:tc>
                  <a:txBody>
                    <a:bodyPr/>
                    <a:lstStyle/>
                    <a:p>
                      <a:r>
                        <a:rPr lang="fr-FR" sz="1100" dirty="0"/>
                        <a:t>Natalité</a:t>
                      </a:r>
                    </a:p>
                    <a:p>
                      <a:r>
                        <a:rPr lang="fr-FR" sz="1100" dirty="0"/>
                        <a:t>%</a:t>
                      </a:r>
                      <a:r>
                        <a:rPr lang="fr-FR" sz="700" b="1" dirty="0"/>
                        <a:t>0</a:t>
                      </a:r>
                      <a:r>
                        <a:rPr lang="fr-FR" sz="1100" dirty="0"/>
                        <a:t> </a:t>
                      </a:r>
                    </a:p>
                  </a:txBody>
                  <a:tcPr/>
                </a:tc>
                <a:tc>
                  <a:txBody>
                    <a:bodyPr/>
                    <a:lstStyle/>
                    <a:p>
                      <a:r>
                        <a:rPr lang="fr-FR" sz="1100" dirty="0"/>
                        <a:t>Mortalité</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dirty="0"/>
                        <a:t>%</a:t>
                      </a:r>
                      <a:r>
                        <a:rPr lang="fr-FR" sz="700" b="1" dirty="0"/>
                        <a:t>0</a:t>
                      </a:r>
                      <a:r>
                        <a:rPr lang="fr-FR" sz="1100" dirty="0"/>
                        <a:t> </a:t>
                      </a:r>
                    </a:p>
                    <a:p>
                      <a:endParaRPr lang="fr-FR" sz="1100" dirty="0"/>
                    </a:p>
                  </a:txBody>
                  <a:tcPr/>
                </a:tc>
                <a:tc>
                  <a:txBody>
                    <a:bodyPr/>
                    <a:lstStyle/>
                    <a:p>
                      <a:r>
                        <a:rPr lang="fr-FR" sz="1100" dirty="0"/>
                        <a:t>Espérance de vie</a:t>
                      </a:r>
                    </a:p>
                    <a:p>
                      <a:endParaRPr lang="fr-FR" sz="1100" dirty="0"/>
                    </a:p>
                  </a:txBody>
                  <a:tcPr/>
                </a:tc>
                <a:tc>
                  <a:txBody>
                    <a:bodyPr/>
                    <a:lstStyle/>
                    <a:p>
                      <a:r>
                        <a:rPr lang="fr-FR" sz="1100" dirty="0"/>
                        <a:t>Fécondité</a:t>
                      </a:r>
                    </a:p>
                    <a:p>
                      <a:r>
                        <a:rPr lang="fr-FR" sz="1100" dirty="0"/>
                        <a:t>% </a:t>
                      </a:r>
                    </a:p>
                  </a:txBody>
                  <a:tcPr/>
                </a:tc>
                <a:tc>
                  <a:txBody>
                    <a:bodyPr/>
                    <a:lstStyle/>
                    <a:p>
                      <a:r>
                        <a:rPr lang="fr-FR" sz="1100" dirty="0"/>
                        <a:t>Solde</a:t>
                      </a:r>
                      <a:r>
                        <a:rPr lang="fr-FR" sz="1100" baseline="0" dirty="0"/>
                        <a:t> migratoire</a:t>
                      </a:r>
                    </a:p>
                    <a:p>
                      <a:r>
                        <a:rPr lang="fr-FR" sz="1100" baseline="0" dirty="0"/>
                        <a:t>%</a:t>
                      </a:r>
                      <a:endParaRPr lang="fr-FR" sz="1100" dirty="0"/>
                    </a:p>
                  </a:txBody>
                  <a:tcPr/>
                </a:tc>
                <a:tc>
                  <a:txBody>
                    <a:bodyPr/>
                    <a:lstStyle/>
                    <a:p>
                      <a:r>
                        <a:rPr lang="fr-FR" sz="1100" dirty="0"/>
                        <a:t>Population en dessous du seuil de pauvreté %</a:t>
                      </a:r>
                    </a:p>
                  </a:txBody>
                  <a:tcPr/>
                </a:tc>
                <a:tc>
                  <a:txBody>
                    <a:bodyPr/>
                    <a:lstStyle/>
                    <a:p>
                      <a:r>
                        <a:rPr lang="fr-FR" sz="1100" dirty="0"/>
                        <a:t>IDH</a:t>
                      </a:r>
                    </a:p>
                  </a:txBody>
                  <a:tcPr/>
                </a:tc>
                <a:extLst>
                  <a:ext uri="{0D108BD9-81ED-4DB2-BD59-A6C34878D82A}">
                    <a16:rowId xmlns:a16="http://schemas.microsoft.com/office/drawing/2014/main" val="10000"/>
                  </a:ext>
                </a:extLst>
              </a:tr>
              <a:tr h="370840">
                <a:tc>
                  <a:txBody>
                    <a:bodyPr/>
                    <a:lstStyle/>
                    <a:p>
                      <a:r>
                        <a:rPr lang="fr-FR" dirty="0"/>
                        <a:t>Afrique du sud</a:t>
                      </a:r>
                    </a:p>
                  </a:txBody>
                  <a:tcPr/>
                </a:tc>
                <a:tc>
                  <a:txBody>
                    <a:bodyPr/>
                    <a:lstStyle/>
                    <a:p>
                      <a:r>
                        <a:rPr lang="fr-FR" dirty="0"/>
                        <a:t>1,4</a:t>
                      </a:r>
                    </a:p>
                  </a:txBody>
                  <a:tcPr/>
                </a:tc>
                <a:tc>
                  <a:txBody>
                    <a:bodyPr/>
                    <a:lstStyle/>
                    <a:p>
                      <a:r>
                        <a:rPr lang="fr-FR" dirty="0"/>
                        <a:t>10</a:t>
                      </a:r>
                    </a:p>
                  </a:txBody>
                  <a:tcPr/>
                </a:tc>
                <a:tc>
                  <a:txBody>
                    <a:bodyPr/>
                    <a:lstStyle/>
                    <a:p>
                      <a:r>
                        <a:rPr lang="fr-FR" dirty="0"/>
                        <a:t>22</a:t>
                      </a:r>
                    </a:p>
                  </a:txBody>
                  <a:tcPr/>
                </a:tc>
                <a:tc>
                  <a:txBody>
                    <a:bodyPr/>
                    <a:lstStyle/>
                    <a:p>
                      <a:r>
                        <a:rPr lang="fr-FR" dirty="0"/>
                        <a:t>63-59</a:t>
                      </a:r>
                    </a:p>
                  </a:txBody>
                  <a:tcPr/>
                </a:tc>
                <a:tc>
                  <a:txBody>
                    <a:bodyPr/>
                    <a:lstStyle/>
                    <a:p>
                      <a:r>
                        <a:rPr lang="fr-FR" dirty="0"/>
                        <a:t>2,6</a:t>
                      </a:r>
                    </a:p>
                  </a:txBody>
                  <a:tcPr/>
                </a:tc>
                <a:tc>
                  <a:txBody>
                    <a:bodyPr/>
                    <a:lstStyle/>
                    <a:p>
                      <a:r>
                        <a:rPr lang="fr-FR" dirty="0"/>
                        <a:t>+0,3</a:t>
                      </a:r>
                    </a:p>
                  </a:txBody>
                  <a:tcPr/>
                </a:tc>
                <a:tc>
                  <a:txBody>
                    <a:bodyPr/>
                    <a:lstStyle/>
                    <a:p>
                      <a:r>
                        <a:rPr lang="fr-FR" dirty="0"/>
                        <a:t>16,6</a:t>
                      </a:r>
                    </a:p>
                  </a:txBody>
                  <a:tcPr/>
                </a:tc>
                <a:tc>
                  <a:txBody>
                    <a:bodyPr/>
                    <a:lstStyle/>
                    <a:p>
                      <a:r>
                        <a:rPr lang="fr-FR" dirty="0"/>
                        <a:t>0,666 (119</a:t>
                      </a:r>
                      <a:r>
                        <a:rPr lang="fr-FR" baseline="30000" dirty="0"/>
                        <a:t>e)</a:t>
                      </a:r>
                      <a:r>
                        <a:rPr lang="fr-FR" dirty="0"/>
                        <a:t> </a:t>
                      </a:r>
                    </a:p>
                  </a:txBody>
                  <a:tcPr/>
                </a:tc>
                <a:extLst>
                  <a:ext uri="{0D108BD9-81ED-4DB2-BD59-A6C34878D82A}">
                    <a16:rowId xmlns:a16="http://schemas.microsoft.com/office/drawing/2014/main" val="10001"/>
                  </a:ext>
                </a:extLst>
              </a:tr>
              <a:tr h="370840">
                <a:tc>
                  <a:txBody>
                    <a:bodyPr/>
                    <a:lstStyle/>
                    <a:p>
                      <a:r>
                        <a:rPr lang="fr-FR" dirty="0"/>
                        <a:t>Angola</a:t>
                      </a:r>
                    </a:p>
                  </a:txBody>
                  <a:tcPr/>
                </a:tc>
                <a:tc>
                  <a:txBody>
                    <a:bodyPr/>
                    <a:lstStyle/>
                    <a:p>
                      <a:r>
                        <a:rPr lang="fr-FR" dirty="0"/>
                        <a:t>3,5</a:t>
                      </a:r>
                    </a:p>
                  </a:txBody>
                  <a:tcPr/>
                </a:tc>
                <a:tc>
                  <a:txBody>
                    <a:bodyPr/>
                    <a:lstStyle/>
                    <a:p>
                      <a:r>
                        <a:rPr lang="fr-FR" dirty="0"/>
                        <a:t>14</a:t>
                      </a:r>
                    </a:p>
                  </a:txBody>
                  <a:tcPr/>
                </a:tc>
                <a:tc>
                  <a:txBody>
                    <a:bodyPr/>
                    <a:lstStyle/>
                    <a:p>
                      <a:r>
                        <a:rPr lang="fr-FR" dirty="0"/>
                        <a:t>46</a:t>
                      </a:r>
                    </a:p>
                  </a:txBody>
                  <a:tcPr/>
                </a:tc>
                <a:tc>
                  <a:txBody>
                    <a:bodyPr/>
                    <a:lstStyle/>
                    <a:p>
                      <a:r>
                        <a:rPr lang="fr-FR" dirty="0"/>
                        <a:t>53-50</a:t>
                      </a:r>
                    </a:p>
                  </a:txBody>
                  <a:tcPr/>
                </a:tc>
                <a:tc>
                  <a:txBody>
                    <a:bodyPr/>
                    <a:lstStyle/>
                    <a:p>
                      <a:r>
                        <a:rPr lang="fr-FR" dirty="0"/>
                        <a:t>6,1</a:t>
                      </a:r>
                    </a:p>
                  </a:txBody>
                  <a:tcPr/>
                </a:tc>
                <a:tc>
                  <a:txBody>
                    <a:bodyPr/>
                    <a:lstStyle/>
                    <a:p>
                      <a:r>
                        <a:rPr lang="fr-FR" dirty="0"/>
                        <a:t>+0,1</a:t>
                      </a:r>
                    </a:p>
                  </a:txBody>
                  <a:tcPr/>
                </a:tc>
                <a:tc>
                  <a:txBody>
                    <a:bodyPr/>
                    <a:lstStyle/>
                    <a:p>
                      <a:r>
                        <a:rPr lang="fr-FR" dirty="0"/>
                        <a:t>40,5</a:t>
                      </a:r>
                    </a:p>
                  </a:txBody>
                  <a:tcPr/>
                </a:tc>
                <a:tc>
                  <a:txBody>
                    <a:bodyPr/>
                    <a:lstStyle/>
                    <a:p>
                      <a:r>
                        <a:rPr lang="fr-FR" dirty="0"/>
                        <a:t>0,533 (150</a:t>
                      </a:r>
                      <a:r>
                        <a:rPr lang="fr-FR" baseline="30000" dirty="0"/>
                        <a:t>e</a:t>
                      </a:r>
                      <a:r>
                        <a:rPr lang="fr-FR" dirty="0"/>
                        <a:t> )</a:t>
                      </a:r>
                    </a:p>
                  </a:txBody>
                  <a:tcPr/>
                </a:tc>
                <a:extLst>
                  <a:ext uri="{0D108BD9-81ED-4DB2-BD59-A6C34878D82A}">
                    <a16:rowId xmlns:a16="http://schemas.microsoft.com/office/drawing/2014/main" val="10002"/>
                  </a:ext>
                </a:extLst>
              </a:tr>
              <a:tr h="370840">
                <a:tc>
                  <a:txBody>
                    <a:bodyPr/>
                    <a:lstStyle/>
                    <a:p>
                      <a:r>
                        <a:rPr lang="fr-FR" dirty="0"/>
                        <a:t>Botswana</a:t>
                      </a:r>
                    </a:p>
                  </a:txBody>
                  <a:tcPr/>
                </a:tc>
                <a:tc>
                  <a:txBody>
                    <a:bodyPr/>
                    <a:lstStyle/>
                    <a:p>
                      <a:r>
                        <a:rPr lang="fr-FR" dirty="0"/>
                        <a:t>1,8</a:t>
                      </a:r>
                    </a:p>
                  </a:txBody>
                  <a:tcPr/>
                </a:tc>
                <a:tc>
                  <a:txBody>
                    <a:bodyPr/>
                    <a:lstStyle/>
                    <a:p>
                      <a:r>
                        <a:rPr lang="fr-FR" dirty="0"/>
                        <a:t>8</a:t>
                      </a:r>
                    </a:p>
                  </a:txBody>
                  <a:tcPr/>
                </a:tc>
                <a:tc>
                  <a:txBody>
                    <a:bodyPr/>
                    <a:lstStyle/>
                    <a:p>
                      <a:r>
                        <a:rPr lang="fr-FR" dirty="0"/>
                        <a:t>26</a:t>
                      </a:r>
                    </a:p>
                  </a:txBody>
                  <a:tcPr/>
                </a:tc>
                <a:tc>
                  <a:txBody>
                    <a:bodyPr/>
                    <a:lstStyle/>
                    <a:p>
                      <a:r>
                        <a:rPr lang="fr-FR" dirty="0"/>
                        <a:t>67-62</a:t>
                      </a:r>
                    </a:p>
                  </a:txBody>
                  <a:tcPr/>
                </a:tc>
                <a:tc>
                  <a:txBody>
                    <a:bodyPr/>
                    <a:lstStyle/>
                    <a:p>
                      <a:r>
                        <a:rPr lang="fr-FR" dirty="0"/>
                        <a:t>2,9</a:t>
                      </a:r>
                    </a:p>
                  </a:txBody>
                  <a:tcPr/>
                </a:tc>
                <a:tc>
                  <a:txBody>
                    <a:bodyPr/>
                    <a:lstStyle/>
                    <a:p>
                      <a:r>
                        <a:rPr lang="fr-FR" dirty="0"/>
                        <a:t>+0,2</a:t>
                      </a:r>
                    </a:p>
                  </a:txBody>
                  <a:tcPr/>
                </a:tc>
                <a:tc>
                  <a:txBody>
                    <a:bodyPr/>
                    <a:lstStyle/>
                    <a:p>
                      <a:r>
                        <a:rPr lang="fr-FR" dirty="0"/>
                        <a:t>30,3</a:t>
                      </a:r>
                    </a:p>
                  </a:txBody>
                  <a:tcPr/>
                </a:tc>
                <a:tc>
                  <a:txBody>
                    <a:bodyPr/>
                    <a:lstStyle/>
                    <a:p>
                      <a:r>
                        <a:rPr lang="fr-FR" dirty="0"/>
                        <a:t>0,698 (108</a:t>
                      </a:r>
                      <a:r>
                        <a:rPr lang="fr-FR" baseline="30000" dirty="0"/>
                        <a:t>e)</a:t>
                      </a:r>
                      <a:endParaRPr lang="fr-FR" dirty="0"/>
                    </a:p>
                  </a:txBody>
                  <a:tcPr/>
                </a:tc>
                <a:extLst>
                  <a:ext uri="{0D108BD9-81ED-4DB2-BD59-A6C34878D82A}">
                    <a16:rowId xmlns:a16="http://schemas.microsoft.com/office/drawing/2014/main" val="10003"/>
                  </a:ext>
                </a:extLst>
              </a:tr>
              <a:tr h="370840">
                <a:tc>
                  <a:txBody>
                    <a:bodyPr/>
                    <a:lstStyle/>
                    <a:p>
                      <a:r>
                        <a:rPr lang="fr-FR" dirty="0"/>
                        <a:t>Lesotho</a:t>
                      </a:r>
                    </a:p>
                  </a:txBody>
                  <a:tcPr/>
                </a:tc>
                <a:tc>
                  <a:txBody>
                    <a:bodyPr/>
                    <a:lstStyle/>
                    <a:p>
                      <a:r>
                        <a:rPr lang="fr-FR" dirty="0"/>
                        <a:t>1,3</a:t>
                      </a:r>
                    </a:p>
                  </a:txBody>
                  <a:tcPr/>
                </a:tc>
                <a:tc>
                  <a:txBody>
                    <a:bodyPr/>
                    <a:lstStyle/>
                    <a:p>
                      <a:r>
                        <a:rPr lang="fr-FR" dirty="0"/>
                        <a:t>20</a:t>
                      </a:r>
                    </a:p>
                  </a:txBody>
                  <a:tcPr/>
                </a:tc>
                <a:tc>
                  <a:txBody>
                    <a:bodyPr/>
                    <a:lstStyle/>
                    <a:p>
                      <a:r>
                        <a:rPr lang="fr-FR" dirty="0"/>
                        <a:t>31</a:t>
                      </a:r>
                    </a:p>
                  </a:txBody>
                  <a:tcPr/>
                </a:tc>
                <a:tc>
                  <a:txBody>
                    <a:bodyPr/>
                    <a:lstStyle/>
                    <a:p>
                      <a:r>
                        <a:rPr lang="fr-FR" dirty="0"/>
                        <a:t>46-43</a:t>
                      </a:r>
                    </a:p>
                  </a:txBody>
                  <a:tcPr/>
                </a:tc>
                <a:tc>
                  <a:txBody>
                    <a:bodyPr/>
                    <a:lstStyle/>
                    <a:p>
                      <a:r>
                        <a:rPr lang="fr-FR" dirty="0"/>
                        <a:t>3,3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- 0,2</a:t>
                      </a:r>
                    </a:p>
                  </a:txBody>
                  <a:tcPr/>
                </a:tc>
                <a:tc>
                  <a:txBody>
                    <a:bodyPr/>
                    <a:lstStyle/>
                    <a:p>
                      <a:r>
                        <a:rPr lang="fr-FR" dirty="0"/>
                        <a:t>57</a:t>
                      </a:r>
                    </a:p>
                  </a:txBody>
                  <a:tcPr/>
                </a:tc>
                <a:tc>
                  <a:txBody>
                    <a:bodyPr/>
                    <a:lstStyle/>
                    <a:p>
                      <a:r>
                        <a:rPr lang="fr-FR" dirty="0"/>
                        <a:t>0,497 (160</a:t>
                      </a:r>
                      <a:r>
                        <a:rPr lang="fr-FR" baseline="30000" dirty="0"/>
                        <a:t>e</a:t>
                      </a:r>
                      <a:r>
                        <a:rPr lang="fr-FR" baseline="0" dirty="0"/>
                        <a:t> )</a:t>
                      </a:r>
                      <a:endParaRPr lang="fr-FR" dirty="0"/>
                    </a:p>
                  </a:txBody>
                  <a:tcPr/>
                </a:tc>
                <a:extLst>
                  <a:ext uri="{0D108BD9-81ED-4DB2-BD59-A6C34878D82A}">
                    <a16:rowId xmlns:a16="http://schemas.microsoft.com/office/drawing/2014/main" val="10004"/>
                  </a:ext>
                </a:extLst>
              </a:tr>
              <a:tr h="370840">
                <a:tc>
                  <a:txBody>
                    <a:bodyPr/>
                    <a:lstStyle/>
                    <a:p>
                      <a:r>
                        <a:rPr lang="fr-FR" dirty="0"/>
                        <a:t>Mozambique</a:t>
                      </a:r>
                    </a:p>
                  </a:txBody>
                  <a:tcPr/>
                </a:tc>
                <a:tc>
                  <a:txBody>
                    <a:bodyPr/>
                    <a:lstStyle/>
                    <a:p>
                      <a:r>
                        <a:rPr lang="fr-FR" dirty="0"/>
                        <a:t>2,9</a:t>
                      </a:r>
                    </a:p>
                  </a:txBody>
                  <a:tcPr/>
                </a:tc>
                <a:tc>
                  <a:txBody>
                    <a:bodyPr/>
                    <a:lstStyle/>
                    <a:p>
                      <a:r>
                        <a:rPr lang="fr-FR" dirty="0"/>
                        <a:t>13</a:t>
                      </a:r>
                    </a:p>
                  </a:txBody>
                  <a:tcPr/>
                </a:tc>
                <a:tc>
                  <a:txBody>
                    <a:bodyPr/>
                    <a:lstStyle/>
                    <a:p>
                      <a:r>
                        <a:rPr lang="fr-FR" dirty="0"/>
                        <a:t>45</a:t>
                      </a:r>
                    </a:p>
                  </a:txBody>
                  <a:tcPr/>
                </a:tc>
                <a:tc>
                  <a:txBody>
                    <a:bodyPr/>
                    <a:lstStyle/>
                    <a:p>
                      <a:r>
                        <a:rPr lang="fr-FR" dirty="0"/>
                        <a:t>56-52</a:t>
                      </a:r>
                    </a:p>
                  </a:txBody>
                  <a:tcPr/>
                </a:tc>
                <a:tc>
                  <a:txBody>
                    <a:bodyPr/>
                    <a:lstStyle/>
                    <a:p>
                      <a:r>
                        <a:rPr lang="fr-FR" dirty="0"/>
                        <a:t>5,9</a:t>
                      </a:r>
                    </a:p>
                  </a:txBody>
                  <a:tcPr/>
                </a:tc>
                <a:tc>
                  <a:txBody>
                    <a:bodyPr/>
                    <a:lstStyle/>
                    <a:p>
                      <a:r>
                        <a:rPr lang="fr-FR" dirty="0"/>
                        <a:t>0</a:t>
                      </a:r>
                    </a:p>
                  </a:txBody>
                  <a:tcPr/>
                </a:tc>
                <a:tc>
                  <a:txBody>
                    <a:bodyPr/>
                    <a:lstStyle/>
                    <a:p>
                      <a:r>
                        <a:rPr lang="fr-FR" dirty="0"/>
                        <a:t>46,1</a:t>
                      </a:r>
                    </a:p>
                  </a:txBody>
                  <a:tcPr/>
                </a:tc>
                <a:tc>
                  <a:txBody>
                    <a:bodyPr/>
                    <a:lstStyle/>
                    <a:p>
                      <a:r>
                        <a:rPr lang="fr-FR" dirty="0"/>
                        <a:t>0,418 (181</a:t>
                      </a:r>
                      <a:r>
                        <a:rPr lang="fr-FR" baseline="30000" dirty="0"/>
                        <a:t>e</a:t>
                      </a:r>
                      <a:r>
                        <a:rPr lang="fr-FR" dirty="0"/>
                        <a:t> )</a:t>
                      </a:r>
                    </a:p>
                  </a:txBody>
                  <a:tcPr/>
                </a:tc>
                <a:extLst>
                  <a:ext uri="{0D108BD9-81ED-4DB2-BD59-A6C34878D82A}">
                    <a16:rowId xmlns:a16="http://schemas.microsoft.com/office/drawing/2014/main" val="10005"/>
                  </a:ext>
                </a:extLst>
              </a:tr>
              <a:tr h="370840">
                <a:tc>
                  <a:txBody>
                    <a:bodyPr/>
                    <a:lstStyle/>
                    <a:p>
                      <a:r>
                        <a:rPr lang="fr-FR" dirty="0"/>
                        <a:t>Zimbabwe</a:t>
                      </a:r>
                    </a:p>
                  </a:txBody>
                  <a:tcPr/>
                </a:tc>
                <a:tc>
                  <a:txBody>
                    <a:bodyPr/>
                    <a:lstStyle/>
                    <a:p>
                      <a:r>
                        <a:rPr lang="fr-FR" dirty="0"/>
                        <a:t>2,3</a:t>
                      </a:r>
                    </a:p>
                  </a:txBody>
                  <a:tcPr/>
                </a:tc>
                <a:tc>
                  <a:txBody>
                    <a:bodyPr/>
                    <a:lstStyle/>
                    <a:p>
                      <a:r>
                        <a:rPr lang="fr-FR" dirty="0"/>
                        <a:t>9</a:t>
                      </a:r>
                    </a:p>
                  </a:txBody>
                  <a:tcPr/>
                </a:tc>
                <a:tc>
                  <a:txBody>
                    <a:bodyPr/>
                    <a:lstStyle/>
                    <a:p>
                      <a:r>
                        <a:rPr lang="fr-FR" dirty="0"/>
                        <a:t>33</a:t>
                      </a:r>
                    </a:p>
                  </a:txBody>
                  <a:tcPr/>
                </a:tc>
                <a:tc>
                  <a:txBody>
                    <a:bodyPr/>
                    <a:lstStyle/>
                    <a:p>
                      <a:r>
                        <a:rPr lang="fr-FR" dirty="0"/>
                        <a:t>62-60</a:t>
                      </a:r>
                    </a:p>
                  </a:txBody>
                  <a:tcPr/>
                </a:tc>
                <a:tc>
                  <a:txBody>
                    <a:bodyPr/>
                    <a:lstStyle/>
                    <a:p>
                      <a:r>
                        <a:rPr lang="fr-FR" dirty="0"/>
                        <a:t>4,3</a:t>
                      </a:r>
                    </a:p>
                  </a:txBody>
                  <a:tcPr/>
                </a:tc>
                <a:tc>
                  <a:txBody>
                    <a:bodyPr/>
                    <a:lstStyle/>
                    <a:p>
                      <a:r>
                        <a:rPr lang="fr-FR" dirty="0"/>
                        <a:t>-0,3</a:t>
                      </a:r>
                    </a:p>
                  </a:txBody>
                  <a:tcPr/>
                </a:tc>
                <a:tc>
                  <a:txBody>
                    <a:bodyPr/>
                    <a:lstStyle/>
                    <a:p>
                      <a:r>
                        <a:rPr lang="fr-FR" dirty="0"/>
                        <a:t>72,3</a:t>
                      </a:r>
                    </a:p>
                  </a:txBody>
                  <a:tcPr/>
                </a:tc>
                <a:tc>
                  <a:txBody>
                    <a:bodyPr/>
                    <a:lstStyle/>
                    <a:p>
                      <a:r>
                        <a:rPr lang="fr-FR" dirty="0"/>
                        <a:t>0,516 (154</a:t>
                      </a:r>
                      <a:r>
                        <a:rPr lang="fr-FR" baseline="30000" dirty="0"/>
                        <a:t>e</a:t>
                      </a:r>
                      <a:r>
                        <a:rPr lang="fr-FR" dirty="0"/>
                        <a:t> )</a:t>
                      </a:r>
                    </a:p>
                  </a:txBody>
                  <a:tcPr/>
                </a:tc>
                <a:extLst>
                  <a:ext uri="{0D108BD9-81ED-4DB2-BD59-A6C34878D82A}">
                    <a16:rowId xmlns:a16="http://schemas.microsoft.com/office/drawing/2014/main" val="10006"/>
                  </a:ext>
                </a:extLst>
              </a:tr>
            </a:tbl>
          </a:graphicData>
        </a:graphic>
      </p:graphicFrame>
      <p:sp>
        <p:nvSpPr>
          <p:cNvPr id="3" name="ZoneTexte 2"/>
          <p:cNvSpPr txBox="1"/>
          <p:nvPr/>
        </p:nvSpPr>
        <p:spPr>
          <a:xfrm>
            <a:off x="0" y="25385"/>
            <a:ext cx="6552728" cy="769441"/>
          </a:xfrm>
          <a:prstGeom prst="rect">
            <a:avLst/>
          </a:prstGeom>
          <a:noFill/>
        </p:spPr>
        <p:txBody>
          <a:bodyPr wrap="square" rtlCol="0">
            <a:spAutoFit/>
          </a:bodyPr>
          <a:lstStyle/>
          <a:p>
            <a:r>
              <a:rPr lang="fr-FR" dirty="0"/>
              <a:t>QUELQUES INDICATEURS STATISTIQUES  </a:t>
            </a:r>
          </a:p>
          <a:p>
            <a:endParaRPr lang="fr-FR" sz="800" dirty="0"/>
          </a:p>
          <a:p>
            <a:r>
              <a:rPr lang="fr-FR" dirty="0"/>
              <a:t>Source : Images économiques du monde 2018</a:t>
            </a:r>
          </a:p>
        </p:txBody>
      </p:sp>
      <p:sp>
        <p:nvSpPr>
          <p:cNvPr id="4" name="ZoneTexte 3"/>
          <p:cNvSpPr txBox="1"/>
          <p:nvPr/>
        </p:nvSpPr>
        <p:spPr>
          <a:xfrm>
            <a:off x="755576" y="6165304"/>
            <a:ext cx="2591272" cy="369332"/>
          </a:xfrm>
          <a:prstGeom prst="rect">
            <a:avLst/>
          </a:prstGeom>
          <a:noFill/>
        </p:spPr>
        <p:txBody>
          <a:bodyPr wrap="square" rtlCol="0">
            <a:spAutoFit/>
          </a:bodyPr>
          <a:lstStyle/>
          <a:p>
            <a:r>
              <a:rPr lang="fr-FR" dirty="0"/>
              <a:t>Manuel Hatier 2019</a:t>
            </a:r>
          </a:p>
        </p:txBody>
      </p:sp>
      <p:pic>
        <p:nvPicPr>
          <p:cNvPr id="5" name="Image 4">
            <a:extLst>
              <a:ext uri="{FF2B5EF4-FFF2-40B4-BE49-F238E27FC236}">
                <a16:creationId xmlns:a16="http://schemas.microsoft.com/office/drawing/2014/main" id="{83BC7072-5C14-408C-9C69-7064591F8606}"/>
              </a:ext>
            </a:extLst>
          </p:cNvPr>
          <p:cNvPicPr>
            <a:picLocks noChangeAspect="1"/>
          </p:cNvPicPr>
          <p:nvPr/>
        </p:nvPicPr>
        <p:blipFill rotWithShape="1">
          <a:blip r:embed="rId2"/>
          <a:srcRect t="958"/>
          <a:stretch/>
        </p:blipFill>
        <p:spPr>
          <a:xfrm>
            <a:off x="2987824" y="3861048"/>
            <a:ext cx="3962488" cy="2852936"/>
          </a:xfrm>
          <a:prstGeom prst="rect">
            <a:avLst/>
          </a:prstGeom>
        </p:spPr>
      </p:pic>
    </p:spTree>
    <p:extLst>
      <p:ext uri="{BB962C8B-B14F-4D97-AF65-F5344CB8AC3E}">
        <p14:creationId xmlns:p14="http://schemas.microsoft.com/office/powerpoint/2010/main" val="1338210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421532125"/>
              </p:ext>
            </p:extLst>
          </p:nvPr>
        </p:nvGraphicFramePr>
        <p:xfrm>
          <a:off x="34047" y="188640"/>
          <a:ext cx="9080920" cy="5059680"/>
        </p:xfrm>
        <a:graphic>
          <a:graphicData uri="http://schemas.openxmlformats.org/drawingml/2006/table">
            <a:tbl>
              <a:tblPr firstRow="1" bandRow="1">
                <a:tableStyleId>{5C22544A-7EE6-4342-B048-85BDC9FD1C3A}</a:tableStyleId>
              </a:tblPr>
              <a:tblGrid>
                <a:gridCol w="3241809">
                  <a:extLst>
                    <a:ext uri="{9D8B030D-6E8A-4147-A177-3AD203B41FA5}">
                      <a16:colId xmlns:a16="http://schemas.microsoft.com/office/drawing/2014/main" val="20000"/>
                    </a:ext>
                  </a:extLst>
                </a:gridCol>
                <a:gridCol w="5839111">
                  <a:extLst>
                    <a:ext uri="{9D8B030D-6E8A-4147-A177-3AD203B41FA5}">
                      <a16:colId xmlns:a16="http://schemas.microsoft.com/office/drawing/2014/main" val="20001"/>
                    </a:ext>
                  </a:extLst>
                </a:gridCol>
              </a:tblGrid>
              <a:tr h="360040">
                <a:tc gridSpan="2">
                  <a:txBody>
                    <a:bodyPr/>
                    <a:lstStyle/>
                    <a:p>
                      <a:pPr algn="ctr"/>
                      <a:r>
                        <a:rPr lang="fr-FR" sz="2400" b="1" i="0" u="none" strike="noStrike" baseline="0" dirty="0">
                          <a:solidFill>
                            <a:srgbClr val="000000"/>
                          </a:solidFill>
                          <a:latin typeface="Arial"/>
                        </a:rPr>
                        <a:t>Thème 1 : Sociétés et environnements : des équilibres fragiles (12-14 heures)</a:t>
                      </a:r>
                      <a:endParaRPr lang="fr-FR" sz="1600" b="0" i="0" u="none" strike="noStrike" baseline="0" dirty="0">
                        <a:solidFill>
                          <a:srgbClr val="000000"/>
                        </a:solidFill>
                        <a:latin typeface="Arial"/>
                      </a:endParaRPr>
                    </a:p>
                  </a:txBody>
                  <a:tcPr/>
                </a:tc>
                <a:tc hMerge="1">
                  <a:txBody>
                    <a:bodyPr/>
                    <a:lstStyle/>
                    <a:p>
                      <a:endParaRPr lang="fr-FR"/>
                    </a:p>
                  </a:txBody>
                  <a:tcPr/>
                </a:tc>
                <a:extLst>
                  <a:ext uri="{0D108BD9-81ED-4DB2-BD59-A6C34878D82A}">
                    <a16:rowId xmlns:a16="http://schemas.microsoft.com/office/drawing/2014/main" val="10000"/>
                  </a:ext>
                </a:extLst>
              </a:tr>
              <a:tr h="1118600">
                <a:tc>
                  <a:txBody>
                    <a:bodyPr/>
                    <a:lstStyle/>
                    <a:p>
                      <a:r>
                        <a:rPr lang="fr-FR" sz="1600" b="1" i="0" u="none" strike="noStrike" baseline="0" dirty="0">
                          <a:solidFill>
                            <a:srgbClr val="000000"/>
                          </a:solidFill>
                          <a:latin typeface="Arial"/>
                        </a:rPr>
                        <a:t>Questions</a:t>
                      </a:r>
                    </a:p>
                    <a:p>
                      <a:endParaRPr lang="fr-FR" sz="1600" b="1" i="0" u="none" strike="noStrike" baseline="0" dirty="0">
                        <a:solidFill>
                          <a:srgbClr val="000000"/>
                        </a:solidFill>
                        <a:latin typeface="Arial"/>
                      </a:endParaRPr>
                    </a:p>
                    <a:p>
                      <a:pPr marL="171450" indent="-171450">
                        <a:buFont typeface="Arial" pitchFamily="34" charset="0"/>
                        <a:buChar char="•"/>
                      </a:pPr>
                      <a:r>
                        <a:rPr lang="fr-FR" sz="1600" b="1" i="0" u="none" strike="noStrike" baseline="0" dirty="0">
                          <a:solidFill>
                            <a:srgbClr val="000000"/>
                          </a:solidFill>
                          <a:latin typeface="Arial"/>
                        </a:rPr>
                        <a:t> Les sociétés face aux risques.</a:t>
                      </a:r>
                    </a:p>
                    <a:p>
                      <a:pPr marL="171450" indent="-171450">
                        <a:buFont typeface="Arial" pitchFamily="34" charset="0"/>
                        <a:buChar char="•"/>
                      </a:pPr>
                      <a:endParaRPr lang="fr-FR" sz="1600" b="1" i="0" u="none" strike="noStrike" baseline="0" dirty="0">
                        <a:solidFill>
                          <a:srgbClr val="000000"/>
                        </a:solidFill>
                        <a:latin typeface="Arial"/>
                      </a:endParaRPr>
                    </a:p>
                    <a:p>
                      <a:pPr marL="171450" indent="-171450">
                        <a:buFont typeface="Arial" pitchFamily="34" charset="0"/>
                        <a:buChar char="•"/>
                      </a:pPr>
                      <a:endParaRPr lang="fr-FR" sz="1600" b="1" i="0" u="none" strike="noStrike" baseline="0" dirty="0">
                        <a:solidFill>
                          <a:srgbClr val="000000"/>
                        </a:solidFill>
                        <a:latin typeface="Arial"/>
                      </a:endParaRPr>
                    </a:p>
                    <a:p>
                      <a:pPr marL="171450" indent="-171450">
                        <a:buFont typeface="Arial" pitchFamily="34" charset="0"/>
                        <a:buChar char="•"/>
                      </a:pPr>
                      <a:r>
                        <a:rPr lang="fr-FR" sz="1600" b="1" i="0" u="none" strike="noStrike" baseline="0" dirty="0">
                          <a:solidFill>
                            <a:srgbClr val="000000"/>
                          </a:solidFill>
                          <a:latin typeface="Arial"/>
                        </a:rPr>
                        <a:t> Des ressources majeures sous pression : tensions, gestion.</a:t>
                      </a:r>
                      <a:endParaRPr lang="fr-FR" sz="1600" b="0" i="0" u="none" strike="noStrike" baseline="0" dirty="0">
                        <a:solidFill>
                          <a:srgbClr val="000000"/>
                        </a:solidFill>
                        <a:latin typeface="Arial"/>
                      </a:endParaRPr>
                    </a:p>
                  </a:txBody>
                  <a:tcPr/>
                </a:tc>
                <a:tc>
                  <a:txBody>
                    <a:bodyPr/>
                    <a:lstStyle/>
                    <a:p>
                      <a:pPr algn="just"/>
                      <a:r>
                        <a:rPr lang="fr-FR" sz="1600" b="0" i="0" u="none" strike="noStrike" baseline="0" dirty="0">
                          <a:solidFill>
                            <a:srgbClr val="000000"/>
                          </a:solidFill>
                          <a:latin typeface="Arial"/>
                        </a:rPr>
                        <a:t>	</a:t>
                      </a:r>
                      <a:r>
                        <a:rPr lang="fr-FR" sz="1600" b="1" i="0" u="none" strike="noStrike" baseline="0" dirty="0">
                          <a:solidFill>
                            <a:srgbClr val="000000"/>
                          </a:solidFill>
                          <a:latin typeface="Arial"/>
                        </a:rPr>
                        <a:t>Commentaire </a:t>
                      </a:r>
                      <a:endParaRPr lang="fr-FR" sz="1600" b="0" i="0" u="none" strike="noStrike" baseline="0" dirty="0">
                        <a:solidFill>
                          <a:srgbClr val="000000"/>
                        </a:solidFill>
                        <a:latin typeface="Arial"/>
                      </a:endParaRPr>
                    </a:p>
                    <a:p>
                      <a:pPr algn="just"/>
                      <a:r>
                        <a:rPr lang="fr-FR" sz="1600" b="0" i="0" u="none" strike="noStrike" baseline="0" dirty="0">
                          <a:solidFill>
                            <a:srgbClr val="000000"/>
                          </a:solidFill>
                          <a:latin typeface="Arial"/>
                        </a:rPr>
                        <a:t>Les relations entre les sociétés et leurs environnements sont complexes. Elles se traduisent par de multiples interactions.</a:t>
                      </a:r>
                    </a:p>
                    <a:p>
                      <a:pPr algn="just"/>
                      <a:endParaRPr lang="fr-FR" sz="1600" b="0" i="0" u="none" strike="noStrike" baseline="0" dirty="0">
                        <a:solidFill>
                          <a:srgbClr val="000000"/>
                        </a:solidFill>
                        <a:latin typeface="Arial"/>
                      </a:endParaRPr>
                    </a:p>
                    <a:p>
                      <a:pPr algn="just"/>
                      <a:r>
                        <a:rPr lang="fr-FR" sz="1600" b="0" i="0" u="none" strike="noStrike" baseline="0" dirty="0">
                          <a:solidFill>
                            <a:srgbClr val="000000"/>
                          </a:solidFill>
                          <a:latin typeface="Arial"/>
                        </a:rPr>
                        <a:t>L’étude des sociétés face aux risques et l’étude de la gestion d’une ressource majeure (l’eau ou les ressources énergétiques) permettent d’analyser la vulnérabilité des sociétés et la fragilité des milieux continentaux et maritimes. </a:t>
                      </a:r>
                    </a:p>
                    <a:p>
                      <a:pPr algn="just"/>
                      <a:endParaRPr lang="fr-FR" sz="1600" b="0" i="0" u="none" strike="noStrike" baseline="0" dirty="0">
                        <a:solidFill>
                          <a:srgbClr val="000000"/>
                        </a:solidFill>
                        <a:latin typeface="Arial"/>
                      </a:endParaRPr>
                    </a:p>
                    <a:p>
                      <a:pPr algn="just"/>
                      <a:r>
                        <a:rPr lang="fr-FR" sz="1600" b="0" i="0" u="none" strike="noStrike" baseline="0" dirty="0">
                          <a:solidFill>
                            <a:srgbClr val="000000"/>
                          </a:solidFill>
                          <a:latin typeface="Arial"/>
                        </a:rPr>
                        <a:t>Les enjeux liés à un approvisionnement durable en ressources pèsent de manière croissante et différenciée.</a:t>
                      </a:r>
                    </a:p>
                    <a:p>
                      <a:pPr algn="just"/>
                      <a:endParaRPr lang="fr-FR" sz="1600" b="0" i="0" u="none" strike="noStrike" baseline="0" dirty="0">
                        <a:solidFill>
                          <a:srgbClr val="000000"/>
                        </a:solidFill>
                        <a:latin typeface="Arial"/>
                      </a:endParaRPr>
                    </a:p>
                    <a:p>
                      <a:pPr algn="just"/>
                      <a:r>
                        <a:rPr lang="fr-FR" sz="1600" b="0" i="0" u="none" strike="noStrike" baseline="0" dirty="0">
                          <a:solidFill>
                            <a:srgbClr val="000000"/>
                          </a:solidFill>
                          <a:latin typeface="Arial"/>
                        </a:rPr>
                        <a:t>Ces thématiques s’appuient sur la connaissance de la distribution des grands foyers de peuplement ainsi que des principales caractéristiques des différents milieux à l’échelle mondiale.</a:t>
                      </a:r>
                    </a:p>
                    <a:p>
                      <a:pPr algn="just"/>
                      <a:r>
                        <a:rPr lang="fr-FR" sz="1600" b="0" i="0" u="none" strike="noStrike" baseline="0" dirty="0">
                          <a:solidFill>
                            <a:srgbClr val="000000"/>
                          </a:solidFill>
                          <a:latin typeface="Arial"/>
                        </a:rPr>
                        <a:t>		</a:t>
                      </a:r>
                    </a:p>
                  </a:txBody>
                  <a:tcPr/>
                </a:tc>
                <a:extLst>
                  <a:ext uri="{0D108BD9-81ED-4DB2-BD59-A6C34878D82A}">
                    <a16:rowId xmlns:a16="http://schemas.microsoft.com/office/drawing/2014/main" val="10001"/>
                  </a:ext>
                </a:extLst>
              </a:tr>
            </a:tbl>
          </a:graphicData>
        </a:graphic>
      </p:graphicFrame>
      <p:sp>
        <p:nvSpPr>
          <p:cNvPr id="2" name="Rectangle à coins arrondis 1"/>
          <p:cNvSpPr/>
          <p:nvPr/>
        </p:nvSpPr>
        <p:spPr>
          <a:xfrm rot="10800000">
            <a:off x="179512" y="2636912"/>
            <a:ext cx="2785573" cy="3312368"/>
          </a:xfrm>
          <a:prstGeom prst="wedgeRoundRectCallout">
            <a:avLst>
              <a:gd name="adj1" fmla="val -70931"/>
              <a:gd name="adj2" fmla="val 93231"/>
              <a:gd name="adj3" fmla="val 16667"/>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206293" y="2764583"/>
            <a:ext cx="2614778" cy="3139321"/>
          </a:xfrm>
          <a:prstGeom prst="rect">
            <a:avLst/>
          </a:prstGeom>
          <a:noFill/>
          <a:ln>
            <a:noFill/>
          </a:ln>
        </p:spPr>
        <p:txBody>
          <a:bodyPr wrap="square" rtlCol="0">
            <a:spAutoFit/>
          </a:bodyPr>
          <a:lstStyle/>
          <a:p>
            <a:pPr algn="just"/>
            <a:r>
              <a:rPr lang="fr-FR" b="1" dirty="0">
                <a:solidFill>
                  <a:schemeClr val="bg1"/>
                </a:solidFill>
              </a:rPr>
              <a:t>Des clés de lecture ou axes  avec des aspects  qui doivent être abordés sur le  concret à partir d’exemples précis et développés pour aborder chacune des questions qu’il s’agisse des questions générales ou des  questions spécifiques à la France.</a:t>
            </a:r>
          </a:p>
        </p:txBody>
      </p:sp>
    </p:spTree>
    <p:extLst>
      <p:ext uri="{BB962C8B-B14F-4D97-AF65-F5344CB8AC3E}">
        <p14:creationId xmlns:p14="http://schemas.microsoft.com/office/powerpoint/2010/main" val="1393728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376CFC-679F-489E-95AF-17F1BF868B1F}"/>
              </a:ext>
            </a:extLst>
          </p:cNvPr>
          <p:cNvSpPr>
            <a:spLocks noGrp="1"/>
          </p:cNvSpPr>
          <p:nvPr>
            <p:ph type="title"/>
          </p:nvPr>
        </p:nvSpPr>
        <p:spPr/>
        <p:txBody>
          <a:bodyPr/>
          <a:lstStyle/>
          <a:p>
            <a:endParaRPr lang="fr-FR"/>
          </a:p>
        </p:txBody>
      </p:sp>
      <p:pic>
        <p:nvPicPr>
          <p:cNvPr id="4" name="Image 3">
            <a:extLst>
              <a:ext uri="{FF2B5EF4-FFF2-40B4-BE49-F238E27FC236}">
                <a16:creationId xmlns:a16="http://schemas.microsoft.com/office/drawing/2014/main" id="{339DE79C-E01C-4C11-AE48-9096021CFC8B}"/>
              </a:ext>
            </a:extLst>
          </p:cNvPr>
          <p:cNvPicPr>
            <a:picLocks noChangeAspect="1"/>
          </p:cNvPicPr>
          <p:nvPr/>
        </p:nvPicPr>
        <p:blipFill>
          <a:blip r:embed="rId2"/>
          <a:stretch>
            <a:fillRect/>
          </a:stretch>
        </p:blipFill>
        <p:spPr>
          <a:xfrm>
            <a:off x="989943" y="1648997"/>
            <a:ext cx="7202541" cy="4788991"/>
          </a:xfrm>
          <a:prstGeom prst="rect">
            <a:avLst/>
          </a:prstGeom>
        </p:spPr>
      </p:pic>
      <p:sp>
        <p:nvSpPr>
          <p:cNvPr id="5" name="Rectangle 4">
            <a:extLst>
              <a:ext uri="{FF2B5EF4-FFF2-40B4-BE49-F238E27FC236}">
                <a16:creationId xmlns:a16="http://schemas.microsoft.com/office/drawing/2014/main" id="{B6863963-0EC1-4771-A086-E0C506D5CB19}"/>
              </a:ext>
            </a:extLst>
          </p:cNvPr>
          <p:cNvSpPr/>
          <p:nvPr/>
        </p:nvSpPr>
        <p:spPr>
          <a:xfrm>
            <a:off x="1974519" y="1032196"/>
            <a:ext cx="3907929" cy="369332"/>
          </a:xfrm>
          <a:prstGeom prst="rect">
            <a:avLst/>
          </a:prstGeom>
        </p:spPr>
        <p:txBody>
          <a:bodyPr wrap="none">
            <a:spAutoFit/>
          </a:bodyPr>
          <a:lstStyle/>
          <a:p>
            <a:r>
              <a:rPr lang="fr-FR" b="1" dirty="0">
                <a:solidFill>
                  <a:srgbClr val="000000"/>
                </a:solidFill>
                <a:latin typeface="Roboto Slab"/>
              </a:rPr>
              <a:t>L’urbanisation en Afrique australe</a:t>
            </a:r>
            <a:endParaRPr lang="fr-FR" dirty="0"/>
          </a:p>
        </p:txBody>
      </p:sp>
      <p:sp>
        <p:nvSpPr>
          <p:cNvPr id="3" name="ZoneTexte 2"/>
          <p:cNvSpPr txBox="1"/>
          <p:nvPr/>
        </p:nvSpPr>
        <p:spPr>
          <a:xfrm>
            <a:off x="989943" y="116632"/>
            <a:ext cx="7398481" cy="523220"/>
          </a:xfrm>
          <a:prstGeom prst="rect">
            <a:avLst/>
          </a:prstGeom>
          <a:noFill/>
        </p:spPr>
        <p:txBody>
          <a:bodyPr wrap="square" rtlCol="0">
            <a:spAutoFit/>
          </a:bodyPr>
          <a:lstStyle/>
          <a:p>
            <a:r>
              <a:rPr lang="fr-FR" sz="2800" dirty="0"/>
              <a:t>Une transition urbaine qui s’accélère </a:t>
            </a:r>
          </a:p>
        </p:txBody>
      </p:sp>
    </p:spTree>
    <p:extLst>
      <p:ext uri="{BB962C8B-B14F-4D97-AF65-F5344CB8AC3E}">
        <p14:creationId xmlns:p14="http://schemas.microsoft.com/office/powerpoint/2010/main" val="1390655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3528" y="116632"/>
            <a:ext cx="8546641" cy="923330"/>
          </a:xfrm>
          <a:prstGeom prst="rect">
            <a:avLst/>
          </a:prstGeom>
          <a:noFill/>
        </p:spPr>
        <p:txBody>
          <a:bodyPr wrap="square" rtlCol="0">
            <a:spAutoFit/>
          </a:bodyPr>
          <a:lstStyle/>
          <a:p>
            <a:r>
              <a:rPr lang="fr-FR" dirty="0"/>
              <a:t>Flux migratoires économiques liés à la présence des mines qui explique la précocité de l’urbanisation de l’Afrique australe par rapport aux autres régions d’Afrique , très tôt en Afrique du Sud (Johannesburg ville champignon née en 1886) plus tard au Botswana.</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0000">
            <a:off x="2958921" y="1325436"/>
            <a:ext cx="6012160" cy="4992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577" y="1196752"/>
            <a:ext cx="1656184" cy="2007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598" y="3173145"/>
            <a:ext cx="1562116" cy="3061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6309" y="4509120"/>
            <a:ext cx="2459013" cy="1182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a:spLocks noChangeArrowheads="1"/>
          </p:cNvSpPr>
          <p:nvPr/>
        </p:nvSpPr>
        <p:spPr bwMode="auto">
          <a:xfrm>
            <a:off x="3419872" y="6373196"/>
            <a:ext cx="47880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sz="1400" dirty="0"/>
              <a:t>Atlas de l’Afrique, un continent émergent , Autrement 2016</a:t>
            </a:r>
          </a:p>
        </p:txBody>
      </p:sp>
    </p:spTree>
    <p:extLst>
      <p:ext uri="{BB962C8B-B14F-4D97-AF65-F5344CB8AC3E}">
        <p14:creationId xmlns:p14="http://schemas.microsoft.com/office/powerpoint/2010/main" val="19853511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2823" y="260648"/>
            <a:ext cx="8568952" cy="1846659"/>
          </a:xfrm>
          <a:prstGeom prst="rect">
            <a:avLst/>
          </a:prstGeom>
          <a:noFill/>
        </p:spPr>
        <p:txBody>
          <a:bodyPr wrap="square" rtlCol="0">
            <a:spAutoFit/>
          </a:bodyPr>
          <a:lstStyle/>
          <a:p>
            <a:r>
              <a:rPr lang="fr-FR" sz="2400" b="1" dirty="0"/>
              <a:t>Un développement inégal à l’échelon régional</a:t>
            </a:r>
          </a:p>
          <a:p>
            <a:endParaRPr lang="fr-FR" dirty="0"/>
          </a:p>
          <a:p>
            <a:endParaRPr lang="fr-FR" dirty="0"/>
          </a:p>
          <a:p>
            <a:r>
              <a:rPr lang="fr-FR" dirty="0"/>
              <a:t>Dans les années 2000 l’Afrique australe connaît des différentions spatiales , économiques et sociales fortes liées à des modèles économiques et politiques différents mais aussi à une inégale intégration dans la mondialisation</a:t>
            </a:r>
          </a:p>
        </p:txBody>
      </p:sp>
      <p:sp>
        <p:nvSpPr>
          <p:cNvPr id="4" name="Rectangle 5"/>
          <p:cNvSpPr>
            <a:spLocks noChangeArrowheads="1"/>
          </p:cNvSpPr>
          <p:nvPr/>
        </p:nvSpPr>
        <p:spPr bwMode="auto">
          <a:xfrm>
            <a:off x="5938" y="6198102"/>
            <a:ext cx="9023350" cy="5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itchFamily="18" charset="0"/>
              <a:buNone/>
            </a:pPr>
            <a:r>
              <a:rPr lang="fr-FR" sz="1600" dirty="0"/>
              <a:t>http://geoconfluences.ens-lyon.fr/informations-scientifiques/dossiers-regionaux/afrique-dynamiques-regionales/articles-scientifiques/afrique-australe-cadrage</a:t>
            </a:r>
          </a:p>
        </p:txBody>
      </p:sp>
      <p:pic>
        <p:nvPicPr>
          <p:cNvPr id="5" name="Imag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47" y="2107307"/>
            <a:ext cx="8636709" cy="4197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57056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0000">
            <a:off x="-126652" y="202181"/>
            <a:ext cx="8821755" cy="625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a:spLocks noChangeArrowheads="1"/>
          </p:cNvSpPr>
          <p:nvPr/>
        </p:nvSpPr>
        <p:spPr bwMode="auto">
          <a:xfrm>
            <a:off x="2699791" y="6353899"/>
            <a:ext cx="47880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sz="1400" dirty="0"/>
              <a:t>Atlas de l’Afrique, un continent émergent , Autrement 2016</a:t>
            </a:r>
          </a:p>
        </p:txBody>
      </p:sp>
    </p:spTree>
    <p:extLst>
      <p:ext uri="{BB962C8B-B14F-4D97-AF65-F5344CB8AC3E}">
        <p14:creationId xmlns:p14="http://schemas.microsoft.com/office/powerpoint/2010/main" val="371849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9252520" cy="646331"/>
          </a:xfrm>
          <a:prstGeom prst="rect">
            <a:avLst/>
          </a:prstGeom>
          <a:noFill/>
        </p:spPr>
        <p:txBody>
          <a:bodyPr wrap="square" rtlCol="0">
            <a:spAutoFit/>
          </a:bodyPr>
          <a:lstStyle/>
          <a:p>
            <a:r>
              <a:rPr lang="fr-FR" b="1" dirty="0"/>
              <a:t>Les défis de la transition démographique et du développement en Afrique australe  </a:t>
            </a:r>
          </a:p>
          <a:p>
            <a:r>
              <a:rPr lang="fr-FR" dirty="0"/>
              <a:t>(Hatier 2019)</a:t>
            </a:r>
          </a:p>
        </p:txBody>
      </p:sp>
      <p:pic>
        <p:nvPicPr>
          <p:cNvPr id="4" name="Image 3">
            <a:extLst>
              <a:ext uri="{FF2B5EF4-FFF2-40B4-BE49-F238E27FC236}">
                <a16:creationId xmlns:a16="http://schemas.microsoft.com/office/drawing/2014/main" id="{B6D39823-7259-4119-A30B-2C44560C6EA2}"/>
              </a:ext>
            </a:extLst>
          </p:cNvPr>
          <p:cNvPicPr>
            <a:picLocks noChangeAspect="1"/>
          </p:cNvPicPr>
          <p:nvPr/>
        </p:nvPicPr>
        <p:blipFill>
          <a:blip r:embed="rId2"/>
          <a:stretch>
            <a:fillRect/>
          </a:stretch>
        </p:blipFill>
        <p:spPr>
          <a:xfrm>
            <a:off x="1763688" y="401090"/>
            <a:ext cx="6093487" cy="6423422"/>
          </a:xfrm>
          <a:prstGeom prst="rect">
            <a:avLst/>
          </a:prstGeom>
        </p:spPr>
      </p:pic>
    </p:spTree>
    <p:extLst>
      <p:ext uri="{BB962C8B-B14F-4D97-AF65-F5344CB8AC3E}">
        <p14:creationId xmlns:p14="http://schemas.microsoft.com/office/powerpoint/2010/main" val="14044563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88640"/>
            <a:ext cx="2915816" cy="369332"/>
          </a:xfrm>
          <a:prstGeom prst="rect">
            <a:avLst/>
          </a:prstGeom>
          <a:noFill/>
        </p:spPr>
        <p:txBody>
          <a:bodyPr wrap="square" rtlCol="0">
            <a:spAutoFit/>
          </a:bodyPr>
          <a:lstStyle/>
          <a:p>
            <a:r>
              <a:rPr lang="fr-FR" dirty="0"/>
              <a:t>A l’échelle d’un Etat : l’Angola</a:t>
            </a:r>
          </a:p>
        </p:txBody>
      </p:sp>
      <p:sp>
        <p:nvSpPr>
          <p:cNvPr id="5" name="Rectangle 2"/>
          <p:cNvSpPr>
            <a:spLocks noChangeArrowheads="1"/>
          </p:cNvSpPr>
          <p:nvPr/>
        </p:nvSpPr>
        <p:spPr bwMode="auto">
          <a:xfrm>
            <a:off x="99393" y="1196752"/>
            <a:ext cx="418457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fr-FR" b="1" dirty="0"/>
              <a:t>Malgré l’épanouissement du secteur pétrolier, un tiers de la population de l’Angola vit avec moins de 2 dollars par jour en 2012. </a:t>
            </a:r>
            <a:r>
              <a:rPr lang="fr-FR" dirty="0"/>
              <a:t>La mortalité infantile demeure élevée (96 ‰ en 2015, contre 31,7 dans le monde), l’espérance de vie masculine est faible (51 ans en 2014, contre 69 ans dans le monde d’après la Banque mondiale) et l’accès à l’éducation a commencé à s’améliorer seulement après 2002, date des accords de paix. Le chômage atteint encore plus de 26 % malgré la manne pétrolière en raison de l’absence de redistribution des bénéfices et de l’absence de petites et moyennes entreprises dans une économie rentière</a:t>
            </a:r>
            <a:r>
              <a:rPr lang="fr-FR" dirty="0">
                <a:hlinkClick r:id="rId2"/>
              </a:rPr>
              <a:t>[9]</a:t>
            </a:r>
            <a:r>
              <a:rPr lang="fr-FR" dirty="0"/>
              <a:t>.</a:t>
            </a:r>
          </a:p>
          <a:p>
            <a:pPr algn="just"/>
            <a:r>
              <a:rPr lang="fr-FR" dirty="0" err="1"/>
              <a:t>Geoconfluence</a:t>
            </a:r>
            <a:r>
              <a:rPr lang="fr-FR" dirty="0"/>
              <a:t> </a:t>
            </a:r>
          </a:p>
        </p:txBody>
      </p:sp>
      <p:pic>
        <p:nvPicPr>
          <p:cNvPr id="3" name="Image 2">
            <a:extLst>
              <a:ext uri="{FF2B5EF4-FFF2-40B4-BE49-F238E27FC236}">
                <a16:creationId xmlns:a16="http://schemas.microsoft.com/office/drawing/2014/main" id="{1EA432F7-1667-41D1-A99F-8B55B2AB3227}"/>
              </a:ext>
            </a:extLst>
          </p:cNvPr>
          <p:cNvPicPr>
            <a:picLocks noChangeAspect="1"/>
          </p:cNvPicPr>
          <p:nvPr/>
        </p:nvPicPr>
        <p:blipFill rotWithShape="1">
          <a:blip r:embed="rId3"/>
          <a:srcRect t="1031"/>
          <a:stretch/>
        </p:blipFill>
        <p:spPr>
          <a:xfrm>
            <a:off x="4499992" y="332656"/>
            <a:ext cx="4248472" cy="6070016"/>
          </a:xfrm>
          <a:prstGeom prst="rect">
            <a:avLst/>
          </a:prstGeom>
        </p:spPr>
      </p:pic>
      <p:sp>
        <p:nvSpPr>
          <p:cNvPr id="4" name="Rectangle 3">
            <a:extLst>
              <a:ext uri="{FF2B5EF4-FFF2-40B4-BE49-F238E27FC236}">
                <a16:creationId xmlns:a16="http://schemas.microsoft.com/office/drawing/2014/main" id="{19F62DCC-CB1F-4B8B-9C17-F69C55FAD0CB}"/>
              </a:ext>
            </a:extLst>
          </p:cNvPr>
          <p:cNvSpPr/>
          <p:nvPr/>
        </p:nvSpPr>
        <p:spPr>
          <a:xfrm>
            <a:off x="7380312" y="6381328"/>
            <a:ext cx="1424877" cy="369332"/>
          </a:xfrm>
          <a:prstGeom prst="rect">
            <a:avLst/>
          </a:prstGeom>
        </p:spPr>
        <p:txBody>
          <a:bodyPr wrap="none">
            <a:spAutoFit/>
          </a:bodyPr>
          <a:lstStyle/>
          <a:p>
            <a:r>
              <a:rPr lang="fr-FR" dirty="0"/>
              <a:t>(Hatier 2019)</a:t>
            </a:r>
          </a:p>
        </p:txBody>
      </p:sp>
    </p:spTree>
    <p:extLst>
      <p:ext uri="{BB962C8B-B14F-4D97-AF65-F5344CB8AC3E}">
        <p14:creationId xmlns:p14="http://schemas.microsoft.com/office/powerpoint/2010/main" val="13029834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ce réservé de la date 1"/>
          <p:cNvSpPr>
            <a:spLocks noGrp="1"/>
          </p:cNvSpPr>
          <p:nvPr>
            <p:ph type="dt" sz="quarter" idx="10"/>
          </p:nvPr>
        </p:nvSpPr>
        <p:spPr>
          <a:noFill/>
        </p:spPr>
        <p:txBody>
          <a:bodyPr/>
          <a:lstStyle>
            <a:lvl1pPr>
              <a:tabLst>
                <a:tab pos="723900" algn="l"/>
                <a:tab pos="1447800" algn="l"/>
                <a:tab pos="2171700" algn="l"/>
              </a:tabLst>
              <a:defRPr>
                <a:solidFill>
                  <a:schemeClr val="tx1"/>
                </a:solidFill>
                <a:latin typeface="Arial" pitchFamily="34" charset="0"/>
                <a:ea typeface="SimSun" pitchFamily="2" charset="-122"/>
              </a:defRPr>
            </a:lvl1pPr>
            <a:lvl2pPr>
              <a:tabLst>
                <a:tab pos="723900" algn="l"/>
                <a:tab pos="1447800" algn="l"/>
                <a:tab pos="2171700" algn="l"/>
              </a:tabLst>
              <a:defRPr>
                <a:solidFill>
                  <a:schemeClr val="tx1"/>
                </a:solidFill>
                <a:latin typeface="Arial" pitchFamily="34" charset="0"/>
                <a:ea typeface="SimSun" pitchFamily="2" charset="-122"/>
              </a:defRPr>
            </a:lvl2pPr>
            <a:lvl3pPr>
              <a:tabLst>
                <a:tab pos="723900" algn="l"/>
                <a:tab pos="1447800" algn="l"/>
                <a:tab pos="2171700" algn="l"/>
              </a:tabLst>
              <a:defRPr>
                <a:solidFill>
                  <a:schemeClr val="tx1"/>
                </a:solidFill>
                <a:latin typeface="Arial" pitchFamily="34" charset="0"/>
                <a:ea typeface="SimSun" pitchFamily="2" charset="-122"/>
              </a:defRPr>
            </a:lvl3pPr>
            <a:lvl4pPr>
              <a:tabLst>
                <a:tab pos="723900" algn="l"/>
                <a:tab pos="1447800" algn="l"/>
                <a:tab pos="2171700" algn="l"/>
              </a:tabLst>
              <a:defRPr>
                <a:solidFill>
                  <a:schemeClr val="tx1"/>
                </a:solidFill>
                <a:latin typeface="Arial" pitchFamily="34" charset="0"/>
                <a:ea typeface="SimSun" pitchFamily="2" charset="-122"/>
              </a:defRPr>
            </a:lvl4pPr>
            <a:lvl5pPr>
              <a:tabLst>
                <a:tab pos="723900" algn="l"/>
                <a:tab pos="1447800" algn="l"/>
                <a:tab pos="2171700" algn="l"/>
              </a:tabLst>
              <a:defRPr>
                <a:solidFill>
                  <a:schemeClr val="tx1"/>
                </a:solidFill>
                <a:latin typeface="Arial" pitchFamily="34" charset="0"/>
                <a:ea typeface="SimSun" pitchFamily="2" charset="-122"/>
              </a:defRPr>
            </a:lvl5pPr>
            <a:lvl6pPr marL="2514600" indent="-228600" defTabSz="449263" eaLnBrk="0" fontAlgn="base" hangingPunct="0">
              <a:spcBef>
                <a:spcPct val="0"/>
              </a:spcBef>
              <a:spcAft>
                <a:spcPct val="0"/>
              </a:spcAft>
              <a:tabLst>
                <a:tab pos="723900" algn="l"/>
                <a:tab pos="1447800" algn="l"/>
                <a:tab pos="2171700" algn="l"/>
              </a:tabLst>
              <a:defRPr>
                <a:solidFill>
                  <a:schemeClr val="tx1"/>
                </a:solidFill>
                <a:latin typeface="Arial" pitchFamily="34" charset="0"/>
                <a:ea typeface="SimSun" pitchFamily="2" charset="-122"/>
              </a:defRPr>
            </a:lvl6pPr>
            <a:lvl7pPr marL="2971800" indent="-228600" defTabSz="449263" eaLnBrk="0" fontAlgn="base" hangingPunct="0">
              <a:spcBef>
                <a:spcPct val="0"/>
              </a:spcBef>
              <a:spcAft>
                <a:spcPct val="0"/>
              </a:spcAft>
              <a:tabLst>
                <a:tab pos="723900" algn="l"/>
                <a:tab pos="1447800" algn="l"/>
                <a:tab pos="2171700" algn="l"/>
              </a:tabLst>
              <a:defRPr>
                <a:solidFill>
                  <a:schemeClr val="tx1"/>
                </a:solidFill>
                <a:latin typeface="Arial" pitchFamily="34" charset="0"/>
                <a:ea typeface="SimSun" pitchFamily="2" charset="-122"/>
              </a:defRPr>
            </a:lvl7pPr>
            <a:lvl8pPr marL="3429000" indent="-228600" defTabSz="449263" eaLnBrk="0" fontAlgn="base" hangingPunct="0">
              <a:spcBef>
                <a:spcPct val="0"/>
              </a:spcBef>
              <a:spcAft>
                <a:spcPct val="0"/>
              </a:spcAft>
              <a:tabLst>
                <a:tab pos="723900" algn="l"/>
                <a:tab pos="1447800" algn="l"/>
                <a:tab pos="2171700" algn="l"/>
              </a:tabLst>
              <a:defRPr>
                <a:solidFill>
                  <a:schemeClr val="tx1"/>
                </a:solidFill>
                <a:latin typeface="Arial" pitchFamily="34" charset="0"/>
                <a:ea typeface="SimSun" pitchFamily="2" charset="-122"/>
              </a:defRPr>
            </a:lvl8pPr>
            <a:lvl9pPr marL="3886200" indent="-228600" defTabSz="449263" eaLnBrk="0" fontAlgn="base" hangingPunct="0">
              <a:spcBef>
                <a:spcPct val="0"/>
              </a:spcBef>
              <a:spcAft>
                <a:spcPct val="0"/>
              </a:spcAft>
              <a:tabLst>
                <a:tab pos="723900" algn="l"/>
                <a:tab pos="1447800" algn="l"/>
                <a:tab pos="2171700" algn="l"/>
              </a:tabLst>
              <a:defRPr>
                <a:solidFill>
                  <a:schemeClr val="tx1"/>
                </a:solidFill>
                <a:latin typeface="Arial" pitchFamily="34" charset="0"/>
                <a:ea typeface="SimSun" pitchFamily="2" charset="-122"/>
              </a:defRPr>
            </a:lvl9pPr>
          </a:lstStyle>
          <a:p>
            <a:r>
              <a:rPr lang="fr-FR" altLang="fr-FR">
                <a:solidFill>
                  <a:srgbClr val="898989"/>
                </a:solidFill>
                <a:latin typeface="Calibri" pitchFamily="34" charset="0"/>
                <a:ea typeface="Arial Unicode MS" pitchFamily="34" charset="-128"/>
              </a:rPr>
              <a:t>18/04/2019</a:t>
            </a:r>
          </a:p>
        </p:txBody>
      </p:sp>
      <p:sp>
        <p:nvSpPr>
          <p:cNvPr id="48132" name="ZoneTexte 3"/>
          <p:cNvSpPr txBox="1">
            <a:spLocks noChangeArrowheads="1"/>
          </p:cNvSpPr>
          <p:nvPr/>
        </p:nvSpPr>
        <p:spPr bwMode="auto">
          <a:xfrm>
            <a:off x="197644" y="404813"/>
            <a:ext cx="8802291"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t>A partir d’articles de presse élaborer un schéma logique pour comprendre les mécanismes du mal développement en Angola</a:t>
            </a:r>
          </a:p>
        </p:txBody>
      </p:sp>
      <p:pic>
        <p:nvPicPr>
          <p:cNvPr id="481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8424" y="908052"/>
            <a:ext cx="4481512" cy="521629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5076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e la date 1"/>
          <p:cNvSpPr>
            <a:spLocks noGrp="1"/>
          </p:cNvSpPr>
          <p:nvPr>
            <p:ph type="dt" sz="quarter" idx="10"/>
          </p:nvPr>
        </p:nvSpPr>
        <p:spPr>
          <a:noFill/>
        </p:spPr>
        <p:txBody>
          <a:bodyPr/>
          <a:lstStyle>
            <a:lvl1pPr>
              <a:tabLst>
                <a:tab pos="723900" algn="l"/>
                <a:tab pos="1447800" algn="l"/>
                <a:tab pos="2171700" algn="l"/>
              </a:tabLst>
              <a:defRPr>
                <a:solidFill>
                  <a:schemeClr val="tx1"/>
                </a:solidFill>
                <a:latin typeface="Arial" pitchFamily="34" charset="0"/>
                <a:ea typeface="SimSun" pitchFamily="2" charset="-122"/>
              </a:defRPr>
            </a:lvl1pPr>
            <a:lvl2pPr>
              <a:tabLst>
                <a:tab pos="723900" algn="l"/>
                <a:tab pos="1447800" algn="l"/>
                <a:tab pos="2171700" algn="l"/>
              </a:tabLst>
              <a:defRPr>
                <a:solidFill>
                  <a:schemeClr val="tx1"/>
                </a:solidFill>
                <a:latin typeface="Arial" pitchFamily="34" charset="0"/>
                <a:ea typeface="SimSun" pitchFamily="2" charset="-122"/>
              </a:defRPr>
            </a:lvl2pPr>
            <a:lvl3pPr>
              <a:tabLst>
                <a:tab pos="723900" algn="l"/>
                <a:tab pos="1447800" algn="l"/>
                <a:tab pos="2171700" algn="l"/>
              </a:tabLst>
              <a:defRPr>
                <a:solidFill>
                  <a:schemeClr val="tx1"/>
                </a:solidFill>
                <a:latin typeface="Arial" pitchFamily="34" charset="0"/>
                <a:ea typeface="SimSun" pitchFamily="2" charset="-122"/>
              </a:defRPr>
            </a:lvl3pPr>
            <a:lvl4pPr>
              <a:tabLst>
                <a:tab pos="723900" algn="l"/>
                <a:tab pos="1447800" algn="l"/>
                <a:tab pos="2171700" algn="l"/>
              </a:tabLst>
              <a:defRPr>
                <a:solidFill>
                  <a:schemeClr val="tx1"/>
                </a:solidFill>
                <a:latin typeface="Arial" pitchFamily="34" charset="0"/>
                <a:ea typeface="SimSun" pitchFamily="2" charset="-122"/>
              </a:defRPr>
            </a:lvl4pPr>
            <a:lvl5pPr>
              <a:tabLst>
                <a:tab pos="723900" algn="l"/>
                <a:tab pos="1447800" algn="l"/>
                <a:tab pos="2171700" algn="l"/>
              </a:tabLst>
              <a:defRPr>
                <a:solidFill>
                  <a:schemeClr val="tx1"/>
                </a:solidFill>
                <a:latin typeface="Arial" pitchFamily="34" charset="0"/>
                <a:ea typeface="SimSun" pitchFamily="2" charset="-122"/>
              </a:defRPr>
            </a:lvl5pPr>
            <a:lvl6pPr marL="2514600" indent="-228600" defTabSz="449263" eaLnBrk="0" fontAlgn="base" hangingPunct="0">
              <a:spcBef>
                <a:spcPct val="0"/>
              </a:spcBef>
              <a:spcAft>
                <a:spcPct val="0"/>
              </a:spcAft>
              <a:tabLst>
                <a:tab pos="723900" algn="l"/>
                <a:tab pos="1447800" algn="l"/>
                <a:tab pos="2171700" algn="l"/>
              </a:tabLst>
              <a:defRPr>
                <a:solidFill>
                  <a:schemeClr val="tx1"/>
                </a:solidFill>
                <a:latin typeface="Arial" pitchFamily="34" charset="0"/>
                <a:ea typeface="SimSun" pitchFamily="2" charset="-122"/>
              </a:defRPr>
            </a:lvl6pPr>
            <a:lvl7pPr marL="2971800" indent="-228600" defTabSz="449263" eaLnBrk="0" fontAlgn="base" hangingPunct="0">
              <a:spcBef>
                <a:spcPct val="0"/>
              </a:spcBef>
              <a:spcAft>
                <a:spcPct val="0"/>
              </a:spcAft>
              <a:tabLst>
                <a:tab pos="723900" algn="l"/>
                <a:tab pos="1447800" algn="l"/>
                <a:tab pos="2171700" algn="l"/>
              </a:tabLst>
              <a:defRPr>
                <a:solidFill>
                  <a:schemeClr val="tx1"/>
                </a:solidFill>
                <a:latin typeface="Arial" pitchFamily="34" charset="0"/>
                <a:ea typeface="SimSun" pitchFamily="2" charset="-122"/>
              </a:defRPr>
            </a:lvl7pPr>
            <a:lvl8pPr marL="3429000" indent="-228600" defTabSz="449263" eaLnBrk="0" fontAlgn="base" hangingPunct="0">
              <a:spcBef>
                <a:spcPct val="0"/>
              </a:spcBef>
              <a:spcAft>
                <a:spcPct val="0"/>
              </a:spcAft>
              <a:tabLst>
                <a:tab pos="723900" algn="l"/>
                <a:tab pos="1447800" algn="l"/>
                <a:tab pos="2171700" algn="l"/>
              </a:tabLst>
              <a:defRPr>
                <a:solidFill>
                  <a:schemeClr val="tx1"/>
                </a:solidFill>
                <a:latin typeface="Arial" pitchFamily="34" charset="0"/>
                <a:ea typeface="SimSun" pitchFamily="2" charset="-122"/>
              </a:defRPr>
            </a:lvl8pPr>
            <a:lvl9pPr marL="3886200" indent="-228600" defTabSz="449263" eaLnBrk="0" fontAlgn="base" hangingPunct="0">
              <a:spcBef>
                <a:spcPct val="0"/>
              </a:spcBef>
              <a:spcAft>
                <a:spcPct val="0"/>
              </a:spcAft>
              <a:tabLst>
                <a:tab pos="723900" algn="l"/>
                <a:tab pos="1447800" algn="l"/>
                <a:tab pos="2171700" algn="l"/>
              </a:tabLst>
              <a:defRPr>
                <a:solidFill>
                  <a:schemeClr val="tx1"/>
                </a:solidFill>
                <a:latin typeface="Arial" pitchFamily="34" charset="0"/>
                <a:ea typeface="SimSun" pitchFamily="2" charset="-122"/>
              </a:defRPr>
            </a:lvl9pPr>
          </a:lstStyle>
          <a:p>
            <a:r>
              <a:rPr lang="fr-FR" altLang="fr-FR">
                <a:solidFill>
                  <a:srgbClr val="898989"/>
                </a:solidFill>
                <a:latin typeface="Calibri" pitchFamily="34" charset="0"/>
                <a:ea typeface="Arial Unicode MS" pitchFamily="34" charset="-128"/>
              </a:rPr>
              <a:t>18/04/2019</a:t>
            </a:r>
          </a:p>
        </p:txBody>
      </p:sp>
      <p:sp>
        <p:nvSpPr>
          <p:cNvPr id="3" name="ZoneTexte 2"/>
          <p:cNvSpPr txBox="1"/>
          <p:nvPr/>
        </p:nvSpPr>
        <p:spPr>
          <a:xfrm>
            <a:off x="89298" y="115888"/>
            <a:ext cx="8965406" cy="14796358"/>
          </a:xfrm>
          <a:prstGeom prst="rect">
            <a:avLst/>
          </a:prstGeom>
          <a:noFill/>
        </p:spPr>
        <p:txBody>
          <a:bodyPr>
            <a:spAutoFit/>
          </a:bodyPr>
          <a:lstStyle/>
          <a:p>
            <a:pPr>
              <a:defRPr/>
            </a:pPr>
            <a:r>
              <a:rPr lang="fr-FR" sz="1050" b="1" dirty="0"/>
              <a:t>Le paradoxe angolais : un pétro-Etat entaché de pauvreté et d’arbitrages infructueux   </a:t>
            </a:r>
            <a:r>
              <a:rPr lang="fr-FR" sz="1050" dirty="0"/>
              <a:t>  -   vendredi, 18 mai 2018 16:05 </a:t>
            </a:r>
          </a:p>
          <a:p>
            <a:pPr>
              <a:defRPr/>
            </a:pPr>
            <a:r>
              <a:rPr lang="fr-FR" sz="1050" b="1" dirty="0"/>
              <a:t>(</a:t>
            </a:r>
            <a:r>
              <a:rPr lang="fr-FR" sz="1050" b="1" dirty="0" err="1"/>
              <a:t>Ecofin</a:t>
            </a:r>
            <a:r>
              <a:rPr lang="fr-FR" sz="1050" b="1" dirty="0"/>
              <a:t> Hebdo) - Les indicateurs macro-économiques de l’Angola feraient rêver plus d’un pays en Afrique. Avec une population de seulement 28 millions d’habitants, l’Angola affichait en 2016 un Produit Intérieur Brut de 160 milliards $. Et pourtant…</a:t>
            </a:r>
            <a:endParaRPr lang="fr-FR" sz="1050" dirty="0"/>
          </a:p>
          <a:p>
            <a:pPr>
              <a:defRPr/>
            </a:pPr>
            <a:r>
              <a:rPr lang="fr-FR" sz="1050" dirty="0"/>
              <a:t> </a:t>
            </a:r>
          </a:p>
          <a:p>
            <a:pPr>
              <a:defRPr/>
            </a:pPr>
            <a:r>
              <a:rPr lang="fr-FR" sz="1050" dirty="0"/>
              <a:t>Luanda, la capitale du pays ressemble par endroits à un petit paradis. Sa célèbre avenue de banques et ses kilomètres de jetés le long des plages de sable, n’ont rien à envier à des infrastructures urbaines de grandes villes de pays développés. L’accès à l’école s’est aussi amélioré et une classe moyenne conséquente est née.</a:t>
            </a:r>
          </a:p>
          <a:p>
            <a:pPr>
              <a:defRPr/>
            </a:pPr>
            <a:r>
              <a:rPr lang="fr-FR" sz="1050" dirty="0"/>
              <a:t>Les buildings feutrés aux </a:t>
            </a:r>
            <a:r>
              <a:rPr lang="fr-FR" sz="1050" dirty="0" err="1"/>
              <a:t>facades</a:t>
            </a:r>
            <a:r>
              <a:rPr lang="fr-FR" sz="1050" dirty="0"/>
              <a:t> modernes de Luanda, se louent à des prix qui défient l’entendement dans un environnement où 40% de la population très pauvre dispose de moins de 700 $ par an.</a:t>
            </a:r>
          </a:p>
          <a:p>
            <a:pPr>
              <a:defRPr/>
            </a:pPr>
            <a:r>
              <a:rPr lang="fr-FR" sz="1050" dirty="0"/>
              <a:t>Derrière ce joli tableau, se déroule pourtant la tragédie des inégalités qui touche des millions de personnes dans ce pays. Les buildings feutrés aux </a:t>
            </a:r>
            <a:r>
              <a:rPr lang="fr-FR" sz="1050" dirty="0" err="1"/>
              <a:t>facades</a:t>
            </a:r>
            <a:r>
              <a:rPr lang="fr-FR" sz="1050" dirty="0"/>
              <a:t> modernes de Luanda, se louent à des prix qui défient l’entendement dans un environnement où 40% de la population très pauvre dispose de moins de 700 $ par an pour vivre, très loin derrière la moyenne des 3400 $ de PIB par habitant. Et cette couche de la population ne gagnait pas davantage lorsque le PIB par habitant était de 6500 $, grâce à un prix du baril à 120 $.</a:t>
            </a:r>
          </a:p>
          <a:p>
            <a:pPr>
              <a:defRPr/>
            </a:pPr>
            <a:r>
              <a:rPr lang="fr-FR" sz="1050" dirty="0"/>
              <a:t> </a:t>
            </a:r>
          </a:p>
          <a:p>
            <a:pPr>
              <a:defRPr/>
            </a:pPr>
            <a:r>
              <a:rPr lang="fr-FR" sz="1050" dirty="0"/>
              <a:t>Derrière ce joli tableau, se déroule pourtant la tragédie des inégalités.</a:t>
            </a:r>
          </a:p>
          <a:p>
            <a:pPr>
              <a:defRPr/>
            </a:pPr>
            <a:r>
              <a:rPr lang="fr-FR" sz="1050" dirty="0"/>
              <a:t>Aussi, des estimations officielles indiquent que seulement 36% des Angolais ont accès à l'électricité, ce qui laisse environ 15 millions d'habitants sans lumière ni énergie. Dans les zones rurales, le taux d'électrification est d'environ 8%. Par conséquent, plus de la moitié des Angolais utilise de la biomasse solide (charbon) et des déchets pour répondre à leurs besoins de chauffage et de cuisson. Qu’il s’agisse de pétrole ou de diamants, la richesse naturelle de l’Angola a toujours été une malédiction pour ses populations.</a:t>
            </a:r>
          </a:p>
          <a:p>
            <a:pPr>
              <a:defRPr/>
            </a:pPr>
            <a:r>
              <a:rPr lang="fr-FR" sz="1050" dirty="0"/>
              <a:t> </a:t>
            </a:r>
          </a:p>
          <a:p>
            <a:pPr>
              <a:defRPr/>
            </a:pPr>
            <a:r>
              <a:rPr lang="fr-FR" sz="1050" b="1" dirty="0"/>
              <a:t>Avant que le pays ne devienne une puissance pétrolière</a:t>
            </a:r>
            <a:endParaRPr lang="fr-FR" sz="1050" dirty="0"/>
          </a:p>
          <a:p>
            <a:pPr>
              <a:defRPr/>
            </a:pPr>
            <a:r>
              <a:rPr lang="fr-FR" sz="1050" dirty="0"/>
              <a:t>En 1975, bien avant que le pays ne devienne une puissance pétrolière, l’Angola avait une économie diversifiée et prospère. Son infrastructure était relativement bien développée. Elle était autosuffisante en produits alimentaires et agricoles et avait une économie orientée vers l'exportation.</a:t>
            </a:r>
          </a:p>
          <a:p>
            <a:pPr>
              <a:defRPr/>
            </a:pPr>
            <a:r>
              <a:rPr lang="fr-FR" sz="1050" dirty="0"/>
              <a:t>Du temps d’Eduardo Dos Santos jeune, l’économie était encore prospère et diversifiée.</a:t>
            </a:r>
          </a:p>
          <a:p>
            <a:pPr>
              <a:defRPr/>
            </a:pPr>
            <a:r>
              <a:rPr lang="fr-FR" sz="1050" dirty="0"/>
              <a:t>Le secteur minier, en particulier dans les diamants et le minerai de fer, et le secteur manufacturier, axé sur l'industrie légère et les biens de consommation, ont été les principaux moteurs de l'activité économique en Angola, tandis que la production pétrolière et les exportations progressaient progressivement.</a:t>
            </a:r>
          </a:p>
          <a:p>
            <a:pPr>
              <a:defRPr/>
            </a:pPr>
            <a:r>
              <a:rPr lang="fr-FR" sz="1050" dirty="0"/>
              <a:t>En 1975, bien avant que le pays ne devienne une puissance pétrolière, l’Angola avait une économie diversifiée et prospère. Son infrastructure était relativement bien développée. Elle était autosuffisante en produits alimentaires et agricoles et avait une économie orientée vers l'exportation.</a:t>
            </a:r>
          </a:p>
          <a:p>
            <a:pPr>
              <a:defRPr/>
            </a:pPr>
            <a:r>
              <a:rPr lang="fr-FR" sz="1050" dirty="0"/>
              <a:t> </a:t>
            </a:r>
          </a:p>
          <a:p>
            <a:pPr>
              <a:defRPr/>
            </a:pPr>
            <a:r>
              <a:rPr lang="fr-FR" sz="1050" dirty="0"/>
              <a:t>Mais à cette époque, toute cette richesse créée était essentiellement répartie entre les colons portugais, qui faisaient l’ordre et la loi. Comme c’est toujours le cas dans ces circonstances, les populations locales étaient exclues des bienfaits économiques, qui intègrent l’accès à une éducation de qualité et le fait, par la suite, d’intégrer un emploi décent. Seuls les ressortissants portugais, leurs descendants et quelques privilégiés y avaient droit, laissant une importante part de la société angolaise sans formation, ni avenir.</a:t>
            </a:r>
          </a:p>
          <a:p>
            <a:pPr>
              <a:defRPr/>
            </a:pPr>
            <a:r>
              <a:rPr lang="fr-FR" sz="1050" dirty="0"/>
              <a:t>Après l'indépendance de nombreux Portugais ont quitté l'Angola, ce qui a entraîné le départ de la majorité de la main-d'œuvre qualifiée du pays. Les colons partis, le pays a plongé dans une guerre civile pour la prise de contrôle du pouvoir et de ses privilèges. Pendant cette longue guerre civile, la production dans tous les secteurs économiques s'est pratiquement arrêtée, à l'exception du secteur pétrolier. En conséquence, l’économie bien diversifiée et largement autosuffisante d’autrefois, est devenue un </a:t>
            </a:r>
            <a:r>
              <a:rPr lang="fr-FR" sz="1050" dirty="0" err="1"/>
              <a:t>systeme</a:t>
            </a:r>
            <a:r>
              <a:rPr lang="fr-FR" sz="1050" dirty="0"/>
              <a:t> entièrement dépendant de la production pétrolière et de ses revenus associés.</a:t>
            </a:r>
          </a:p>
          <a:p>
            <a:pPr>
              <a:defRPr/>
            </a:pPr>
            <a:r>
              <a:rPr lang="fr-FR" sz="1050" dirty="0"/>
              <a:t>Mais cette circonstance historique, s’est aggravée par une gestion publique des plus opaques et peu efficace, menée de main de fer par Eduardo Dos Santos, l’ancien président, qui distribuait les cartes selon des règles que lui seul semblaient maîtriser.</a:t>
            </a:r>
          </a:p>
          <a:p>
            <a:pPr>
              <a:defRPr/>
            </a:pPr>
            <a:r>
              <a:rPr lang="fr-FR" sz="1050" dirty="0"/>
              <a:t>Soutenu, ou du moins toléré par ses puissants amis, d’abord les multinationales pétrolières américaines, françaises et par la suite chinoises, le système Dos Santos a régné sans véritable partage sur la fortune angolaise. L’illustration la plus criante de cette saga est apparue lorsque Isabella, la fille du l’ex-leader angolais, a été propulsée </a:t>
            </a:r>
            <a:r>
              <a:rPr lang="fr-FR" sz="1050" i="1" dirty="0"/>
              <a:t>« femme la plus riche d’Afrique »</a:t>
            </a:r>
            <a:r>
              <a:rPr lang="fr-FR" sz="1050" dirty="0"/>
              <a:t>.</a:t>
            </a:r>
          </a:p>
          <a:p>
            <a:pPr>
              <a:defRPr/>
            </a:pPr>
            <a:r>
              <a:rPr lang="fr-FR" sz="1050" dirty="0"/>
              <a:t> </a:t>
            </a:r>
          </a:p>
          <a:p>
            <a:pPr>
              <a:defRPr/>
            </a:pPr>
            <a:r>
              <a:rPr lang="fr-FR" sz="1050" dirty="0"/>
              <a:t>Isabella Dos Santos, la femme la plus riche d’Afrique.</a:t>
            </a:r>
          </a:p>
          <a:p>
            <a:pPr>
              <a:defRPr/>
            </a:pPr>
            <a:r>
              <a:rPr lang="fr-FR" sz="1050" dirty="0"/>
              <a:t> </a:t>
            </a:r>
          </a:p>
          <a:p>
            <a:pPr>
              <a:defRPr/>
            </a:pPr>
            <a:r>
              <a:rPr lang="fr-FR" sz="1050" b="1" dirty="0"/>
              <a:t>Le pays des paradoxes</a:t>
            </a:r>
            <a:endParaRPr lang="fr-FR" sz="1050" dirty="0"/>
          </a:p>
          <a:p>
            <a:pPr>
              <a:defRPr/>
            </a:pPr>
            <a:r>
              <a:rPr lang="fr-FR" sz="1050" dirty="0"/>
              <a:t>Dans un tel environnement d’opacité, les choix de gestion du gouvernement n’ont pas toujours été efficients. Même si l’équipe dirigeante actuelle tente de minimiser les faits, en expliquant que le pourcentage des pauvres a reculé de 20 points de pourcentage passant de 60% en 2001 à 40% en 2017, ce chiffre global cache de sérieux paradoxes.</a:t>
            </a:r>
          </a:p>
          <a:p>
            <a:pPr>
              <a:defRPr/>
            </a:pPr>
            <a:r>
              <a:rPr lang="fr-FR" sz="1050" dirty="0"/>
              <a:t>Dans les localités reculées notamment les zones anciennement occupées par les partisans de l’UNITA de Jonas Savimbi, la pauvreté est à son comble et, paradoxalement, ces localités difficiles sont traversées par des pipelines qui transportent du gaz, une autre des richesses de l’Angola.</a:t>
            </a:r>
          </a:p>
          <a:p>
            <a:pPr>
              <a:defRPr/>
            </a:pPr>
            <a:r>
              <a:rPr lang="fr-FR" sz="1050" dirty="0"/>
              <a:t>L’autre paradoxe de l’Angola, ce sont ces infrastructures de logements, construites avec de l’argent public et louées à prix d’or. Résultats, plusieurs millions d’Angolais vivent dans des conditions très précaires à côté de milliers de logements qui ne sont finalement pas occupées.</a:t>
            </a:r>
          </a:p>
          <a:p>
            <a:pPr>
              <a:defRPr/>
            </a:pPr>
            <a:r>
              <a:rPr lang="fr-FR" sz="1050" dirty="0"/>
              <a:t>Certains autres aspects de la mal gouvernance dont a souffert le pays commencent à émerger aujourd’hui. En 2012, le président Eduardo Dos Santos a annoncé la formation du </a:t>
            </a:r>
            <a:r>
              <a:rPr lang="fr-FR" sz="1050" dirty="0" err="1"/>
              <a:t>Fundo</a:t>
            </a:r>
            <a:r>
              <a:rPr lang="fr-FR" sz="1050" dirty="0"/>
              <a:t> </a:t>
            </a:r>
            <a:r>
              <a:rPr lang="fr-FR" sz="1050" dirty="0" err="1"/>
              <a:t>Soberano</a:t>
            </a:r>
            <a:r>
              <a:rPr lang="fr-FR" sz="1050" dirty="0"/>
              <a:t> de Angola (FSDEA), un fonds souverain de 5 milliards de dollars qui « favoriserait la croissance, la prospérité et le développement social et économique en Angola ». Une initiative saluée, puisqu’on y voyait une manière de mieux employer les ressources du sous-sol. Hélas, José </a:t>
            </a:r>
            <a:r>
              <a:rPr lang="fr-FR" sz="1050" dirty="0" err="1"/>
              <a:t>Filomeno</a:t>
            </a:r>
            <a:r>
              <a:rPr lang="fr-FR" sz="1050" dirty="0"/>
              <a:t> dos Santos, 34 ans, fils du président, est nommé président du conseil d'administration du fonds. Par ailleurs Quantum Global un gestionnaire d’actifs qui était peu connu jusque-là, a été choisi pour gérer le fonds, quasiment sans appel d'offres. Les nouveaux dirigeants de l’Angola se sont penché sur le dossier, qui aujourd’hui prend les allures de comptes et avoirs gelés dans des dizaines d’établissements à travers le monde. Un exemple, parmi de nombreux autres, du gaspillage de la rente angolaise.</a:t>
            </a:r>
          </a:p>
          <a:p>
            <a:pPr>
              <a:defRPr/>
            </a:pPr>
            <a:r>
              <a:rPr lang="fr-FR" sz="1050" dirty="0"/>
              <a:t>Harcelé par les Occidentaux qui plaidaient pour l’émergence d’une véritable démocratie et pour une meilleure gestion de la manne pétrolière, le président Dos Santos s’est tourné vers la Chine.</a:t>
            </a:r>
          </a:p>
          <a:p>
            <a:pPr>
              <a:defRPr/>
            </a:pPr>
            <a:r>
              <a:rPr lang="fr-FR" sz="1050" dirty="0"/>
              <a:t>Richement dotée en pétrole, l’Angola est aujourd’hui surendetté, au bénéfice notamment de la Chine. Harcelé par les Occidentaux qui plaidaient pour l’émergence d’une véritable démocratie et pour une meilleure gestion de la manne pétrolière, le président Dos Santos s’est tourné vers la Chine. L’empire du milieu, gourmand en énergie fossile, y trouvait une source abondante pour satisfaire une part importante de ses besoins. Il était prêt pour cela, à apporter son soutien à la construction des infrastructures en échange de pétrole.</a:t>
            </a:r>
          </a:p>
          <a:p>
            <a:pPr>
              <a:defRPr/>
            </a:pPr>
            <a:r>
              <a:rPr lang="fr-FR" sz="1050" dirty="0"/>
              <a:t> </a:t>
            </a:r>
          </a:p>
          <a:p>
            <a:pPr>
              <a:defRPr/>
            </a:pPr>
            <a:r>
              <a:rPr lang="fr-FR" sz="1050" dirty="0" err="1"/>
              <a:t>João-Lourenço</a:t>
            </a:r>
            <a:r>
              <a:rPr lang="fr-FR" sz="1050" dirty="0"/>
              <a:t> tente de redresser la situation.</a:t>
            </a:r>
          </a:p>
          <a:p>
            <a:pPr>
              <a:defRPr/>
            </a:pPr>
            <a:r>
              <a:rPr lang="fr-FR" sz="1050" dirty="0"/>
              <a:t> </a:t>
            </a:r>
          </a:p>
          <a:p>
            <a:pPr>
              <a:defRPr/>
            </a:pPr>
            <a:r>
              <a:rPr lang="fr-FR" sz="1050" b="1" dirty="0"/>
              <a:t>De bonnes intentions mais de faibles marges de </a:t>
            </a:r>
            <a:r>
              <a:rPr lang="fr-FR" sz="1050" b="1" dirty="0" err="1"/>
              <a:t>manoeuvre</a:t>
            </a:r>
            <a:endParaRPr lang="fr-FR" sz="1050" dirty="0"/>
          </a:p>
          <a:p>
            <a:pPr>
              <a:defRPr/>
            </a:pPr>
            <a:r>
              <a:rPr lang="fr-FR" sz="1050" dirty="0"/>
              <a:t>Mais des histoires de corruption ont aussi filtré dans les décisions prises par l’ancien président. Le nom d’un certain Sam Pa </a:t>
            </a:r>
            <a:r>
              <a:rPr lang="fr-FR" sz="1050" dirty="0" err="1"/>
              <a:t>Nang</a:t>
            </a:r>
            <a:r>
              <a:rPr lang="fr-FR" sz="1050" dirty="0"/>
              <a:t>, un ressortissant chinois installé à Hong Kong, a circulé dans des médias annonçant son arrestation, pour corruption de dirigeants africains, dont des officiels angolais. Récemment, le nouveau régime a ouvert une procédure contre le fils Dos Santos pour en savoir plus sur la connexion chinoise.</a:t>
            </a:r>
          </a:p>
          <a:p>
            <a:pPr>
              <a:defRPr/>
            </a:pPr>
            <a:r>
              <a:rPr lang="fr-FR" sz="1050" dirty="0"/>
              <a:t>Un calcul rapide effectué par un média local, rappelait que chaque Angolais doit 756 $ à la Chine.</a:t>
            </a:r>
          </a:p>
          <a:p>
            <a:pPr>
              <a:defRPr/>
            </a:pPr>
            <a:r>
              <a:rPr lang="fr-FR" sz="1050" dirty="0"/>
              <a:t>En attendant, le ratio de la dette angolaise vis-à-vis de la Chine fait ressortir des chiffres inquiétants. Elle se situe à plus de 21 milliards $. Un calcul rapide effectué par un média local, rappelait que chaque Angolais doit 756 $ à la Chine. C’est une année de revenus pour 40% de la population, les plus pauvres qui n’ont quasiment pas profité de ces gigantesques dépenses.</a:t>
            </a:r>
            <a:br>
              <a:rPr lang="fr-FR" sz="1050" dirty="0"/>
            </a:br>
            <a:r>
              <a:rPr lang="fr-FR" sz="1050" dirty="0"/>
              <a:t>Le nouveau gouvernement affiche ses bonnes intentions, mais la situation est assez complexe. L’Angola demeure un important chantier, avec de grosses attentes de la part d’une population, qui reste largement sous-qualifiée et qui, pourtant, a besoin d’accéder à un nouveau cadre de vie. Par ailleurs, non seulement la production pétrolière baisse depuis les 10 dernières années, mais elle a atteint en 2017 son niveau le plus bas de la période.</a:t>
            </a:r>
          </a:p>
          <a:p>
            <a:pPr>
              <a:defRPr/>
            </a:pPr>
            <a:r>
              <a:rPr lang="fr-FR" sz="1050" dirty="0"/>
              <a:t>Il faudra faire un habile arbitrage entre assainir les finances publiques et améliorer le niveau de vie des populations, au risque de déséquilibrer la balance des paiements et générer une inflation qui pourrait encore creuser les inégalités.</a:t>
            </a:r>
          </a:p>
          <a:p>
            <a:pPr>
              <a:defRPr/>
            </a:pPr>
            <a:r>
              <a:rPr lang="fr-FR" sz="1050" dirty="0"/>
              <a:t>Dans ce contexte, le pétrole continuant de constituer l’essentiel des revenus en devises et de ceux du gouvernement, les marges de manœuvres sont très étroites pour l’équipe dirigeante.</a:t>
            </a:r>
          </a:p>
          <a:p>
            <a:pPr>
              <a:defRPr/>
            </a:pPr>
            <a:r>
              <a:rPr lang="fr-FR" sz="1050" dirty="0"/>
              <a:t>Enfin, il faudra faire un habile arbitrage entre assainir les finances publiques et améliorer le niveau de vie des populations, au risque de déséquilibrer la balance des paiements et générer une inflation qui pourrait encore creuser les inégalités.</a:t>
            </a:r>
          </a:p>
          <a:p>
            <a:pPr>
              <a:defRPr/>
            </a:pPr>
            <a:r>
              <a:rPr lang="fr-FR" sz="1050" b="1" i="1" dirty="0"/>
              <a:t>Idriss Linge</a:t>
            </a:r>
            <a:endParaRPr lang="fr-FR" sz="1050" dirty="0"/>
          </a:p>
          <a:p>
            <a:pPr>
              <a:defRPr/>
            </a:pPr>
            <a:endParaRPr lang="fr-FR" sz="1050" dirty="0"/>
          </a:p>
        </p:txBody>
      </p:sp>
    </p:spTree>
    <p:extLst>
      <p:ext uri="{BB962C8B-B14F-4D97-AF65-F5344CB8AC3E}">
        <p14:creationId xmlns:p14="http://schemas.microsoft.com/office/powerpoint/2010/main" val="37324567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55" y="576064"/>
            <a:ext cx="8994144"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0" y="5301208"/>
            <a:ext cx="9153168" cy="369332"/>
          </a:xfrm>
          <a:prstGeom prst="rect">
            <a:avLst/>
          </a:prstGeom>
          <a:noFill/>
        </p:spPr>
        <p:txBody>
          <a:bodyPr wrap="square" rtlCol="0">
            <a:spAutoFit/>
          </a:bodyPr>
          <a:lstStyle/>
          <a:p>
            <a:r>
              <a:rPr lang="fr-FR" dirty="0" err="1"/>
              <a:t>magnard</a:t>
            </a:r>
            <a:endParaRPr lang="fr-FR" dirty="0"/>
          </a:p>
        </p:txBody>
      </p:sp>
      <p:sp>
        <p:nvSpPr>
          <p:cNvPr id="2" name="Rectangle 1"/>
          <p:cNvSpPr/>
          <p:nvPr/>
        </p:nvSpPr>
        <p:spPr>
          <a:xfrm>
            <a:off x="1475656" y="44624"/>
            <a:ext cx="6655605" cy="830997"/>
          </a:xfrm>
          <a:prstGeom prst="rect">
            <a:avLst/>
          </a:prstGeom>
        </p:spPr>
        <p:txBody>
          <a:bodyPr wrap="none">
            <a:spAutoFit/>
          </a:bodyPr>
          <a:lstStyle/>
          <a:p>
            <a:pPr algn="ctr"/>
            <a:r>
              <a:rPr lang="fr-FR" sz="2400" b="1" dirty="0"/>
              <a:t> Exemple de l’Afrique du Sud</a:t>
            </a:r>
          </a:p>
          <a:p>
            <a:pPr algn="ctr"/>
            <a:r>
              <a:rPr lang="fr-FR" sz="2400" b="1" dirty="0"/>
              <a:t>Les inégalités territoriales : les trois Afrique du Sud</a:t>
            </a:r>
          </a:p>
        </p:txBody>
      </p:sp>
    </p:spTree>
    <p:extLst>
      <p:ext uri="{BB962C8B-B14F-4D97-AF65-F5344CB8AC3E}">
        <p14:creationId xmlns:p14="http://schemas.microsoft.com/office/powerpoint/2010/main" val="4570685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4491" y="155165"/>
            <a:ext cx="9792189" cy="6238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179512" y="6209335"/>
            <a:ext cx="9153168" cy="369332"/>
          </a:xfrm>
          <a:prstGeom prst="rect">
            <a:avLst/>
          </a:prstGeom>
          <a:noFill/>
        </p:spPr>
        <p:txBody>
          <a:bodyPr wrap="square" rtlCol="0">
            <a:spAutoFit/>
          </a:bodyPr>
          <a:lstStyle/>
          <a:p>
            <a:r>
              <a:rPr lang="fr-FR" dirty="0" err="1"/>
              <a:t>magnard</a:t>
            </a:r>
            <a:endParaRPr lang="fr-FR" dirty="0"/>
          </a:p>
        </p:txBody>
      </p:sp>
    </p:spTree>
    <p:extLst>
      <p:ext uri="{BB962C8B-B14F-4D97-AF65-F5344CB8AC3E}">
        <p14:creationId xmlns:p14="http://schemas.microsoft.com/office/powerpoint/2010/main" val="3122257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3261020336"/>
              </p:ext>
            </p:extLst>
          </p:nvPr>
        </p:nvGraphicFramePr>
        <p:xfrm>
          <a:off x="63080" y="764704"/>
          <a:ext cx="9080920" cy="4389120"/>
        </p:xfrm>
        <a:graphic>
          <a:graphicData uri="http://schemas.openxmlformats.org/drawingml/2006/table">
            <a:tbl>
              <a:tblPr firstRow="1" bandRow="1">
                <a:tableStyleId>{5C22544A-7EE6-4342-B048-85BDC9FD1C3A}</a:tableStyleId>
              </a:tblPr>
              <a:tblGrid>
                <a:gridCol w="2665745">
                  <a:extLst>
                    <a:ext uri="{9D8B030D-6E8A-4147-A177-3AD203B41FA5}">
                      <a16:colId xmlns:a16="http://schemas.microsoft.com/office/drawing/2014/main" val="20000"/>
                    </a:ext>
                  </a:extLst>
                </a:gridCol>
                <a:gridCol w="6415175">
                  <a:extLst>
                    <a:ext uri="{9D8B030D-6E8A-4147-A177-3AD203B41FA5}">
                      <a16:colId xmlns:a16="http://schemas.microsoft.com/office/drawing/2014/main" val="20001"/>
                    </a:ext>
                  </a:extLst>
                </a:gridCol>
              </a:tblGrid>
              <a:tr h="360040">
                <a:tc gridSpan="2">
                  <a:txBody>
                    <a:bodyPr/>
                    <a:lstStyle/>
                    <a:p>
                      <a:pPr algn="ctr"/>
                      <a:r>
                        <a:rPr lang="fr-FR" sz="1800" b="1" i="0" u="none" strike="noStrike" baseline="0" dirty="0">
                          <a:solidFill>
                            <a:srgbClr val="000000"/>
                          </a:solidFill>
                          <a:latin typeface="Arial"/>
                        </a:rPr>
                        <a:t>Thème 1 : Sociétés et environnements : des équilibres fragiles (12-14 heures)</a:t>
                      </a:r>
                      <a:endParaRPr lang="fr-FR" sz="1200" b="0" i="0" u="none" strike="noStrike" baseline="0" dirty="0">
                        <a:solidFill>
                          <a:srgbClr val="000000"/>
                        </a:solidFill>
                        <a:latin typeface="Arial"/>
                      </a:endParaRPr>
                    </a:p>
                  </a:txBody>
                  <a:tcPr/>
                </a:tc>
                <a:tc hMerge="1">
                  <a:txBody>
                    <a:bodyPr/>
                    <a:lstStyle/>
                    <a:p>
                      <a:endParaRPr lang="fr-FR"/>
                    </a:p>
                  </a:txBody>
                  <a:tcPr/>
                </a:tc>
                <a:extLst>
                  <a:ext uri="{0D108BD9-81ED-4DB2-BD59-A6C34878D82A}">
                    <a16:rowId xmlns:a16="http://schemas.microsoft.com/office/drawing/2014/main" val="10000"/>
                  </a:ext>
                </a:extLst>
              </a:tr>
              <a:tr h="1118600">
                <a:tc>
                  <a:txBody>
                    <a:bodyPr/>
                    <a:lstStyle/>
                    <a:p>
                      <a:r>
                        <a:rPr lang="fr-FR" sz="1200" b="1" i="0" u="none" strike="noStrike" baseline="0" dirty="0">
                          <a:solidFill>
                            <a:srgbClr val="000000"/>
                          </a:solidFill>
                          <a:latin typeface="Arial"/>
                        </a:rPr>
                        <a:t>Questions</a:t>
                      </a:r>
                    </a:p>
                    <a:p>
                      <a:endParaRPr lang="fr-FR" sz="1200" b="1" i="0" u="none" strike="noStrike" baseline="0" dirty="0">
                        <a:solidFill>
                          <a:srgbClr val="000000"/>
                        </a:solidFill>
                        <a:latin typeface="Arial"/>
                      </a:endParaRPr>
                    </a:p>
                    <a:p>
                      <a:pPr marL="171450" indent="-171450">
                        <a:buFont typeface="Arial" pitchFamily="34" charset="0"/>
                        <a:buChar char="•"/>
                      </a:pPr>
                      <a:r>
                        <a:rPr lang="fr-FR" sz="1200" b="1" i="0" u="none" strike="noStrike" baseline="0" dirty="0">
                          <a:solidFill>
                            <a:srgbClr val="000000"/>
                          </a:solidFill>
                          <a:latin typeface="Arial"/>
                        </a:rPr>
                        <a:t> Les sociétés face aux risques.</a:t>
                      </a:r>
                    </a:p>
                    <a:p>
                      <a:pPr marL="171450" indent="-171450">
                        <a:buFont typeface="Arial" pitchFamily="34" charset="0"/>
                        <a:buChar char="•"/>
                      </a:pPr>
                      <a:endParaRPr lang="fr-FR" sz="1200" b="1" i="0" u="none" strike="noStrike" baseline="0" dirty="0">
                        <a:solidFill>
                          <a:srgbClr val="000000"/>
                        </a:solidFill>
                        <a:latin typeface="Arial"/>
                      </a:endParaRPr>
                    </a:p>
                    <a:p>
                      <a:pPr marL="171450" indent="-171450">
                        <a:buFont typeface="Arial" pitchFamily="34" charset="0"/>
                        <a:buChar char="•"/>
                      </a:pPr>
                      <a:endParaRPr lang="fr-FR" sz="1200" b="1" i="0" u="none" strike="noStrike" baseline="0" dirty="0">
                        <a:solidFill>
                          <a:srgbClr val="000000"/>
                        </a:solidFill>
                        <a:latin typeface="Arial"/>
                      </a:endParaRPr>
                    </a:p>
                    <a:p>
                      <a:pPr marL="171450" indent="-171450">
                        <a:buFont typeface="Arial" pitchFamily="34" charset="0"/>
                        <a:buChar char="•"/>
                      </a:pPr>
                      <a:r>
                        <a:rPr lang="fr-FR" sz="1200" b="1" i="0" u="none" strike="noStrike" baseline="0" dirty="0">
                          <a:solidFill>
                            <a:srgbClr val="000000"/>
                          </a:solidFill>
                          <a:latin typeface="Arial"/>
                        </a:rPr>
                        <a:t> Des ressources majeures sous pression : tensions, gestion.</a:t>
                      </a:r>
                      <a:endParaRPr lang="fr-FR" sz="1200" b="0" i="0" u="none" strike="noStrike" baseline="0" dirty="0">
                        <a:solidFill>
                          <a:srgbClr val="000000"/>
                        </a:solidFill>
                        <a:latin typeface="Arial"/>
                      </a:endParaRPr>
                    </a:p>
                  </a:txBody>
                  <a:tcPr/>
                </a:tc>
                <a:tc>
                  <a:txBody>
                    <a:bodyPr/>
                    <a:lstStyle/>
                    <a:p>
                      <a:pPr algn="just"/>
                      <a:r>
                        <a:rPr lang="fr-FR" sz="1200" b="0" i="0" u="none" strike="noStrike" baseline="0" dirty="0">
                          <a:solidFill>
                            <a:srgbClr val="000000"/>
                          </a:solidFill>
                          <a:latin typeface="Arial"/>
                        </a:rPr>
                        <a:t>	</a:t>
                      </a:r>
                      <a:r>
                        <a:rPr lang="fr-FR" sz="1200" b="1" i="0" u="none" strike="noStrike" baseline="0" dirty="0">
                          <a:solidFill>
                            <a:srgbClr val="000000"/>
                          </a:solidFill>
                          <a:latin typeface="Arial"/>
                        </a:rPr>
                        <a:t>Commentaire </a:t>
                      </a:r>
                      <a:endParaRPr lang="fr-FR" sz="1200" b="0" i="0" u="none" strike="noStrike" baseline="0" dirty="0">
                        <a:solidFill>
                          <a:srgbClr val="000000"/>
                        </a:solidFill>
                        <a:latin typeface="Arial"/>
                      </a:endParaRPr>
                    </a:p>
                    <a:p>
                      <a:pPr algn="just"/>
                      <a:r>
                        <a:rPr lang="fr-FR" sz="1200" b="0" i="0" u="none" strike="noStrike" baseline="0" dirty="0">
                          <a:solidFill>
                            <a:srgbClr val="000000"/>
                          </a:solidFill>
                          <a:latin typeface="Arial"/>
                        </a:rPr>
                        <a:t>Les relations entre les sociétés et leurs environnements sont complexes. Elles se traduisent par de multiples interactions.</a:t>
                      </a:r>
                    </a:p>
                    <a:p>
                      <a:pPr algn="just"/>
                      <a:r>
                        <a:rPr lang="fr-FR" sz="1200" b="0" i="0" u="none" strike="noStrike" baseline="0" dirty="0">
                          <a:solidFill>
                            <a:srgbClr val="000000"/>
                          </a:solidFill>
                          <a:latin typeface="Arial"/>
                        </a:rPr>
                        <a:t>L’étude des sociétés face aux risques et l’étude de la gestion d’une ressource majeure (l’eau ou les ressources énergétiques) permettent d’analyser la vulnérabilité des sociétés et la fragilité des milieux continentaux et maritimes. Les enjeux liés à un approvisionnement durable en ressources pèsent de manière croissante et différenciée.</a:t>
                      </a:r>
                    </a:p>
                    <a:p>
                      <a:pPr algn="just"/>
                      <a:r>
                        <a:rPr lang="fr-FR" sz="1200" b="0" i="0" u="none" strike="noStrike" baseline="0" dirty="0">
                          <a:solidFill>
                            <a:srgbClr val="000000"/>
                          </a:solidFill>
                          <a:latin typeface="Arial"/>
                        </a:rPr>
                        <a:t>Ces thématiques s’appuient sur la connaissance de la distribution des grands foyers de peuplement ainsi que des principales caractéristiques des différents milieux à l’échelle mondiale.</a:t>
                      </a:r>
                    </a:p>
                    <a:p>
                      <a:pPr algn="just"/>
                      <a:r>
                        <a:rPr lang="fr-FR" sz="1200" b="0" i="0" u="none" strike="noStrike" baseline="0" dirty="0">
                          <a:solidFill>
                            <a:srgbClr val="000000"/>
                          </a:solidFill>
                          <a:latin typeface="Arial"/>
                        </a:rPr>
                        <a:t>		</a:t>
                      </a:r>
                    </a:p>
                  </a:txBody>
                  <a:tcPr/>
                </a:tc>
                <a:extLst>
                  <a:ext uri="{0D108BD9-81ED-4DB2-BD59-A6C34878D82A}">
                    <a16:rowId xmlns:a16="http://schemas.microsoft.com/office/drawing/2014/main" val="10001"/>
                  </a:ext>
                </a:extLst>
              </a:tr>
              <a:tr h="1158240">
                <a:tc gridSpan="2">
                  <a:txBody>
                    <a:bodyPr/>
                    <a:lstStyle/>
                    <a:p>
                      <a:r>
                        <a:rPr lang="fr-FR" sz="1200" b="0" i="0" u="none" strike="noStrike" baseline="0" dirty="0">
                          <a:solidFill>
                            <a:srgbClr val="000000"/>
                          </a:solidFill>
                          <a:latin typeface="Arial"/>
                        </a:rPr>
                        <a:t>	</a:t>
                      </a:r>
                      <a:endParaRPr lang="fr-FR" sz="900" b="0" i="0" u="none" strike="noStrike" baseline="0" dirty="0">
                        <a:solidFill>
                          <a:srgbClr val="000000"/>
                        </a:solidFill>
                        <a:latin typeface="Arial"/>
                      </a:endParaRPr>
                    </a:p>
                    <a:p>
                      <a:r>
                        <a:rPr lang="fr-FR" sz="1800" b="1" i="0" u="none" strike="noStrike" baseline="0" dirty="0">
                          <a:solidFill>
                            <a:srgbClr val="000000"/>
                          </a:solidFill>
                          <a:latin typeface="Arial"/>
                        </a:rPr>
                        <a:t>Études de cas possibles : </a:t>
                      </a:r>
                    </a:p>
                    <a:p>
                      <a:endParaRPr lang="fr-FR" sz="1800" b="0" i="0" u="none" strike="noStrike" baseline="0" dirty="0">
                        <a:solidFill>
                          <a:srgbClr val="000000"/>
                        </a:solidFill>
                        <a:latin typeface="Arial"/>
                      </a:endParaRPr>
                    </a:p>
                    <a:p>
                      <a:pPr marL="171450" indent="-171450">
                        <a:buFont typeface="Arial" pitchFamily="34" charset="0"/>
                        <a:buChar char="•"/>
                      </a:pPr>
                      <a:r>
                        <a:rPr lang="fr-FR" sz="1800" b="0" i="0" u="none" strike="noStrike" baseline="0" dirty="0">
                          <a:solidFill>
                            <a:srgbClr val="000000"/>
                          </a:solidFill>
                          <a:latin typeface="Arial"/>
                        </a:rPr>
                        <a:t>Le changement climatique et ses effets sur un espace densément peuplé.</a:t>
                      </a:r>
                    </a:p>
                    <a:p>
                      <a:pPr marL="171450" indent="-171450">
                        <a:buFont typeface="Arial" pitchFamily="34" charset="0"/>
                        <a:buChar char="•"/>
                      </a:pPr>
                      <a:r>
                        <a:rPr lang="fr-FR" sz="1800" b="0" i="0" u="none" strike="noStrike" baseline="0" dirty="0">
                          <a:solidFill>
                            <a:srgbClr val="000000"/>
                          </a:solidFill>
                          <a:latin typeface="Arial"/>
                        </a:rPr>
                        <a:t>L’Arctique : fragilité et attractivité.</a:t>
                      </a:r>
                    </a:p>
                    <a:p>
                      <a:pPr marL="171450" indent="-171450">
                        <a:buFont typeface="Arial" pitchFamily="34" charset="0"/>
                        <a:buChar char="•"/>
                      </a:pPr>
                      <a:r>
                        <a:rPr lang="fr-FR" sz="1800" b="0" i="0" u="none" strike="noStrike" baseline="0" dirty="0">
                          <a:solidFill>
                            <a:srgbClr val="000000"/>
                          </a:solidFill>
                          <a:latin typeface="Arial"/>
                        </a:rPr>
                        <a:t>La forêt amazonienne : un environnement fragile soumis aux pressions et aux risques.</a:t>
                      </a:r>
                    </a:p>
                    <a:p>
                      <a:pPr marL="171450" indent="-171450">
                        <a:buFont typeface="Arial" pitchFamily="34" charset="0"/>
                        <a:buChar char="•"/>
                      </a:pPr>
                      <a:r>
                        <a:rPr lang="fr-FR" sz="1800" b="0" i="0" u="none" strike="noStrike" baseline="0" dirty="0">
                          <a:solidFill>
                            <a:srgbClr val="000000"/>
                          </a:solidFill>
                          <a:latin typeface="Arial"/>
                        </a:rPr>
                        <a:t>Les Alpes : des environnements vulnérables et valorisés.</a:t>
                      </a:r>
                    </a:p>
                  </a:txBody>
                  <a:tcPr/>
                </a:tc>
                <a:tc hMerge="1">
                  <a:txBody>
                    <a:bodyPr/>
                    <a:lstStyle/>
                    <a:p>
                      <a:endParaRPr lang="fr-FR"/>
                    </a:p>
                  </a:txBody>
                  <a:tcPr/>
                </a:tc>
                <a:extLst>
                  <a:ext uri="{0D108BD9-81ED-4DB2-BD59-A6C34878D82A}">
                    <a16:rowId xmlns:a16="http://schemas.microsoft.com/office/drawing/2014/main" val="10002"/>
                  </a:ext>
                </a:extLst>
              </a:tr>
            </a:tbl>
          </a:graphicData>
        </a:graphic>
      </p:graphicFrame>
      <p:sp>
        <p:nvSpPr>
          <p:cNvPr id="2" name="Rectangle à coins arrondis 1"/>
          <p:cNvSpPr/>
          <p:nvPr/>
        </p:nvSpPr>
        <p:spPr>
          <a:xfrm>
            <a:off x="2295062" y="541246"/>
            <a:ext cx="6679370" cy="2592757"/>
          </a:xfrm>
          <a:prstGeom prst="wedgeRoundRectCallout">
            <a:avLst>
              <a:gd name="adj1" fmla="val 2686"/>
              <a:gd name="adj2" fmla="val 665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2483768" y="548680"/>
            <a:ext cx="6292014" cy="2523768"/>
          </a:xfrm>
          <a:prstGeom prst="rect">
            <a:avLst/>
          </a:prstGeom>
          <a:noFill/>
        </p:spPr>
        <p:txBody>
          <a:bodyPr wrap="square">
            <a:spAutoFit/>
          </a:bodyPr>
          <a:lstStyle/>
          <a:p>
            <a:pPr algn="just"/>
            <a:r>
              <a:rPr lang="fr-FR" b="1" dirty="0">
                <a:solidFill>
                  <a:schemeClr val="bg1"/>
                </a:solidFill>
              </a:rPr>
              <a:t>L’étude de cas dans sa forme reste telle que définie notamment dans la fiche ressource  du programme actuel de terminale mais en étudiant toutes les notions du thème.</a:t>
            </a:r>
          </a:p>
          <a:p>
            <a:pPr algn="just"/>
            <a:endParaRPr lang="fr-FR" sz="700" b="1" dirty="0">
              <a:solidFill>
                <a:schemeClr val="bg1"/>
              </a:solidFill>
            </a:endParaRPr>
          </a:p>
          <a:p>
            <a:pPr algn="just"/>
            <a:r>
              <a:rPr lang="fr-FR" b="1" dirty="0">
                <a:solidFill>
                  <a:schemeClr val="bg1"/>
                </a:solidFill>
              </a:rPr>
              <a:t>Le changement vient du fait qu’elle n’est plus obligatoire, et que sa formulation reste à l’appréciation de l’enseignant , celles du programme ne sont que des propositions. </a:t>
            </a:r>
          </a:p>
          <a:p>
            <a:pPr algn="just"/>
            <a:endParaRPr lang="fr-FR" sz="800" b="1" dirty="0">
              <a:solidFill>
                <a:schemeClr val="bg1"/>
              </a:solidFill>
            </a:endParaRPr>
          </a:p>
          <a:p>
            <a:pPr algn="just"/>
            <a:r>
              <a:rPr lang="fr-FR" b="1" dirty="0">
                <a:solidFill>
                  <a:schemeClr val="bg1"/>
                </a:solidFill>
              </a:rPr>
              <a:t>Ne doit pas être systématique et ne doit pas se substituer aux exemples .</a:t>
            </a:r>
            <a:endParaRPr lang="fr-FR" dirty="0"/>
          </a:p>
        </p:txBody>
      </p:sp>
    </p:spTree>
    <p:extLst>
      <p:ext uri="{BB962C8B-B14F-4D97-AF65-F5344CB8AC3E}">
        <p14:creationId xmlns:p14="http://schemas.microsoft.com/office/powerpoint/2010/main" val="19724696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6994"/>
            <a:ext cx="8820472" cy="7056378"/>
          </a:xfrm>
          <a:prstGeom prst="rect">
            <a:avLst/>
          </a:prstGeom>
          <a:solidFill>
            <a:schemeClr val="bg1"/>
          </a:solidFill>
          <a:ln>
            <a:noFill/>
          </a:ln>
          <a:effec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750" t="19540" r="16366" b="9618"/>
          <a:stretch/>
        </p:blipFill>
        <p:spPr bwMode="auto">
          <a:xfrm>
            <a:off x="5580112" y="908720"/>
            <a:ext cx="3458226" cy="5387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99F47919-7F72-464D-B221-5812FD4AE116}"/>
              </a:ext>
            </a:extLst>
          </p:cNvPr>
          <p:cNvSpPr/>
          <p:nvPr/>
        </p:nvSpPr>
        <p:spPr>
          <a:xfrm>
            <a:off x="611560" y="6581001"/>
            <a:ext cx="8208912" cy="276999"/>
          </a:xfrm>
          <a:prstGeom prst="rect">
            <a:avLst/>
          </a:prstGeom>
        </p:spPr>
        <p:txBody>
          <a:bodyPr wrap="square">
            <a:spAutoFit/>
          </a:bodyPr>
          <a:lstStyle/>
          <a:p>
            <a:r>
              <a:rPr lang="fr-FR" sz="1200" dirty="0">
                <a:solidFill>
                  <a:schemeClr val="bg1"/>
                </a:solidFill>
                <a:hlinkClick r:id="rId4">
                  <a:extLst>
                    <a:ext uri="{A12FA001-AC4F-418D-AE19-62706E023703}">
                      <ahyp:hlinkClr xmlns:ahyp="http://schemas.microsoft.com/office/drawing/2018/hyperlinkcolor" val="tx"/>
                    </a:ext>
                  </a:extLst>
                </a:hlinkClick>
              </a:rPr>
              <a:t>https://www.ac-paris.fr/portail/jcms/p1_546930/l-afrique-du-sud-un-pays-emergent-tle-es-l-ancien-programme</a:t>
            </a:r>
            <a:r>
              <a:rPr lang="fr-FR" sz="1200" dirty="0">
                <a:solidFill>
                  <a:schemeClr val="bg1"/>
                </a:solidFill>
              </a:rPr>
              <a:t>  (2012)</a:t>
            </a:r>
          </a:p>
        </p:txBody>
      </p:sp>
    </p:spTree>
    <p:extLst>
      <p:ext uri="{BB962C8B-B14F-4D97-AF65-F5344CB8AC3E}">
        <p14:creationId xmlns:p14="http://schemas.microsoft.com/office/powerpoint/2010/main" val="227793241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2" descr="Quartier populaire de Luan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919" y="819944"/>
            <a:ext cx="5000625"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2"/>
          <p:cNvSpPr>
            <a:spLocks noChangeArrowheads="1"/>
          </p:cNvSpPr>
          <p:nvPr/>
        </p:nvSpPr>
        <p:spPr bwMode="auto">
          <a:xfrm>
            <a:off x="910778" y="451644"/>
            <a:ext cx="2954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dirty="0"/>
              <a:t>Quartier populaire de Luanda</a:t>
            </a:r>
          </a:p>
        </p:txBody>
      </p:sp>
      <p:sp>
        <p:nvSpPr>
          <p:cNvPr id="51205" name="Rectangle 3"/>
          <p:cNvSpPr>
            <a:spLocks noChangeArrowheads="1"/>
          </p:cNvSpPr>
          <p:nvPr/>
        </p:nvSpPr>
        <p:spPr bwMode="auto">
          <a:xfrm>
            <a:off x="-25991" y="4572794"/>
            <a:ext cx="457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000" dirty="0"/>
              <a:t>https://www.dw.com/fr/langola-champion-du-monde-des-in%C3%A9galit%C3%A9s-sociales/a-16133579</a:t>
            </a:r>
          </a:p>
        </p:txBody>
      </p:sp>
      <p:sp>
        <p:nvSpPr>
          <p:cNvPr id="51208" name="Rectangle 5"/>
          <p:cNvSpPr>
            <a:spLocks noChangeArrowheads="1"/>
          </p:cNvSpPr>
          <p:nvPr/>
        </p:nvSpPr>
        <p:spPr bwMode="auto">
          <a:xfrm>
            <a:off x="5436096" y="116632"/>
            <a:ext cx="45365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sz="1600" b="1" dirty="0"/>
              <a:t>Le paradoxe angolais : un pétro-Etat…</a:t>
            </a:r>
          </a:p>
          <a:p>
            <a:endParaRPr lang="fr-FR" sz="1600" b="1" dirty="0"/>
          </a:p>
        </p:txBody>
      </p:sp>
      <p:sp>
        <p:nvSpPr>
          <p:cNvPr id="51209" name="Rectangle 6"/>
          <p:cNvSpPr>
            <a:spLocks noChangeArrowheads="1"/>
          </p:cNvSpPr>
          <p:nvPr/>
        </p:nvSpPr>
        <p:spPr bwMode="auto">
          <a:xfrm>
            <a:off x="5299314" y="116632"/>
            <a:ext cx="3816003"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sz="1400" dirty="0"/>
              <a:t> </a:t>
            </a:r>
          </a:p>
          <a:p>
            <a:pPr algn="just"/>
            <a:r>
              <a:rPr lang="fr-FR" sz="1400" dirty="0"/>
              <a:t>Luanda, la capitale du pays ressemble par endroits à un petit paradis. Sa célèbre avenue de banques et ses kilomètres de jetés le long des plages de sable, n’ont rien à envier à des infrastructures urbaines de grandes villes de pays développés. L’accès à l’école s’est aussi amélioré et une classe moyenne conséquente est née.</a:t>
            </a:r>
          </a:p>
          <a:p>
            <a:pPr algn="just"/>
            <a:r>
              <a:rPr lang="fr-FR" sz="1400" dirty="0"/>
              <a:t>Les buildings feutrés aux façades modernes de Luanda, se louent à des prix qui défient l’entendement dans un environnement où 40% de la population très pauvre dispose de moins de 700 $ par an.</a:t>
            </a:r>
          </a:p>
          <a:p>
            <a:r>
              <a:rPr lang="fr-FR" sz="1400" dirty="0">
                <a:hlinkClick r:id="rId3"/>
              </a:rPr>
              <a:t>https://</a:t>
            </a:r>
            <a:r>
              <a:rPr lang="fr-FR" sz="1200" dirty="0">
                <a:hlinkClick r:id="rId3"/>
              </a:rPr>
              <a:t>www.agenceecofin.com/hebdop3/1805-57032-le-paradoxe-angolais-un-petro-etat-entache-de-pauvrete-et-d-arbitrages-infructueux</a:t>
            </a:r>
            <a:r>
              <a:rPr lang="fr-FR" sz="1200" dirty="0"/>
              <a:t>  vendredi, 18 mai 2018</a:t>
            </a:r>
          </a:p>
          <a:p>
            <a:endParaRPr lang="fr-FR" sz="1400" dirty="0"/>
          </a:p>
        </p:txBody>
      </p:sp>
      <p:sp>
        <p:nvSpPr>
          <p:cNvPr id="2" name="Rectangle 1"/>
          <p:cNvSpPr/>
          <p:nvPr/>
        </p:nvSpPr>
        <p:spPr>
          <a:xfrm>
            <a:off x="120254" y="37110"/>
            <a:ext cx="5176545" cy="461665"/>
          </a:xfrm>
          <a:prstGeom prst="rect">
            <a:avLst/>
          </a:prstGeom>
        </p:spPr>
        <p:txBody>
          <a:bodyPr wrap="none">
            <a:spAutoFit/>
          </a:bodyPr>
          <a:lstStyle/>
          <a:p>
            <a:r>
              <a:rPr lang="fr-FR" sz="2400" b="1" dirty="0"/>
              <a:t>A l’échelle d’une ville: Luanda (Angola) </a:t>
            </a:r>
            <a:endParaRPr lang="fr-FR" sz="2400" dirty="0"/>
          </a:p>
        </p:txBody>
      </p:sp>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1020" y="3804037"/>
            <a:ext cx="5042980" cy="279584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2"/>
          <p:cNvSpPr>
            <a:spLocks noChangeArrowheads="1"/>
          </p:cNvSpPr>
          <p:nvPr/>
        </p:nvSpPr>
        <p:spPr bwMode="auto">
          <a:xfrm>
            <a:off x="4138835" y="6494169"/>
            <a:ext cx="25266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dirty="0"/>
              <a:t>Quartier riche de Luanda</a:t>
            </a:r>
          </a:p>
        </p:txBody>
      </p:sp>
      <p:pic>
        <p:nvPicPr>
          <p:cNvPr id="10247" name="Picture 7" descr="https://savoirs.rfi.fr/sites/default/files/styles/rfi_desktop_page-media_conteneur/public/medias/images/vignettes/luanda_gettyimages-187672692_1920_web.jpg?itok=KwyNJ-4x&amp;timestamp=15059085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3371857"/>
            <a:ext cx="6096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36968" t="88946" b="1145"/>
          <a:stretch/>
        </p:blipFill>
        <p:spPr bwMode="auto">
          <a:xfrm>
            <a:off x="5059919" y="6465132"/>
            <a:ext cx="4076576" cy="359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888094" y="3371857"/>
            <a:ext cx="5255906" cy="230832"/>
          </a:xfrm>
          <a:prstGeom prst="rect">
            <a:avLst/>
          </a:prstGeom>
        </p:spPr>
        <p:txBody>
          <a:bodyPr wrap="square">
            <a:spAutoFit/>
          </a:bodyPr>
          <a:lstStyle/>
          <a:p>
            <a:r>
              <a:rPr lang="fr-FR" sz="900" dirty="0">
                <a:solidFill>
                  <a:schemeClr val="bg1"/>
                </a:solidFill>
              </a:rPr>
              <a:t>https://savoirs.rfi.fr/fr/comprendre-enrichir/societe/luanda-de-la-colonisation-a-lere-du-petrole</a:t>
            </a:r>
          </a:p>
        </p:txBody>
      </p:sp>
    </p:spTree>
    <p:extLst>
      <p:ext uri="{BB962C8B-B14F-4D97-AF65-F5344CB8AC3E}">
        <p14:creationId xmlns:p14="http://schemas.microsoft.com/office/powerpoint/2010/main" val="242090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644" y="1073422"/>
            <a:ext cx="3248025" cy="3822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5" name="Rectangle 6"/>
          <p:cNvSpPr>
            <a:spLocks noChangeArrowheads="1"/>
          </p:cNvSpPr>
          <p:nvPr/>
        </p:nvSpPr>
        <p:spPr bwMode="auto">
          <a:xfrm>
            <a:off x="2681287" y="2060848"/>
            <a:ext cx="6462713" cy="23083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fr-FR" sz="1600"/>
              <a:t>Le  taux d’accès aux services essentiels demeure faible. </a:t>
            </a:r>
          </a:p>
          <a:p>
            <a:pPr algn="just"/>
            <a:r>
              <a:rPr lang="fr-FR" sz="1600"/>
              <a:t>En 2015, 49 % (source OMS/UNICEF) de la population avait accès à une source d’eau améliorée (75 % en milieu urbain) et 52 % à un système d’assainissement amélioré (89 % en milieu urbain). </a:t>
            </a:r>
          </a:p>
          <a:p>
            <a:pPr algn="just"/>
            <a:r>
              <a:rPr lang="fr-FR" sz="1600"/>
              <a:t>Le taux moyen d’accès à une source d’eau améliorée en milieu urbain cache cependant de grandes disparités entre les quartiers et dans certaines villes de provinces le taux est inférieur à 10 %. De plus, seuls 32 % des urbains disposent d’un branchement d'eau à domicile, beaucoup achetant l’eau à prix exorbitant à des camions citernes.</a:t>
            </a:r>
          </a:p>
        </p:txBody>
      </p:sp>
      <p:sp>
        <p:nvSpPr>
          <p:cNvPr id="49157" name="ZoneTexte 4"/>
          <p:cNvSpPr txBox="1">
            <a:spLocks noChangeArrowheads="1"/>
          </p:cNvSpPr>
          <p:nvPr/>
        </p:nvSpPr>
        <p:spPr bwMode="auto">
          <a:xfrm>
            <a:off x="4518422" y="1375047"/>
            <a:ext cx="4104084"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b="1" dirty="0"/>
              <a:t>Écarts de richesse à Luanda, accès à l’eau </a:t>
            </a:r>
          </a:p>
        </p:txBody>
      </p:sp>
      <p:sp>
        <p:nvSpPr>
          <p:cNvPr id="49158" name="Rectangle 5"/>
          <p:cNvSpPr>
            <a:spLocks noChangeArrowheads="1"/>
          </p:cNvSpPr>
          <p:nvPr/>
        </p:nvSpPr>
        <p:spPr bwMode="auto">
          <a:xfrm>
            <a:off x="359569" y="5105400"/>
            <a:ext cx="46022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t>https://www.afd.fr/fr/page-region-pays/angola</a:t>
            </a:r>
          </a:p>
        </p:txBody>
      </p:sp>
      <p:pic>
        <p:nvPicPr>
          <p:cNvPr id="4915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2" y="5473700"/>
            <a:ext cx="1071563" cy="5905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Rectangle 7"/>
          <p:cNvSpPr>
            <a:spLocks noChangeArrowheads="1"/>
          </p:cNvSpPr>
          <p:nvPr/>
        </p:nvSpPr>
        <p:spPr bwMode="auto">
          <a:xfrm>
            <a:off x="4031456" y="887686"/>
            <a:ext cx="51438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b="1"/>
              <a:t>Angola | AFD - Agence Française de Développement</a:t>
            </a:r>
            <a:endParaRPr lang="fr-FR" b="1">
              <a:hlinkClick r:id="rId4"/>
            </a:endParaRPr>
          </a:p>
        </p:txBody>
      </p:sp>
    </p:spTree>
    <p:extLst>
      <p:ext uri="{BB962C8B-B14F-4D97-AF65-F5344CB8AC3E}">
        <p14:creationId xmlns:p14="http://schemas.microsoft.com/office/powerpoint/2010/main" val="40992719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teaves.mondoblog.org/files/2015/09/IMG_94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06442"/>
            <a:ext cx="6229350" cy="62293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7504" y="6396335"/>
            <a:ext cx="9112542" cy="369332"/>
          </a:xfrm>
          <a:prstGeom prst="rect">
            <a:avLst/>
          </a:prstGeom>
        </p:spPr>
        <p:txBody>
          <a:bodyPr wrap="square">
            <a:spAutoFit/>
          </a:bodyPr>
          <a:lstStyle/>
          <a:p>
            <a:r>
              <a:rPr lang="fr-FR" dirty="0"/>
              <a:t>http://steaves.mondoblog.org/societe/luanda-des-riches-et-celui-des-autres/</a:t>
            </a:r>
          </a:p>
        </p:txBody>
      </p:sp>
      <p:sp>
        <p:nvSpPr>
          <p:cNvPr id="3" name="Rectangle 2"/>
          <p:cNvSpPr/>
          <p:nvPr/>
        </p:nvSpPr>
        <p:spPr>
          <a:xfrm>
            <a:off x="0" y="37110"/>
            <a:ext cx="4074000" cy="369332"/>
          </a:xfrm>
          <a:prstGeom prst="rect">
            <a:avLst/>
          </a:prstGeom>
        </p:spPr>
        <p:txBody>
          <a:bodyPr wrap="none">
            <a:spAutoFit/>
          </a:bodyPr>
          <a:lstStyle/>
          <a:p>
            <a:r>
              <a:rPr lang="fr-FR" b="1" dirty="0"/>
              <a:t>Luanda des riches… Et Luanda des autres</a:t>
            </a: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6854" y="406442"/>
            <a:ext cx="2563738" cy="2315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6853" y="2924944"/>
            <a:ext cx="2563739" cy="715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84918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0000">
            <a:off x="1354054" y="906530"/>
            <a:ext cx="6698278" cy="604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251520" y="481585"/>
            <a:ext cx="8280920" cy="369332"/>
          </a:xfrm>
          <a:prstGeom prst="rect">
            <a:avLst/>
          </a:prstGeom>
          <a:noFill/>
        </p:spPr>
        <p:txBody>
          <a:bodyPr wrap="square" rtlCol="0">
            <a:spAutoFit/>
          </a:bodyPr>
          <a:lstStyle/>
          <a:p>
            <a:pPr marL="285750" indent="-285750">
              <a:buFont typeface="Wingdings" pitchFamily="2" charset="2"/>
              <a:buChar char="Ø"/>
            </a:pPr>
            <a:r>
              <a:rPr lang="fr-FR" b="1" dirty="0"/>
              <a:t>Ségrégation socio-spatiale. </a:t>
            </a:r>
          </a:p>
        </p:txBody>
      </p:sp>
      <p:sp>
        <p:nvSpPr>
          <p:cNvPr id="4" name="ZoneTexte 3"/>
          <p:cNvSpPr txBox="1"/>
          <p:nvPr/>
        </p:nvSpPr>
        <p:spPr>
          <a:xfrm>
            <a:off x="6109" y="0"/>
            <a:ext cx="6552728" cy="461665"/>
          </a:xfrm>
          <a:prstGeom prst="rect">
            <a:avLst/>
          </a:prstGeom>
          <a:noFill/>
        </p:spPr>
        <p:txBody>
          <a:bodyPr wrap="square" rtlCol="0">
            <a:spAutoFit/>
          </a:bodyPr>
          <a:lstStyle/>
          <a:p>
            <a:r>
              <a:rPr lang="fr-FR" sz="2400" b="1" dirty="0"/>
              <a:t>Un autre exemple : Johannesburg </a:t>
            </a:r>
          </a:p>
        </p:txBody>
      </p:sp>
    </p:spTree>
    <p:extLst>
      <p:ext uri="{BB962C8B-B14F-4D97-AF65-F5344CB8AC3E}">
        <p14:creationId xmlns:p14="http://schemas.microsoft.com/office/powerpoint/2010/main" val="26256857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1880" y="116632"/>
            <a:ext cx="5791956" cy="646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14" y="301298"/>
            <a:ext cx="8290376" cy="5645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683568" y="116632"/>
            <a:ext cx="8280920" cy="369332"/>
          </a:xfrm>
          <a:prstGeom prst="rect">
            <a:avLst/>
          </a:prstGeom>
          <a:noFill/>
        </p:spPr>
        <p:txBody>
          <a:bodyPr wrap="square" rtlCol="0">
            <a:spAutoFit/>
          </a:bodyPr>
          <a:lstStyle/>
          <a:p>
            <a:pPr marL="285750" indent="-285750">
              <a:buFont typeface="Wingdings" pitchFamily="2" charset="2"/>
              <a:buChar char="Ø"/>
            </a:pPr>
            <a:r>
              <a:rPr lang="fr-FR" b="1" dirty="0"/>
              <a:t>Ségrégation socio-spatiale. </a:t>
            </a: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679" t="12171" r="17145" b="6250"/>
          <a:stretch/>
        </p:blipFill>
        <p:spPr bwMode="auto">
          <a:xfrm>
            <a:off x="2111" y="471262"/>
            <a:ext cx="8349917" cy="5967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041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fade">
                                      <p:cBhvr>
                                        <p:cTn id="7" dur="500"/>
                                        <p:tgtEl>
                                          <p:spTgt spid="122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292"/>
                                        </p:tgtEl>
                                      </p:cBhvr>
                                    </p:animEffect>
                                    <p:set>
                                      <p:cBhvr>
                                        <p:cTn id="12" dur="1" fill="hold">
                                          <p:stCondLst>
                                            <p:cond delay="499"/>
                                          </p:stCondLst>
                                        </p:cTn>
                                        <p:tgtEl>
                                          <p:spTgt spid="1229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26"/>
                                        </p:tgtEl>
                                      </p:cBhvr>
                                    </p:animEffect>
                                    <p:set>
                                      <p:cBhvr>
                                        <p:cTn id="22"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503" t="14421" r="15872" b="6842"/>
          <a:stretch/>
        </p:blipFill>
        <p:spPr bwMode="auto">
          <a:xfrm>
            <a:off x="0" y="188639"/>
            <a:ext cx="9215552" cy="6478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61617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62"/>
          <a:stretch/>
        </p:blipFill>
        <p:spPr bwMode="auto">
          <a:xfrm>
            <a:off x="-21780" y="805470"/>
            <a:ext cx="9141967" cy="4810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0" y="692696"/>
            <a:ext cx="2699792" cy="2585323"/>
          </a:xfrm>
          <a:prstGeom prst="rect">
            <a:avLst/>
          </a:prstGeom>
          <a:solidFill>
            <a:schemeClr val="bg1"/>
          </a:solidFill>
        </p:spPr>
        <p:txBody>
          <a:bodyPr wrap="square" rtlCol="0">
            <a:spAutoFit/>
          </a:bodyPr>
          <a:lstStyle/>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344"/>
          <a:stretch/>
        </p:blipFill>
        <p:spPr bwMode="auto">
          <a:xfrm>
            <a:off x="1023315" y="55803"/>
            <a:ext cx="8130436" cy="6444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699792" y="5953172"/>
            <a:ext cx="6420396" cy="923330"/>
          </a:xfrm>
          <a:prstGeom prst="rect">
            <a:avLst/>
          </a:prstGeom>
          <a:solidFill>
            <a:schemeClr val="bg1"/>
          </a:solidFill>
        </p:spPr>
        <p:txBody>
          <a:bodyPr wrap="square">
            <a:spAutoFit/>
          </a:bodyPr>
          <a:lstStyle/>
          <a:p>
            <a:pPr marL="285750" indent="-285750" algn="just">
              <a:buFontTx/>
              <a:buChar char="-"/>
            </a:pPr>
            <a:r>
              <a:rPr lang="fr-FR" dirty="0"/>
              <a:t>malgré la fin officielle de l’apartheid en 1991, persistance d’inégalités toujours criantes entre  blancs et noirs dans la société sud-africaine.</a:t>
            </a: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79" y="302479"/>
            <a:ext cx="2736304" cy="6526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337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750" t="15263" r="16118" b="7684"/>
          <a:stretch/>
        </p:blipFill>
        <p:spPr bwMode="auto">
          <a:xfrm>
            <a:off x="0" y="20802"/>
            <a:ext cx="9097878" cy="630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53339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3528" y="332656"/>
            <a:ext cx="8568952" cy="4684359"/>
          </a:xfrm>
          <a:prstGeom prst="rect">
            <a:avLst/>
          </a:prstGeom>
        </p:spPr>
        <p:txBody>
          <a:bodyPr wrap="square">
            <a:spAutoFit/>
          </a:bodyPr>
          <a:lstStyle/>
          <a:p>
            <a:pPr lvl="0" algn="ctr">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fr-FR" altLang="fr-FR" sz="3200" b="1" dirty="0">
                <a:solidFill>
                  <a:srgbClr val="FF0000"/>
                </a:solidFill>
                <a:latin typeface="+mj-lt"/>
              </a:rPr>
              <a:t>III- </a:t>
            </a:r>
            <a:r>
              <a:rPr lang="fr-FR" altLang="fr-FR" sz="3200" b="1" dirty="0">
                <a:solidFill>
                  <a:srgbClr val="FF0000"/>
                </a:solidFill>
                <a:latin typeface="+mj-lt"/>
                <a:ea typeface="SimSun" panose="02010600030101010101" pitchFamily="2" charset="-122"/>
              </a:rPr>
              <a:t>Des territoires traversés et remodelés par des mobilités complexes.</a:t>
            </a:r>
          </a:p>
          <a:p>
            <a:pPr lvl="0">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endParaRPr lang="fr-FR" altLang="fr-FR" sz="2800" b="1" dirty="0">
              <a:solidFill>
                <a:srgbClr val="000000"/>
              </a:solidFill>
              <a:latin typeface="+mj-lt"/>
              <a:ea typeface="SimSun" panose="02010600030101010101" pitchFamily="2" charset="-122"/>
            </a:endParaRPr>
          </a:p>
          <a:p>
            <a:pPr>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endParaRPr lang="fr-FR" altLang="fr-FR" sz="2400" b="1" dirty="0">
              <a:solidFill>
                <a:srgbClr val="000000"/>
              </a:solidFill>
              <a:latin typeface="Calibri" pitchFamily="34" charset="0"/>
            </a:endParaRPr>
          </a:p>
          <a:p>
            <a:pPr>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endParaRPr lang="fr-FR" altLang="fr-FR" sz="2000" dirty="0">
              <a:solidFill>
                <a:srgbClr val="000000"/>
              </a:solidFill>
              <a:latin typeface="Calibri" pitchFamily="34" charset="0"/>
            </a:endParaRPr>
          </a:p>
          <a:p>
            <a:pPr lvl="0" algn="just" defTabSz="449263" fontAlgn="base" hangingPunct="0">
              <a:lnSpc>
                <a:spcPct val="93000"/>
              </a:lnSpc>
              <a:spcBef>
                <a:spcPct val="0"/>
              </a:spcBef>
              <a:spcAft>
                <a:spcPct val="0"/>
              </a:spcAft>
              <a:buClr>
                <a:srgbClr val="000000"/>
              </a:buClr>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r>
              <a:rPr lang="fr-FR" altLang="fr-FR" sz="2000" dirty="0">
                <a:solidFill>
                  <a:srgbClr val="000000"/>
                </a:solidFill>
                <a:latin typeface="Arial" panose="020B0604020202020204" pitchFamily="34" charset="0"/>
                <a:ea typeface="SimSun" panose="02010600030101010101" pitchFamily="2" charset="-122"/>
              </a:rPr>
              <a:t>Cet espace se caractérise également par des flux migratoires complexes, entre exil, transit et installation pour les migrants internationaux, et affirmation de mobilités touristiques (écotourisme, safaris, etc.), créatrices de nouvelles inégalités territoriales. </a:t>
            </a:r>
          </a:p>
          <a:p>
            <a:pPr algn="just">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endParaRPr lang="fr-FR" altLang="fr-FR" sz="2000" dirty="0">
              <a:solidFill>
                <a:srgbClr val="000000"/>
              </a:solidFill>
              <a:latin typeface="Calibri" pitchFamily="34" charset="0"/>
            </a:endParaRPr>
          </a:p>
          <a:p>
            <a:pPr algn="just">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endParaRPr lang="fr-FR" altLang="fr-FR" sz="2000" dirty="0">
              <a:solidFill>
                <a:srgbClr val="000000"/>
              </a:solidFill>
              <a:latin typeface="Calibri" pitchFamily="34" charset="0"/>
            </a:endParaRPr>
          </a:p>
          <a:p>
            <a:pPr algn="just">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fr-FR" altLang="fr-FR" sz="2400" b="1" i="1" dirty="0">
                <a:solidFill>
                  <a:srgbClr val="000000"/>
                </a:solidFill>
                <a:latin typeface="Calibri" pitchFamily="34" charset="0"/>
              </a:rPr>
              <a:t>Comment les mobilités jouent-elles sur les territoires et les  sociétés ?</a:t>
            </a:r>
          </a:p>
        </p:txBody>
      </p:sp>
    </p:spTree>
    <p:extLst>
      <p:ext uri="{BB962C8B-B14F-4D97-AF65-F5344CB8AC3E}">
        <p14:creationId xmlns:p14="http://schemas.microsoft.com/office/powerpoint/2010/main" val="1012111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sz="half" idx="1"/>
          </p:nvPr>
        </p:nvSpPr>
        <p:spPr>
          <a:xfrm>
            <a:off x="250825" y="0"/>
            <a:ext cx="8713788" cy="6696075"/>
          </a:xfrm>
        </p:spPr>
        <p:txBody>
          <a:bodyPr>
            <a:noAutofit/>
          </a:bodyPr>
          <a:lstStyle/>
          <a:p>
            <a:pPr algn="just">
              <a:lnSpc>
                <a:spcPct val="80000"/>
              </a:lnSpc>
              <a:buSzPct val="150000"/>
              <a:buFont typeface="Wingdings" pitchFamily="2" charset="2"/>
              <a:buChar char="§"/>
            </a:pPr>
            <a:r>
              <a:rPr lang="fr-FR" sz="2800" b="1" dirty="0">
                <a:latin typeface="Calibri" pitchFamily="34" charset="0"/>
              </a:rPr>
              <a:t>Récapitulatif: </a:t>
            </a:r>
          </a:p>
          <a:p>
            <a:pPr algn="just">
              <a:lnSpc>
                <a:spcPct val="80000"/>
              </a:lnSpc>
              <a:buSzPct val="150000"/>
              <a:buFont typeface="Wingdings" pitchFamily="2" charset="2"/>
              <a:buChar char="§"/>
            </a:pPr>
            <a:endParaRPr lang="fr-FR" sz="2800" b="1" dirty="0">
              <a:latin typeface="Calibri" pitchFamily="34" charset="0"/>
            </a:endParaRPr>
          </a:p>
          <a:p>
            <a:pPr algn="just">
              <a:lnSpc>
                <a:spcPct val="80000"/>
              </a:lnSpc>
              <a:buFontTx/>
              <a:buChar char="-"/>
            </a:pPr>
            <a:r>
              <a:rPr lang="fr-FR" sz="2800" dirty="0">
                <a:latin typeface="Calibri" pitchFamily="34" charset="0"/>
              </a:rPr>
              <a:t>L’</a:t>
            </a:r>
            <a:r>
              <a:rPr lang="fr-FR" sz="2800" b="1" dirty="0">
                <a:latin typeface="Calibri" pitchFamily="34" charset="0"/>
              </a:rPr>
              <a:t>exemple</a:t>
            </a:r>
            <a:r>
              <a:rPr lang="fr-FR" sz="2800" dirty="0">
                <a:latin typeface="Calibri" pitchFamily="34" charset="0"/>
              </a:rPr>
              <a:t> a une fonction « d’illustration » pour appuyer une démonstration.</a:t>
            </a:r>
          </a:p>
          <a:p>
            <a:pPr algn="just">
              <a:lnSpc>
                <a:spcPct val="80000"/>
              </a:lnSpc>
              <a:buFontTx/>
              <a:buChar char="-"/>
            </a:pPr>
            <a:endParaRPr lang="fr-FR" sz="2800" dirty="0">
              <a:latin typeface="Calibri" pitchFamily="34" charset="0"/>
            </a:endParaRPr>
          </a:p>
          <a:p>
            <a:pPr algn="just">
              <a:lnSpc>
                <a:spcPct val="80000"/>
              </a:lnSpc>
              <a:buFontTx/>
              <a:buChar char="-"/>
            </a:pPr>
            <a:r>
              <a:rPr lang="fr-FR" sz="2800" dirty="0">
                <a:latin typeface="Calibri" pitchFamily="34" charset="0"/>
              </a:rPr>
              <a:t>L’</a:t>
            </a:r>
            <a:r>
              <a:rPr lang="fr-FR" sz="2800" b="1" dirty="0">
                <a:latin typeface="Calibri" pitchFamily="34" charset="0"/>
              </a:rPr>
              <a:t>étude de cas</a:t>
            </a:r>
            <a:r>
              <a:rPr lang="fr-FR" sz="2800" dirty="0">
                <a:latin typeface="Calibri" pitchFamily="34" charset="0"/>
              </a:rPr>
              <a:t> se place en amont ; elle est conduite de préférence à grande échelle : elle permet de poser la problématique  générale, les axes problématiques, de mettre en œuvre le raisonnement géographique et de construire des notions.</a:t>
            </a:r>
          </a:p>
          <a:p>
            <a:pPr algn="just">
              <a:lnSpc>
                <a:spcPct val="80000"/>
              </a:lnSpc>
              <a:buFontTx/>
              <a:buChar char="-"/>
            </a:pPr>
            <a:endParaRPr lang="fr-FR" sz="2800" dirty="0">
              <a:latin typeface="Calibri" pitchFamily="34" charset="0"/>
            </a:endParaRPr>
          </a:p>
          <a:p>
            <a:pPr algn="just">
              <a:lnSpc>
                <a:spcPct val="80000"/>
              </a:lnSpc>
              <a:buFontTx/>
              <a:buChar char="-"/>
            </a:pPr>
            <a:r>
              <a:rPr lang="fr-FR" sz="2800" dirty="0">
                <a:latin typeface="Calibri" pitchFamily="34" charset="0"/>
              </a:rPr>
              <a:t>La </a:t>
            </a:r>
            <a:r>
              <a:rPr lang="fr-FR" sz="2800" b="1" dirty="0">
                <a:latin typeface="Calibri" pitchFamily="34" charset="0"/>
              </a:rPr>
              <a:t>mise en perspective</a:t>
            </a:r>
            <a:r>
              <a:rPr lang="fr-FR" sz="2800" dirty="0">
                <a:latin typeface="Calibri" pitchFamily="34" charset="0"/>
              </a:rPr>
              <a:t> permet de reposer les questions dégagées au cours de l’étude de cas dans une approche </a:t>
            </a:r>
            <a:r>
              <a:rPr lang="fr-FR" sz="2800" dirty="0" err="1">
                <a:latin typeface="Calibri" pitchFamily="34" charset="0"/>
              </a:rPr>
              <a:t>multiscalaire</a:t>
            </a:r>
            <a:r>
              <a:rPr lang="fr-FR" sz="2800" dirty="0">
                <a:latin typeface="Calibri" pitchFamily="34" charset="0"/>
              </a:rPr>
              <a:t>. On met les études de cas en perspective par des comparaisons et des approches aux autres échelles spatiales en particulier l’échelle planétaire.</a:t>
            </a:r>
          </a:p>
          <a:p>
            <a:pPr algn="just">
              <a:lnSpc>
                <a:spcPct val="80000"/>
              </a:lnSpc>
              <a:buFontTx/>
              <a:buChar char="-"/>
            </a:pPr>
            <a:endParaRPr lang="fr-FR" sz="2800" dirty="0">
              <a:latin typeface="Calibri" pitchFamily="34" charset="0"/>
            </a:endParaRPr>
          </a:p>
          <a:p>
            <a:pPr algn="r">
              <a:lnSpc>
                <a:spcPct val="80000"/>
              </a:lnSpc>
              <a:buFontTx/>
              <a:buChar char="-"/>
            </a:pPr>
            <a:r>
              <a:rPr lang="fr-FR" sz="1800" dirty="0">
                <a:latin typeface="Calibri" pitchFamily="34" charset="0"/>
              </a:rPr>
              <a:t>Site académique de Besançon</a:t>
            </a:r>
          </a:p>
        </p:txBody>
      </p:sp>
    </p:spTree>
    <p:extLst>
      <p:ext uri="{BB962C8B-B14F-4D97-AF65-F5344CB8AC3E}">
        <p14:creationId xmlns:p14="http://schemas.microsoft.com/office/powerpoint/2010/main" val="18963180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90046AA-B7DB-420D-BC7C-A80E87B42C2C}"/>
              </a:ext>
            </a:extLst>
          </p:cNvPr>
          <p:cNvPicPr>
            <a:picLocks noChangeAspect="1"/>
          </p:cNvPicPr>
          <p:nvPr/>
        </p:nvPicPr>
        <p:blipFill>
          <a:blip r:embed="rId2"/>
          <a:stretch>
            <a:fillRect/>
          </a:stretch>
        </p:blipFill>
        <p:spPr>
          <a:xfrm>
            <a:off x="837221" y="1377107"/>
            <a:ext cx="6183051" cy="5410169"/>
          </a:xfrm>
          <a:prstGeom prst="rect">
            <a:avLst/>
          </a:prstGeom>
        </p:spPr>
      </p:pic>
      <p:sp>
        <p:nvSpPr>
          <p:cNvPr id="5" name="Rectangle 4">
            <a:extLst>
              <a:ext uri="{FF2B5EF4-FFF2-40B4-BE49-F238E27FC236}">
                <a16:creationId xmlns:a16="http://schemas.microsoft.com/office/drawing/2014/main" id="{0B029E07-01C8-4BA5-B1A9-34A2C8E9562B}"/>
              </a:ext>
            </a:extLst>
          </p:cNvPr>
          <p:cNvSpPr/>
          <p:nvPr/>
        </p:nvSpPr>
        <p:spPr>
          <a:xfrm>
            <a:off x="2452354" y="6488633"/>
            <a:ext cx="4095417" cy="369332"/>
          </a:xfrm>
          <a:prstGeom prst="rect">
            <a:avLst/>
          </a:prstGeom>
        </p:spPr>
        <p:txBody>
          <a:bodyPr wrap="none">
            <a:spAutoFit/>
          </a:bodyPr>
          <a:lstStyle/>
          <a:p>
            <a:r>
              <a:rPr lang="fr-FR" dirty="0"/>
              <a:t>https://www.ladocumentationfrancaise.fr</a:t>
            </a:r>
          </a:p>
        </p:txBody>
      </p:sp>
      <p:sp>
        <p:nvSpPr>
          <p:cNvPr id="3" name="ZoneTexte 2"/>
          <p:cNvSpPr txBox="1"/>
          <p:nvPr/>
        </p:nvSpPr>
        <p:spPr>
          <a:xfrm>
            <a:off x="539552" y="0"/>
            <a:ext cx="8604448" cy="1569660"/>
          </a:xfrm>
          <a:prstGeom prst="rect">
            <a:avLst/>
          </a:prstGeom>
          <a:noFill/>
        </p:spPr>
        <p:txBody>
          <a:bodyPr wrap="square" rtlCol="0">
            <a:spAutoFit/>
          </a:bodyPr>
          <a:lstStyle/>
          <a:p>
            <a:r>
              <a:rPr lang="fr-FR" sz="1600" b="1" dirty="0"/>
              <a:t>L’aire s’inscrit dans des mobilités de longue date.</a:t>
            </a:r>
          </a:p>
          <a:p>
            <a:r>
              <a:rPr lang="fr-FR" sz="1600" dirty="0"/>
              <a:t>Une tradition de circulation des populations ancienne : </a:t>
            </a:r>
          </a:p>
          <a:p>
            <a:r>
              <a:rPr lang="fr-FR" sz="1600" dirty="0"/>
              <a:t>Déplacements de populations africaines dès le début XIXe </a:t>
            </a:r>
          </a:p>
          <a:p>
            <a:r>
              <a:rPr lang="fr-FR" sz="1600" dirty="0"/>
              <a:t>Colonisation européenne avec les Portugais puis les Hollandais et les Britannique qui vont exploiter une main d’œuvre servile déportées d’autres colonies (Inde et Indonésie)</a:t>
            </a:r>
          </a:p>
          <a:p>
            <a:endParaRPr lang="fr-FR" sz="1600" dirty="0"/>
          </a:p>
        </p:txBody>
      </p:sp>
    </p:spTree>
    <p:extLst>
      <p:ext uri="{BB962C8B-B14F-4D97-AF65-F5344CB8AC3E}">
        <p14:creationId xmlns:p14="http://schemas.microsoft.com/office/powerpoint/2010/main" val="27754380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17F572F-21FD-43BB-B8C3-8442CC6D55FB}"/>
              </a:ext>
            </a:extLst>
          </p:cNvPr>
          <p:cNvPicPr>
            <a:picLocks noChangeAspect="1"/>
          </p:cNvPicPr>
          <p:nvPr/>
        </p:nvPicPr>
        <p:blipFill>
          <a:blip r:embed="rId2"/>
          <a:stretch>
            <a:fillRect/>
          </a:stretch>
        </p:blipFill>
        <p:spPr>
          <a:xfrm>
            <a:off x="971600" y="580965"/>
            <a:ext cx="7117815" cy="5328979"/>
          </a:xfrm>
          <a:prstGeom prst="rect">
            <a:avLst/>
          </a:prstGeom>
        </p:spPr>
      </p:pic>
      <p:sp>
        <p:nvSpPr>
          <p:cNvPr id="5" name="Rectangle 4">
            <a:extLst>
              <a:ext uri="{FF2B5EF4-FFF2-40B4-BE49-F238E27FC236}">
                <a16:creationId xmlns:a16="http://schemas.microsoft.com/office/drawing/2014/main" id="{1FA6ECCD-2F17-4FF8-A313-99E5050D6133}"/>
              </a:ext>
            </a:extLst>
          </p:cNvPr>
          <p:cNvSpPr/>
          <p:nvPr/>
        </p:nvSpPr>
        <p:spPr>
          <a:xfrm>
            <a:off x="107504" y="211633"/>
            <a:ext cx="8712967" cy="369332"/>
          </a:xfrm>
          <a:prstGeom prst="rect">
            <a:avLst/>
          </a:prstGeom>
        </p:spPr>
        <p:txBody>
          <a:bodyPr wrap="square">
            <a:spAutoFit/>
          </a:bodyPr>
          <a:lstStyle/>
          <a:p>
            <a:r>
              <a:rPr lang="fr-FR" dirty="0">
                <a:solidFill>
                  <a:srgbClr val="333333"/>
                </a:solidFill>
                <a:latin typeface="Georgia" panose="02040502050405020303" pitchFamily="18" charset="0"/>
              </a:rPr>
              <a:t>Les migrations minières d’Afrique australe vers l’Afrique du Sud depuis 1948</a:t>
            </a:r>
            <a:endParaRPr lang="fr-FR" dirty="0"/>
          </a:p>
        </p:txBody>
      </p:sp>
      <p:sp>
        <p:nvSpPr>
          <p:cNvPr id="8" name="Rectangle 7">
            <a:extLst>
              <a:ext uri="{FF2B5EF4-FFF2-40B4-BE49-F238E27FC236}">
                <a16:creationId xmlns:a16="http://schemas.microsoft.com/office/drawing/2014/main" id="{8046BD64-F038-4E8B-B2E7-F29C3302E99A}"/>
              </a:ext>
            </a:extLst>
          </p:cNvPr>
          <p:cNvSpPr/>
          <p:nvPr/>
        </p:nvSpPr>
        <p:spPr>
          <a:xfrm>
            <a:off x="807832" y="6046202"/>
            <a:ext cx="8049237" cy="523220"/>
          </a:xfrm>
          <a:prstGeom prst="rect">
            <a:avLst/>
          </a:prstGeom>
        </p:spPr>
        <p:txBody>
          <a:bodyPr wrap="square">
            <a:spAutoFit/>
          </a:bodyPr>
          <a:lstStyle/>
          <a:p>
            <a:r>
              <a:rPr lang="fr-FR" sz="1400" b="1" dirty="0">
                <a:solidFill>
                  <a:srgbClr val="333333"/>
                </a:solidFill>
                <a:latin typeface="Arial" panose="020B0604020202020204" pitchFamily="34" charset="0"/>
              </a:rPr>
              <a:t>Source : </a:t>
            </a:r>
            <a:r>
              <a:rPr lang="fr-FR" sz="1400" dirty="0">
                <a:solidFill>
                  <a:srgbClr val="333333"/>
                </a:solidFill>
                <a:latin typeface="Arial" panose="020B0604020202020204" pitchFamily="34" charset="0"/>
              </a:rPr>
              <a:t>DP 8088 : L'Afrique du Sud. Entre héritages et émergence (Auteur : Philippe Gervais-</a:t>
            </a:r>
            <a:r>
              <a:rPr lang="fr-FR" sz="1400" dirty="0" err="1">
                <a:solidFill>
                  <a:srgbClr val="333333"/>
                </a:solidFill>
                <a:latin typeface="Arial" panose="020B0604020202020204" pitchFamily="34" charset="0"/>
              </a:rPr>
              <a:t>Lambony</a:t>
            </a:r>
            <a:r>
              <a:rPr lang="fr-FR" sz="1400" dirty="0">
                <a:solidFill>
                  <a:srgbClr val="333333"/>
                </a:solidFill>
                <a:latin typeface="Arial" panose="020B0604020202020204" pitchFamily="34" charset="0"/>
              </a:rPr>
              <a:t>) </a:t>
            </a:r>
            <a:endParaRPr lang="fr-FR" sz="1400" dirty="0"/>
          </a:p>
        </p:txBody>
      </p:sp>
    </p:spTree>
    <p:extLst>
      <p:ext uri="{BB962C8B-B14F-4D97-AF65-F5344CB8AC3E}">
        <p14:creationId xmlns:p14="http://schemas.microsoft.com/office/powerpoint/2010/main" val="259783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5">
            <a:extLst>
              <a:ext uri="{FF2B5EF4-FFF2-40B4-BE49-F238E27FC236}">
                <a16:creationId xmlns:a16="http://schemas.microsoft.com/office/drawing/2014/main" id="{D7275B18-D833-41B8-A0B2-CE7039BA8F3F}"/>
              </a:ext>
            </a:extLst>
          </p:cNvPr>
          <p:cNvSpPr txBox="1">
            <a:spLocks/>
          </p:cNvSpPr>
          <p:nvPr/>
        </p:nvSpPr>
        <p:spPr>
          <a:xfrm>
            <a:off x="805400" y="0"/>
            <a:ext cx="7881400" cy="128693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400" b="1" dirty="0"/>
              <a:t>L’OIM et la SADC souhaitent harmoniser la collaboration en matière de migration  </a:t>
            </a:r>
            <a:r>
              <a:rPr lang="fr-FR" sz="2400" dirty="0"/>
              <a:t>11/22/16</a:t>
            </a:r>
          </a:p>
        </p:txBody>
      </p:sp>
      <p:sp>
        <p:nvSpPr>
          <p:cNvPr id="6" name="ZoneTexte 5">
            <a:extLst>
              <a:ext uri="{FF2B5EF4-FFF2-40B4-BE49-F238E27FC236}">
                <a16:creationId xmlns:a16="http://schemas.microsoft.com/office/drawing/2014/main" id="{171B9A4D-0C20-4800-B97A-C69F78BA07C1}"/>
              </a:ext>
            </a:extLst>
          </p:cNvPr>
          <p:cNvSpPr txBox="1"/>
          <p:nvPr/>
        </p:nvSpPr>
        <p:spPr>
          <a:xfrm>
            <a:off x="539552" y="1360783"/>
            <a:ext cx="7881400" cy="4801314"/>
          </a:xfrm>
          <a:prstGeom prst="rect">
            <a:avLst/>
          </a:prstGeom>
          <a:noFill/>
        </p:spPr>
        <p:txBody>
          <a:bodyPr wrap="square" rtlCol="0">
            <a:spAutoFit/>
          </a:bodyPr>
          <a:lstStyle/>
          <a:p>
            <a:r>
              <a:rPr lang="fr-FR" b="1" dirty="0"/>
              <a:t>Afrique du Sud </a:t>
            </a:r>
            <a:r>
              <a:rPr lang="fr-FR" dirty="0"/>
              <a:t>- La Communauté de développement de l’Afrique australe (SADC) et l’OIM ont signé un Mémorandum d’accord la semaine dernière, 17 novembre, à Gaborone, au </a:t>
            </a:r>
            <a:r>
              <a:rPr lang="fr-FR" dirty="0" err="1"/>
              <a:t>Bostwana</a:t>
            </a:r>
            <a:r>
              <a:rPr lang="fr-FR" dirty="0"/>
              <a:t>. Le Mémorandum apporte un cadre de coopération entre les deux organisations dans le domaine des migrations dans la région de l’Afrique australe.[…]</a:t>
            </a:r>
          </a:p>
          <a:p>
            <a:endParaRPr lang="fr-FR" dirty="0"/>
          </a:p>
          <a:p>
            <a:endParaRPr lang="fr-FR" dirty="0"/>
          </a:p>
          <a:p>
            <a:pPr algn="just"/>
            <a:r>
              <a:rPr lang="fr-FR" dirty="0"/>
              <a:t>On estime que 21 millions des 244 millions de migrants dans le monde se trouvent en Afrique. Plus de 3 millions de migrants se trouvent en Afrique australe, une région caractérisée par la migration composite et irrégulière, par la migration de main-d’œuvre et le déplacement dus aux conflits et aux catastrophes naturelles.</a:t>
            </a:r>
          </a:p>
          <a:p>
            <a:pPr algn="just"/>
            <a:r>
              <a:rPr lang="fr-FR" dirty="0"/>
              <a:t>En raison de son économie relativement développée par rapport au reste du continent, l’Afrique australe attire des migrants qui recherchent du travail dans les industries minière, agricole et manufacturière. La région est également un tremplin pour la migration régulière et irrégulière vers l’Europe et les continents américains.</a:t>
            </a:r>
          </a:p>
          <a:p>
            <a:pPr algn="just"/>
            <a:endParaRPr lang="fr-FR" dirty="0"/>
          </a:p>
        </p:txBody>
      </p:sp>
      <p:pic>
        <p:nvPicPr>
          <p:cNvPr id="7" name="Picture 2" descr="Accueil">
            <a:hlinkClick r:id="rId2" tooltip="Accueil"/>
            <a:extLst>
              <a:ext uri="{FF2B5EF4-FFF2-40B4-BE49-F238E27FC236}">
                <a16:creationId xmlns:a16="http://schemas.microsoft.com/office/drawing/2014/main" id="{4314F8C1-F1B4-497B-81A7-7E3AF374BA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572561"/>
            <a:ext cx="1885950" cy="714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09E806D-028A-4721-B635-0A3FC622FCC2}"/>
              </a:ext>
            </a:extLst>
          </p:cNvPr>
          <p:cNvSpPr/>
          <p:nvPr/>
        </p:nvSpPr>
        <p:spPr>
          <a:xfrm>
            <a:off x="0" y="6142926"/>
            <a:ext cx="11052495" cy="338554"/>
          </a:xfrm>
          <a:prstGeom prst="rect">
            <a:avLst/>
          </a:prstGeom>
        </p:spPr>
        <p:txBody>
          <a:bodyPr wrap="square">
            <a:spAutoFit/>
          </a:bodyPr>
          <a:lstStyle/>
          <a:p>
            <a:r>
              <a:rPr lang="fr-FR" sz="1600" dirty="0">
                <a:hlinkClick r:id="rId4"/>
              </a:rPr>
              <a:t>https://www.iom.int/fr/news/loim-et-la-sadc-souhaitent-harmoniser-la-collaboration-en-matiere-de-migration</a:t>
            </a:r>
            <a:r>
              <a:rPr lang="fr-FR" sz="1600" dirty="0"/>
              <a:t> </a:t>
            </a:r>
          </a:p>
        </p:txBody>
      </p:sp>
    </p:spTree>
    <p:extLst>
      <p:ext uri="{BB962C8B-B14F-4D97-AF65-F5344CB8AC3E}">
        <p14:creationId xmlns:p14="http://schemas.microsoft.com/office/powerpoint/2010/main" val="15689674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17958" y="206133"/>
            <a:ext cx="4503857" cy="4067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Mobilités et migrations intra-africa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8151" y="699868"/>
            <a:ext cx="4419938" cy="31683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46250" y="3956306"/>
            <a:ext cx="5269664" cy="261610"/>
          </a:xfrm>
          <a:prstGeom prst="rect">
            <a:avLst/>
          </a:prstGeom>
        </p:spPr>
        <p:txBody>
          <a:bodyPr wrap="square">
            <a:spAutoFit/>
          </a:bodyPr>
          <a:lstStyle/>
          <a:p>
            <a:r>
              <a:rPr lang="fr-FR" sz="1100" dirty="0"/>
              <a:t>http://geoconfluences.ens-lyon.fr/actualites/veille/breves/migrations-intra-africaines</a:t>
            </a:r>
          </a:p>
        </p:txBody>
      </p:sp>
      <p:sp>
        <p:nvSpPr>
          <p:cNvPr id="6" name="Rectangle 5"/>
          <p:cNvSpPr/>
          <p:nvPr/>
        </p:nvSpPr>
        <p:spPr>
          <a:xfrm>
            <a:off x="4283968" y="-11823"/>
            <a:ext cx="4860031" cy="707886"/>
          </a:xfrm>
          <a:prstGeom prst="rect">
            <a:avLst/>
          </a:prstGeom>
        </p:spPr>
        <p:txBody>
          <a:bodyPr wrap="square">
            <a:spAutoFit/>
          </a:bodyPr>
          <a:lstStyle/>
          <a:p>
            <a:r>
              <a:rPr lang="fr-FR" sz="2000" b="1" dirty="0"/>
              <a:t>Mobilités et migrations intra-africaines   </a:t>
            </a:r>
            <a:r>
              <a:rPr lang="fr-FR" sz="2000" dirty="0"/>
              <a:t>23/01/2018</a:t>
            </a:r>
            <a:endParaRPr lang="fr-FR" sz="2000" b="1" dirty="0"/>
          </a:p>
        </p:txBody>
      </p:sp>
      <p:graphicFrame>
        <p:nvGraphicFramePr>
          <p:cNvPr id="7" name="Tableau 6"/>
          <p:cNvGraphicFramePr>
            <a:graphicFrameLocks noGrp="1"/>
          </p:cNvGraphicFramePr>
          <p:nvPr>
            <p:extLst>
              <p:ext uri="{D42A27DB-BD31-4B8C-83A1-F6EECF244321}">
                <p14:modId xmlns:p14="http://schemas.microsoft.com/office/powerpoint/2010/main" val="930034755"/>
              </p:ext>
            </p:extLst>
          </p:nvPr>
        </p:nvGraphicFramePr>
        <p:xfrm>
          <a:off x="329943" y="4587240"/>
          <a:ext cx="8316416" cy="2270760"/>
        </p:xfrm>
        <a:graphic>
          <a:graphicData uri="http://schemas.openxmlformats.org/drawingml/2006/table">
            <a:tbl>
              <a:tblPr firstRow="1" bandRow="1">
                <a:tableStyleId>{5C22544A-7EE6-4342-B048-85BDC9FD1C3A}</a:tableStyleId>
              </a:tblPr>
              <a:tblGrid>
                <a:gridCol w="2411760">
                  <a:extLst>
                    <a:ext uri="{9D8B030D-6E8A-4147-A177-3AD203B41FA5}">
                      <a16:colId xmlns:a16="http://schemas.microsoft.com/office/drawing/2014/main" val="20000"/>
                    </a:ext>
                  </a:extLst>
                </a:gridCol>
                <a:gridCol w="1548680">
                  <a:extLst>
                    <a:ext uri="{9D8B030D-6E8A-4147-A177-3AD203B41FA5}">
                      <a16:colId xmlns:a16="http://schemas.microsoft.com/office/drawing/2014/main" val="20001"/>
                    </a:ext>
                  </a:extLst>
                </a:gridCol>
                <a:gridCol w="2520280">
                  <a:extLst>
                    <a:ext uri="{9D8B030D-6E8A-4147-A177-3AD203B41FA5}">
                      <a16:colId xmlns:a16="http://schemas.microsoft.com/office/drawing/2014/main" val="20002"/>
                    </a:ext>
                  </a:extLst>
                </a:gridCol>
                <a:gridCol w="1835696">
                  <a:extLst>
                    <a:ext uri="{9D8B030D-6E8A-4147-A177-3AD203B41FA5}">
                      <a16:colId xmlns:a16="http://schemas.microsoft.com/office/drawing/2014/main" val="20003"/>
                    </a:ext>
                  </a:extLst>
                </a:gridCol>
              </a:tblGrid>
              <a:tr h="218087">
                <a:tc>
                  <a:txBody>
                    <a:bodyPr/>
                    <a:lstStyle/>
                    <a:p>
                      <a:r>
                        <a:rPr lang="fr-FR" sz="1100" dirty="0"/>
                        <a:t>Images</a:t>
                      </a:r>
                      <a:r>
                        <a:rPr lang="fr-FR" sz="1100" baseline="0" dirty="0"/>
                        <a:t> économiques du monde 2018</a:t>
                      </a:r>
                      <a:endParaRPr lang="fr-FR" sz="1100" dirty="0"/>
                    </a:p>
                  </a:txBody>
                  <a:tcPr/>
                </a:tc>
                <a:tc>
                  <a:txBody>
                    <a:bodyPr/>
                    <a:lstStyle/>
                    <a:p>
                      <a:r>
                        <a:rPr lang="fr-FR" sz="1100" dirty="0"/>
                        <a:t>Solde</a:t>
                      </a:r>
                      <a:r>
                        <a:rPr lang="fr-FR" sz="1100" baseline="0" dirty="0"/>
                        <a:t> migratoire %</a:t>
                      </a:r>
                      <a:endParaRPr lang="fr-FR" sz="1100" dirty="0"/>
                    </a:p>
                  </a:txBody>
                  <a:tcPr/>
                </a:tc>
                <a:tc>
                  <a:txBody>
                    <a:bodyPr/>
                    <a:lstStyle/>
                    <a:p>
                      <a:r>
                        <a:rPr lang="fr-FR" sz="1100" dirty="0"/>
                        <a:t>Population sous du seuil de pauvreté %</a:t>
                      </a:r>
                    </a:p>
                  </a:txBody>
                  <a:tcPr/>
                </a:tc>
                <a:tc>
                  <a:txBody>
                    <a:bodyPr/>
                    <a:lstStyle/>
                    <a:p>
                      <a:r>
                        <a:rPr lang="fr-FR" sz="1100" dirty="0"/>
                        <a:t>IDH</a:t>
                      </a:r>
                    </a:p>
                  </a:txBody>
                  <a:tcPr/>
                </a:tc>
                <a:extLst>
                  <a:ext uri="{0D108BD9-81ED-4DB2-BD59-A6C34878D82A}">
                    <a16:rowId xmlns:a16="http://schemas.microsoft.com/office/drawing/2014/main" val="10000"/>
                  </a:ext>
                </a:extLst>
              </a:tr>
              <a:tr h="247039">
                <a:tc>
                  <a:txBody>
                    <a:bodyPr/>
                    <a:lstStyle/>
                    <a:p>
                      <a:r>
                        <a:rPr lang="fr-FR" sz="1600" dirty="0"/>
                        <a:t>Afrique du sud</a:t>
                      </a:r>
                    </a:p>
                  </a:txBody>
                  <a:tcPr/>
                </a:tc>
                <a:tc>
                  <a:txBody>
                    <a:bodyPr/>
                    <a:lstStyle/>
                    <a:p>
                      <a:r>
                        <a:rPr lang="fr-FR" sz="1600" dirty="0"/>
                        <a:t>+0,3</a:t>
                      </a:r>
                    </a:p>
                  </a:txBody>
                  <a:tcPr/>
                </a:tc>
                <a:tc>
                  <a:txBody>
                    <a:bodyPr/>
                    <a:lstStyle/>
                    <a:p>
                      <a:r>
                        <a:rPr lang="fr-FR" sz="1600" dirty="0"/>
                        <a:t>16,6</a:t>
                      </a:r>
                    </a:p>
                  </a:txBody>
                  <a:tcPr/>
                </a:tc>
                <a:tc>
                  <a:txBody>
                    <a:bodyPr/>
                    <a:lstStyle/>
                    <a:p>
                      <a:r>
                        <a:rPr lang="fr-FR" sz="1600" dirty="0"/>
                        <a:t>0,666 (119</a:t>
                      </a:r>
                      <a:r>
                        <a:rPr lang="fr-FR" sz="1600" baseline="30000" dirty="0"/>
                        <a:t>e)</a:t>
                      </a:r>
                      <a:r>
                        <a:rPr lang="fr-FR" sz="1600" dirty="0"/>
                        <a:t> </a:t>
                      </a:r>
                    </a:p>
                  </a:txBody>
                  <a:tcPr/>
                </a:tc>
                <a:extLst>
                  <a:ext uri="{0D108BD9-81ED-4DB2-BD59-A6C34878D82A}">
                    <a16:rowId xmlns:a16="http://schemas.microsoft.com/office/drawing/2014/main" val="10001"/>
                  </a:ext>
                </a:extLst>
              </a:tr>
              <a:tr h="271799">
                <a:tc>
                  <a:txBody>
                    <a:bodyPr/>
                    <a:lstStyle/>
                    <a:p>
                      <a:r>
                        <a:rPr lang="fr-FR" sz="1600" dirty="0"/>
                        <a:t>Angola</a:t>
                      </a:r>
                    </a:p>
                  </a:txBody>
                  <a:tcPr/>
                </a:tc>
                <a:tc>
                  <a:txBody>
                    <a:bodyPr/>
                    <a:lstStyle/>
                    <a:p>
                      <a:r>
                        <a:rPr lang="fr-FR" sz="1600" dirty="0"/>
                        <a:t>+0,1</a:t>
                      </a:r>
                    </a:p>
                  </a:txBody>
                  <a:tcPr/>
                </a:tc>
                <a:tc>
                  <a:txBody>
                    <a:bodyPr/>
                    <a:lstStyle/>
                    <a:p>
                      <a:r>
                        <a:rPr lang="fr-FR" sz="1600" dirty="0"/>
                        <a:t>40,5</a:t>
                      </a:r>
                    </a:p>
                  </a:txBody>
                  <a:tcPr/>
                </a:tc>
                <a:tc>
                  <a:txBody>
                    <a:bodyPr/>
                    <a:lstStyle/>
                    <a:p>
                      <a:r>
                        <a:rPr lang="fr-FR" sz="1600" dirty="0"/>
                        <a:t>0,533 (150</a:t>
                      </a:r>
                      <a:r>
                        <a:rPr lang="fr-FR" sz="1600" baseline="30000" dirty="0"/>
                        <a:t>e</a:t>
                      </a:r>
                      <a:r>
                        <a:rPr lang="fr-FR" sz="1600" dirty="0"/>
                        <a:t> )</a:t>
                      </a:r>
                    </a:p>
                  </a:txBody>
                  <a:tcPr/>
                </a:tc>
                <a:extLst>
                  <a:ext uri="{0D108BD9-81ED-4DB2-BD59-A6C34878D82A}">
                    <a16:rowId xmlns:a16="http://schemas.microsoft.com/office/drawing/2014/main" val="10002"/>
                  </a:ext>
                </a:extLst>
              </a:tr>
              <a:tr h="224551">
                <a:tc>
                  <a:txBody>
                    <a:bodyPr/>
                    <a:lstStyle/>
                    <a:p>
                      <a:r>
                        <a:rPr lang="fr-FR" sz="1600" dirty="0"/>
                        <a:t>Botswana</a:t>
                      </a:r>
                    </a:p>
                  </a:txBody>
                  <a:tcPr/>
                </a:tc>
                <a:tc>
                  <a:txBody>
                    <a:bodyPr/>
                    <a:lstStyle/>
                    <a:p>
                      <a:r>
                        <a:rPr lang="fr-FR" sz="1600" dirty="0"/>
                        <a:t>+0,2</a:t>
                      </a:r>
                    </a:p>
                  </a:txBody>
                  <a:tcPr/>
                </a:tc>
                <a:tc>
                  <a:txBody>
                    <a:bodyPr/>
                    <a:lstStyle/>
                    <a:p>
                      <a:r>
                        <a:rPr lang="fr-FR" sz="1600" dirty="0"/>
                        <a:t>30,3</a:t>
                      </a:r>
                    </a:p>
                  </a:txBody>
                  <a:tcPr/>
                </a:tc>
                <a:tc>
                  <a:txBody>
                    <a:bodyPr/>
                    <a:lstStyle/>
                    <a:p>
                      <a:r>
                        <a:rPr lang="fr-FR" sz="1600" dirty="0"/>
                        <a:t>0,698 (108</a:t>
                      </a:r>
                      <a:r>
                        <a:rPr lang="fr-FR" sz="1600" baseline="30000" dirty="0"/>
                        <a:t>e)</a:t>
                      </a:r>
                      <a:endParaRPr lang="fr-FR" sz="1600" dirty="0"/>
                    </a:p>
                  </a:txBody>
                  <a:tcPr/>
                </a:tc>
                <a:extLst>
                  <a:ext uri="{0D108BD9-81ED-4DB2-BD59-A6C34878D82A}">
                    <a16:rowId xmlns:a16="http://schemas.microsoft.com/office/drawing/2014/main" val="10003"/>
                  </a:ext>
                </a:extLst>
              </a:tr>
              <a:tr h="249311">
                <a:tc>
                  <a:txBody>
                    <a:bodyPr/>
                    <a:lstStyle/>
                    <a:p>
                      <a:r>
                        <a:rPr lang="fr-FR" sz="1600" dirty="0"/>
                        <a:t>Lesotho</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a:t>- 0,2</a:t>
                      </a:r>
                    </a:p>
                  </a:txBody>
                  <a:tcPr/>
                </a:tc>
                <a:tc>
                  <a:txBody>
                    <a:bodyPr/>
                    <a:lstStyle/>
                    <a:p>
                      <a:r>
                        <a:rPr lang="fr-FR" sz="1600" dirty="0"/>
                        <a:t>57</a:t>
                      </a:r>
                    </a:p>
                  </a:txBody>
                  <a:tcPr/>
                </a:tc>
                <a:tc>
                  <a:txBody>
                    <a:bodyPr/>
                    <a:lstStyle/>
                    <a:p>
                      <a:r>
                        <a:rPr lang="fr-FR" sz="1600" dirty="0"/>
                        <a:t>0,497 (160</a:t>
                      </a:r>
                      <a:r>
                        <a:rPr lang="fr-FR" sz="1600" baseline="30000" dirty="0"/>
                        <a:t>e</a:t>
                      </a:r>
                      <a:r>
                        <a:rPr lang="fr-FR" sz="1600" baseline="0" dirty="0"/>
                        <a:t> )</a:t>
                      </a:r>
                      <a:endParaRPr lang="fr-FR" sz="1600" dirty="0"/>
                    </a:p>
                  </a:txBody>
                  <a:tcPr/>
                </a:tc>
                <a:extLst>
                  <a:ext uri="{0D108BD9-81ED-4DB2-BD59-A6C34878D82A}">
                    <a16:rowId xmlns:a16="http://schemas.microsoft.com/office/drawing/2014/main" val="10004"/>
                  </a:ext>
                </a:extLst>
              </a:tr>
              <a:tr h="274071">
                <a:tc>
                  <a:txBody>
                    <a:bodyPr/>
                    <a:lstStyle/>
                    <a:p>
                      <a:r>
                        <a:rPr lang="fr-FR" sz="1600" dirty="0"/>
                        <a:t>Mozambique</a:t>
                      </a:r>
                    </a:p>
                  </a:txBody>
                  <a:tcPr/>
                </a:tc>
                <a:tc>
                  <a:txBody>
                    <a:bodyPr/>
                    <a:lstStyle/>
                    <a:p>
                      <a:r>
                        <a:rPr lang="fr-FR" sz="1600" dirty="0"/>
                        <a:t>0</a:t>
                      </a:r>
                    </a:p>
                  </a:txBody>
                  <a:tcPr/>
                </a:tc>
                <a:tc>
                  <a:txBody>
                    <a:bodyPr/>
                    <a:lstStyle/>
                    <a:p>
                      <a:r>
                        <a:rPr lang="fr-FR" sz="1600" dirty="0"/>
                        <a:t>46,1</a:t>
                      </a:r>
                    </a:p>
                  </a:txBody>
                  <a:tcPr/>
                </a:tc>
                <a:tc>
                  <a:txBody>
                    <a:bodyPr/>
                    <a:lstStyle/>
                    <a:p>
                      <a:r>
                        <a:rPr lang="fr-FR" sz="1600" dirty="0"/>
                        <a:t>0,418 (181</a:t>
                      </a:r>
                      <a:r>
                        <a:rPr lang="fr-FR" sz="1600" baseline="30000" dirty="0"/>
                        <a:t>e</a:t>
                      </a:r>
                      <a:r>
                        <a:rPr lang="fr-FR" sz="1600" dirty="0"/>
                        <a:t> )</a:t>
                      </a:r>
                    </a:p>
                  </a:txBody>
                  <a:tcPr/>
                </a:tc>
                <a:extLst>
                  <a:ext uri="{0D108BD9-81ED-4DB2-BD59-A6C34878D82A}">
                    <a16:rowId xmlns:a16="http://schemas.microsoft.com/office/drawing/2014/main" val="10005"/>
                  </a:ext>
                </a:extLst>
              </a:tr>
              <a:tr h="154815">
                <a:tc>
                  <a:txBody>
                    <a:bodyPr/>
                    <a:lstStyle/>
                    <a:p>
                      <a:r>
                        <a:rPr lang="fr-FR" sz="1600" dirty="0"/>
                        <a:t>Zimbabwe</a:t>
                      </a:r>
                    </a:p>
                  </a:txBody>
                  <a:tcPr/>
                </a:tc>
                <a:tc>
                  <a:txBody>
                    <a:bodyPr/>
                    <a:lstStyle/>
                    <a:p>
                      <a:r>
                        <a:rPr lang="fr-FR" sz="1600" dirty="0"/>
                        <a:t>-0,3</a:t>
                      </a:r>
                    </a:p>
                  </a:txBody>
                  <a:tcPr/>
                </a:tc>
                <a:tc>
                  <a:txBody>
                    <a:bodyPr/>
                    <a:lstStyle/>
                    <a:p>
                      <a:r>
                        <a:rPr lang="fr-FR" sz="1600" dirty="0"/>
                        <a:t>72,3</a:t>
                      </a:r>
                    </a:p>
                  </a:txBody>
                  <a:tcPr/>
                </a:tc>
                <a:tc>
                  <a:txBody>
                    <a:bodyPr/>
                    <a:lstStyle/>
                    <a:p>
                      <a:r>
                        <a:rPr lang="fr-FR" sz="1600" dirty="0"/>
                        <a:t>0,516 (154</a:t>
                      </a:r>
                      <a:r>
                        <a:rPr lang="fr-FR" sz="1600" baseline="30000" dirty="0"/>
                        <a:t>e</a:t>
                      </a:r>
                      <a:r>
                        <a:rPr lang="fr-FR" sz="1600" dirty="0"/>
                        <a:t> )</a:t>
                      </a:r>
                    </a:p>
                  </a:txBody>
                  <a:tcPr/>
                </a:tc>
                <a:extLst>
                  <a:ext uri="{0D108BD9-81ED-4DB2-BD59-A6C34878D82A}">
                    <a16:rowId xmlns:a16="http://schemas.microsoft.com/office/drawing/2014/main" val="10006"/>
                  </a:ext>
                </a:extLst>
              </a:tr>
            </a:tbl>
          </a:graphicData>
        </a:graphic>
      </p:graphicFrame>
      <p:sp>
        <p:nvSpPr>
          <p:cNvPr id="8" name="ZoneTexte 7"/>
          <p:cNvSpPr txBox="1">
            <a:spLocks noChangeArrowheads="1"/>
          </p:cNvSpPr>
          <p:nvPr/>
        </p:nvSpPr>
        <p:spPr bwMode="auto">
          <a:xfrm>
            <a:off x="-2" y="4338145"/>
            <a:ext cx="47880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sz="1400" dirty="0"/>
              <a:t>Atlas de l’Afrique, un continent émergent , Autrement 2016</a:t>
            </a:r>
          </a:p>
        </p:txBody>
      </p:sp>
    </p:spTree>
    <p:extLst>
      <p:ext uri="{BB962C8B-B14F-4D97-AF65-F5344CB8AC3E}">
        <p14:creationId xmlns:p14="http://schemas.microsoft.com/office/powerpoint/2010/main" val="29540985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498259" y="215580"/>
            <a:ext cx="6845424" cy="6382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20888"/>
            <a:ext cx="4186372" cy="276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63012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4E40A7F-E9F5-4C56-993E-CDEC8F3AA3DE}"/>
              </a:ext>
            </a:extLst>
          </p:cNvPr>
          <p:cNvSpPr>
            <a:spLocks noGrp="1"/>
          </p:cNvSpPr>
          <p:nvPr>
            <p:ph sz="half" idx="1"/>
          </p:nvPr>
        </p:nvSpPr>
        <p:spPr>
          <a:xfrm>
            <a:off x="0" y="692696"/>
            <a:ext cx="3583310" cy="5204720"/>
          </a:xfrm>
        </p:spPr>
        <p:txBody>
          <a:bodyPr>
            <a:normAutofit lnSpcReduction="10000"/>
          </a:bodyPr>
          <a:lstStyle/>
          <a:p>
            <a:pPr marL="0" indent="0">
              <a:buNone/>
            </a:pPr>
            <a:endParaRPr lang="fr-FR" dirty="0"/>
          </a:p>
          <a:p>
            <a:pPr marL="0" indent="0" algn="just">
              <a:buNone/>
            </a:pPr>
            <a:r>
              <a:rPr lang="fr-FR" dirty="0"/>
              <a:t>Flux migratoires complexes, entre exil, transit et installation pour les migrants internationaux, et affirmation de mobilités touristiques (écotourisme, safaris…), créatrices de nouvelles inégalités territoriales.</a:t>
            </a:r>
          </a:p>
        </p:txBody>
      </p:sp>
      <p:pic>
        <p:nvPicPr>
          <p:cNvPr id="9218" name="Picture 2" descr="Migrations africaines, 2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5829" y="0"/>
            <a:ext cx="42862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4747"/>
          <a:stretch/>
        </p:blipFill>
        <p:spPr bwMode="auto">
          <a:xfrm>
            <a:off x="4046030" y="476672"/>
            <a:ext cx="4990466" cy="4503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964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6">
            <a:extLst>
              <a:ext uri="{FF2B5EF4-FFF2-40B4-BE49-F238E27FC236}">
                <a16:creationId xmlns:a16="http://schemas.microsoft.com/office/drawing/2014/main" id="{80D6508F-0673-4EFE-B707-FF888868BC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63688" y="980728"/>
            <a:ext cx="4753914" cy="5361051"/>
          </a:xfrm>
        </p:spPr>
      </p:pic>
      <p:sp>
        <p:nvSpPr>
          <p:cNvPr id="2" name="Rectangle 1"/>
          <p:cNvSpPr/>
          <p:nvPr/>
        </p:nvSpPr>
        <p:spPr>
          <a:xfrm>
            <a:off x="683568" y="6550223"/>
            <a:ext cx="8784976" cy="307777"/>
          </a:xfrm>
          <a:prstGeom prst="rect">
            <a:avLst/>
          </a:prstGeom>
        </p:spPr>
        <p:txBody>
          <a:bodyPr wrap="square">
            <a:spAutoFit/>
          </a:bodyPr>
          <a:lstStyle/>
          <a:p>
            <a:r>
              <a:rPr lang="fr-FR" sz="1400" dirty="0"/>
              <a:t>http://ctig.univ-lr.fr/cartes_tourisme_monde/Carte%20Afrique%202015%20tourCerc_2.jpg</a:t>
            </a:r>
          </a:p>
        </p:txBody>
      </p:sp>
      <p:sp>
        <p:nvSpPr>
          <p:cNvPr id="3" name="ZoneTexte 2"/>
          <p:cNvSpPr txBox="1"/>
          <p:nvPr/>
        </p:nvSpPr>
        <p:spPr>
          <a:xfrm>
            <a:off x="539552" y="260648"/>
            <a:ext cx="8496944" cy="461665"/>
          </a:xfrm>
          <a:prstGeom prst="rect">
            <a:avLst/>
          </a:prstGeom>
          <a:noFill/>
        </p:spPr>
        <p:txBody>
          <a:bodyPr wrap="square" rtlCol="0">
            <a:spAutoFit/>
          </a:bodyPr>
          <a:lstStyle/>
          <a:p>
            <a:r>
              <a:rPr lang="fr-FR" sz="2400" b="1" dirty="0"/>
              <a:t>Émergence des mobilités touristiques </a:t>
            </a:r>
          </a:p>
        </p:txBody>
      </p:sp>
    </p:spTree>
    <p:extLst>
      <p:ext uri="{BB962C8B-B14F-4D97-AF65-F5344CB8AC3E}">
        <p14:creationId xmlns:p14="http://schemas.microsoft.com/office/powerpoint/2010/main" val="41775446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48962"/>
          <a:stretch/>
        </p:blipFill>
        <p:spPr bwMode="auto">
          <a:xfrm>
            <a:off x="100727" y="339786"/>
            <a:ext cx="3036590" cy="208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01714" y="6546283"/>
            <a:ext cx="8532440" cy="276999"/>
          </a:xfrm>
          <a:prstGeom prst="rect">
            <a:avLst/>
          </a:prstGeom>
        </p:spPr>
        <p:txBody>
          <a:bodyPr wrap="square">
            <a:spAutoFit/>
          </a:bodyPr>
          <a:lstStyle/>
          <a:p>
            <a:r>
              <a:rPr lang="fr-FR" sz="1200" dirty="0"/>
              <a:t>https://www.nomade-aventure.com/voyage-aventure/namibie/circuit-namibie-botswana/nmb56</a:t>
            </a:r>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43464"/>
          <a:stretch/>
        </p:blipFill>
        <p:spPr bwMode="auto">
          <a:xfrm>
            <a:off x="100726" y="2409418"/>
            <a:ext cx="3322821" cy="2135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ZoneTexte 10"/>
          <p:cNvSpPr txBox="1"/>
          <p:nvPr/>
        </p:nvSpPr>
        <p:spPr>
          <a:xfrm>
            <a:off x="179512" y="0"/>
            <a:ext cx="5904656" cy="369332"/>
          </a:xfrm>
          <a:prstGeom prst="rect">
            <a:avLst/>
          </a:prstGeom>
          <a:noFill/>
        </p:spPr>
        <p:txBody>
          <a:bodyPr wrap="square" rtlCol="0">
            <a:spAutoFit/>
          </a:bodyPr>
          <a:lstStyle/>
          <a:p>
            <a:r>
              <a:rPr lang="fr-FR" dirty="0"/>
              <a:t>Exemple un circuit en Namibie -Botswana</a:t>
            </a:r>
          </a:p>
        </p:txBody>
      </p:sp>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r="47322"/>
          <a:stretch/>
        </p:blipFill>
        <p:spPr bwMode="auto">
          <a:xfrm>
            <a:off x="193533" y="4540608"/>
            <a:ext cx="3089524" cy="2144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r="46864"/>
          <a:stretch/>
        </p:blipFill>
        <p:spPr bwMode="auto">
          <a:xfrm>
            <a:off x="5957528" y="2305105"/>
            <a:ext cx="3022795" cy="2098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r="39862"/>
          <a:stretch/>
        </p:blipFill>
        <p:spPr bwMode="auto">
          <a:xfrm>
            <a:off x="5957529" y="4450023"/>
            <a:ext cx="3043921" cy="209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r="46629"/>
          <a:stretch/>
        </p:blipFill>
        <p:spPr bwMode="auto">
          <a:xfrm>
            <a:off x="5957529" y="-9228"/>
            <a:ext cx="3150975" cy="2314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descr="https://www.nomade-aventure.com/Content/Images/carteProduit/NMB56-C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44216" y="2080746"/>
            <a:ext cx="2443595" cy="2443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3365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1BA241EC-EEEB-433D-A77F-E26A7AEDF1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5672" y="933391"/>
            <a:ext cx="8132657" cy="4991219"/>
          </a:xfrm>
        </p:spPr>
      </p:pic>
    </p:spTree>
    <p:extLst>
      <p:ext uri="{BB962C8B-B14F-4D97-AF65-F5344CB8AC3E}">
        <p14:creationId xmlns:p14="http://schemas.microsoft.com/office/powerpoint/2010/main" val="17806778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1124744"/>
            <a:ext cx="8229600" cy="1143000"/>
          </a:xfrm>
        </p:spPr>
        <p:txBody>
          <a:bodyPr>
            <a:noAutofit/>
          </a:bodyPr>
          <a:lstStyle/>
          <a:p>
            <a:br>
              <a:rPr lang="fr-FR" sz="3200" dirty="0"/>
            </a:br>
            <a:br>
              <a:rPr lang="fr-FR" sz="3200" dirty="0"/>
            </a:br>
            <a:endParaRPr lang="fr-FR" sz="3200" dirty="0"/>
          </a:p>
        </p:txBody>
      </p:sp>
      <p:sp>
        <p:nvSpPr>
          <p:cNvPr id="4" name="Rectangle 3"/>
          <p:cNvSpPr/>
          <p:nvPr/>
        </p:nvSpPr>
        <p:spPr>
          <a:xfrm>
            <a:off x="251520" y="260648"/>
            <a:ext cx="8382169" cy="5139869"/>
          </a:xfrm>
          <a:prstGeom prst="rect">
            <a:avLst/>
          </a:prstGeom>
        </p:spPr>
        <p:txBody>
          <a:bodyPr wrap="square">
            <a:spAutoFit/>
          </a:bodyPr>
          <a:lstStyle/>
          <a:p>
            <a:pPr algn="ctr"/>
            <a:r>
              <a:rPr lang="fr-FR" sz="3200" b="1" dirty="0">
                <a:solidFill>
                  <a:prstClr val="black"/>
                </a:solidFill>
                <a:ea typeface="+mj-ea"/>
                <a:cs typeface="+mj-cs"/>
              </a:rPr>
              <a:t>Vers  de nouvelles inégalités territoriales</a:t>
            </a:r>
          </a:p>
          <a:p>
            <a:endParaRPr lang="fr-FR" sz="3200" dirty="0">
              <a:solidFill>
                <a:prstClr val="black"/>
              </a:solidFill>
              <a:ea typeface="+mj-ea"/>
              <a:cs typeface="+mj-cs"/>
            </a:endParaRPr>
          </a:p>
          <a:p>
            <a:pPr marL="342900" indent="-342900">
              <a:buFont typeface="Wingdings" pitchFamily="2" charset="2"/>
              <a:buChar char="Ø"/>
            </a:pPr>
            <a:r>
              <a:rPr lang="fr-FR" sz="2400" dirty="0">
                <a:solidFill>
                  <a:prstClr val="black"/>
                </a:solidFill>
                <a:ea typeface="+mj-ea"/>
                <a:cs typeface="+mj-cs"/>
              </a:rPr>
              <a:t>L’opposition entre centre et périphérie au profit de l’Afrique du Sud qui polarise les mobilités</a:t>
            </a:r>
          </a:p>
          <a:p>
            <a:endParaRPr lang="fr-FR" sz="2400" dirty="0">
              <a:solidFill>
                <a:prstClr val="black"/>
              </a:solidFill>
              <a:ea typeface="+mj-ea"/>
              <a:cs typeface="+mj-cs"/>
            </a:endParaRPr>
          </a:p>
          <a:p>
            <a:pPr marL="342900" indent="-342900">
              <a:buFont typeface="Wingdings" pitchFamily="2" charset="2"/>
              <a:buChar char="Ø"/>
            </a:pPr>
            <a:r>
              <a:rPr lang="fr-FR" sz="2400" dirty="0">
                <a:solidFill>
                  <a:prstClr val="black"/>
                </a:solidFill>
                <a:ea typeface="+mj-ea"/>
                <a:cs typeface="+mj-cs"/>
              </a:rPr>
              <a:t>Les migrations internationales sont source de tensions: émeutes et conflits xénophobes en 2008 à Johannesburg et Durban contre les populations indiennes, mozambicaines et zimbabwéennes ou à Lusaka en 2009 contre les rwandais qui se prolongent encore aujourd’hui</a:t>
            </a:r>
          </a:p>
          <a:p>
            <a:endParaRPr lang="fr-FR" sz="2400" dirty="0">
              <a:solidFill>
                <a:prstClr val="black"/>
              </a:solidFill>
              <a:ea typeface="+mj-ea"/>
              <a:cs typeface="+mj-cs"/>
            </a:endParaRPr>
          </a:p>
          <a:p>
            <a:pPr marL="342900" indent="-342900">
              <a:buFont typeface="Wingdings" pitchFamily="2" charset="2"/>
              <a:buChar char="Ø"/>
            </a:pPr>
            <a:r>
              <a:rPr lang="fr-FR" sz="2400" dirty="0">
                <a:solidFill>
                  <a:prstClr val="black"/>
                </a:solidFill>
                <a:ea typeface="+mj-ea"/>
                <a:cs typeface="+mj-cs"/>
              </a:rPr>
              <a:t>Conflits d’usage notamment autour de la création des parcs nationaux.</a:t>
            </a:r>
            <a:endParaRPr lang="fr-FR" sz="3200" dirty="0">
              <a:solidFill>
                <a:prstClr val="black"/>
              </a:solidFill>
              <a:ea typeface="+mj-ea"/>
              <a:cs typeface="+mj-cs"/>
            </a:endParaRPr>
          </a:p>
        </p:txBody>
      </p:sp>
    </p:spTree>
    <p:extLst>
      <p:ext uri="{BB962C8B-B14F-4D97-AF65-F5344CB8AC3E}">
        <p14:creationId xmlns:p14="http://schemas.microsoft.com/office/powerpoint/2010/main" val="1118205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2856580234"/>
              </p:ext>
            </p:extLst>
          </p:nvPr>
        </p:nvGraphicFramePr>
        <p:xfrm>
          <a:off x="63080" y="-25955"/>
          <a:ext cx="9080920" cy="3962400"/>
        </p:xfrm>
        <a:graphic>
          <a:graphicData uri="http://schemas.openxmlformats.org/drawingml/2006/table">
            <a:tbl>
              <a:tblPr firstRow="1" bandRow="1">
                <a:tableStyleId>{5C22544A-7EE6-4342-B048-85BDC9FD1C3A}</a:tableStyleId>
              </a:tblPr>
              <a:tblGrid>
                <a:gridCol w="2880320">
                  <a:extLst>
                    <a:ext uri="{9D8B030D-6E8A-4147-A177-3AD203B41FA5}">
                      <a16:colId xmlns:a16="http://schemas.microsoft.com/office/drawing/2014/main" val="20000"/>
                    </a:ext>
                  </a:extLst>
                </a:gridCol>
                <a:gridCol w="6200600">
                  <a:extLst>
                    <a:ext uri="{9D8B030D-6E8A-4147-A177-3AD203B41FA5}">
                      <a16:colId xmlns:a16="http://schemas.microsoft.com/office/drawing/2014/main" val="20001"/>
                    </a:ext>
                  </a:extLst>
                </a:gridCol>
              </a:tblGrid>
              <a:tr h="288750">
                <a:tc gridSpan="2">
                  <a:txBody>
                    <a:bodyPr/>
                    <a:lstStyle/>
                    <a:p>
                      <a:pPr algn="ctr"/>
                      <a:r>
                        <a:rPr lang="fr-FR" sz="1600" b="1" i="0" u="none" strike="noStrike" baseline="0" dirty="0">
                          <a:solidFill>
                            <a:srgbClr val="000000"/>
                          </a:solidFill>
                          <a:latin typeface="Arial"/>
                        </a:rPr>
                        <a:t>Thème 1 : Sociétés et environnements : des équilibres fragiles (12-14 heures)</a:t>
                      </a:r>
                      <a:endParaRPr lang="fr-FR" sz="1100" b="0" i="0" u="none" strike="noStrike" baseline="0" dirty="0">
                        <a:solidFill>
                          <a:srgbClr val="000000"/>
                        </a:solidFill>
                        <a:latin typeface="Arial"/>
                      </a:endParaRPr>
                    </a:p>
                  </a:txBody>
                  <a:tcPr/>
                </a:tc>
                <a:tc hMerge="1">
                  <a:txBody>
                    <a:bodyPr/>
                    <a:lstStyle/>
                    <a:p>
                      <a:endParaRPr lang="fr-FR"/>
                    </a:p>
                  </a:txBody>
                  <a:tcPr/>
                </a:tc>
                <a:extLst>
                  <a:ext uri="{0D108BD9-81ED-4DB2-BD59-A6C34878D82A}">
                    <a16:rowId xmlns:a16="http://schemas.microsoft.com/office/drawing/2014/main" val="10000"/>
                  </a:ext>
                </a:extLst>
              </a:tr>
              <a:tr h="1032872">
                <a:tc>
                  <a:txBody>
                    <a:bodyPr/>
                    <a:lstStyle/>
                    <a:p>
                      <a:r>
                        <a:rPr lang="fr-FR" sz="1400" b="1" i="0" u="none" strike="noStrike" baseline="0" dirty="0">
                          <a:solidFill>
                            <a:srgbClr val="000000"/>
                          </a:solidFill>
                          <a:latin typeface="Arial"/>
                        </a:rPr>
                        <a:t>Questions</a:t>
                      </a:r>
                    </a:p>
                    <a:p>
                      <a:pPr marL="171450" indent="-171450">
                        <a:buFont typeface="Arial" pitchFamily="34" charset="0"/>
                        <a:buChar char="•"/>
                      </a:pPr>
                      <a:r>
                        <a:rPr lang="fr-FR" sz="1400" b="1" i="0" u="none" strike="noStrike" baseline="0" dirty="0">
                          <a:solidFill>
                            <a:srgbClr val="000000"/>
                          </a:solidFill>
                          <a:latin typeface="Arial"/>
                        </a:rPr>
                        <a:t> Les sociétés face aux risques.</a:t>
                      </a:r>
                    </a:p>
                    <a:p>
                      <a:pPr marL="171450" indent="-171450">
                        <a:buFont typeface="Arial" pitchFamily="34" charset="0"/>
                        <a:buChar char="•"/>
                      </a:pPr>
                      <a:endParaRPr lang="fr-FR" sz="1400" b="1" i="0" u="none" strike="noStrike" baseline="0" dirty="0">
                        <a:solidFill>
                          <a:srgbClr val="000000"/>
                        </a:solidFill>
                        <a:latin typeface="Arial"/>
                      </a:endParaRPr>
                    </a:p>
                    <a:p>
                      <a:pPr marL="171450" indent="-171450">
                        <a:buFont typeface="Arial" pitchFamily="34" charset="0"/>
                        <a:buChar char="•"/>
                      </a:pPr>
                      <a:r>
                        <a:rPr lang="fr-FR" sz="1400" b="1" i="0" u="none" strike="noStrike" baseline="0" dirty="0">
                          <a:solidFill>
                            <a:srgbClr val="000000"/>
                          </a:solidFill>
                          <a:latin typeface="Arial"/>
                        </a:rPr>
                        <a:t> Des ressources majeures sous pression : tensions, gestion.</a:t>
                      </a:r>
                      <a:endParaRPr lang="fr-FR" sz="1400" b="0" i="0" u="none" strike="noStrike" baseline="0" dirty="0">
                        <a:solidFill>
                          <a:srgbClr val="000000"/>
                        </a:solidFill>
                        <a:latin typeface="Arial"/>
                      </a:endParaRPr>
                    </a:p>
                  </a:txBody>
                  <a:tcPr/>
                </a:tc>
                <a:tc>
                  <a:txBody>
                    <a:bodyPr/>
                    <a:lstStyle/>
                    <a:p>
                      <a:pPr algn="just"/>
                      <a:r>
                        <a:rPr lang="fr-FR" sz="1100" b="0" i="0" u="none" strike="noStrike" baseline="0" dirty="0">
                          <a:solidFill>
                            <a:srgbClr val="000000"/>
                          </a:solidFill>
                          <a:latin typeface="Arial"/>
                        </a:rPr>
                        <a:t>	</a:t>
                      </a:r>
                    </a:p>
                  </a:txBody>
                  <a:tcPr/>
                </a:tc>
                <a:extLst>
                  <a:ext uri="{0D108BD9-81ED-4DB2-BD59-A6C34878D82A}">
                    <a16:rowId xmlns:a16="http://schemas.microsoft.com/office/drawing/2014/main" val="10001"/>
                  </a:ext>
                </a:extLst>
              </a:tr>
              <a:tr h="952440">
                <a:tc>
                  <a:txBody>
                    <a:bodyPr/>
                    <a:lstStyle/>
                    <a:p>
                      <a:r>
                        <a:rPr lang="fr-FR" sz="1600" b="0" i="0" u="none" strike="noStrike" baseline="0" dirty="0">
                          <a:solidFill>
                            <a:srgbClr val="000000"/>
                          </a:solidFill>
                          <a:latin typeface="Arial"/>
                        </a:rPr>
                        <a:t>	</a:t>
                      </a:r>
                    </a:p>
                    <a:p>
                      <a:r>
                        <a:rPr lang="fr-FR" sz="1600" b="1" i="0" u="none" strike="noStrike" baseline="0" dirty="0">
                          <a:solidFill>
                            <a:srgbClr val="000000"/>
                          </a:solidFill>
                          <a:latin typeface="Arial"/>
                        </a:rPr>
                        <a:t>Question spécifique sur la France </a:t>
                      </a:r>
                    </a:p>
                    <a:p>
                      <a:endParaRPr lang="fr-FR" sz="1600" b="0" i="0" u="none" strike="noStrike" baseline="0" dirty="0">
                        <a:solidFill>
                          <a:srgbClr val="000000"/>
                        </a:solidFill>
                        <a:latin typeface="Arial"/>
                      </a:endParaRPr>
                    </a:p>
                    <a:p>
                      <a:r>
                        <a:rPr lang="fr-FR" sz="1600" b="0" i="0" u="none" strike="noStrike" baseline="0" dirty="0">
                          <a:solidFill>
                            <a:srgbClr val="000000"/>
                          </a:solidFill>
                          <a:latin typeface="Arial"/>
                        </a:rPr>
                        <a:t>La France : des milieux métropolitains et ultramarins entre valorisation et protection.	</a:t>
                      </a:r>
                    </a:p>
                  </a:txBody>
                  <a:tcPr/>
                </a:tc>
                <a:tc>
                  <a:txBody>
                    <a:bodyPr/>
                    <a:lstStyle/>
                    <a:p>
                      <a:r>
                        <a:rPr lang="fr-FR" sz="1600" b="0" i="0" u="none" strike="noStrike" baseline="0" dirty="0">
                          <a:solidFill>
                            <a:srgbClr val="000000"/>
                          </a:solidFill>
                          <a:latin typeface="Arial"/>
                        </a:rPr>
                        <a:t>	</a:t>
                      </a:r>
                      <a:r>
                        <a:rPr lang="fr-FR" sz="1600" b="1" i="0" u="none" strike="noStrike" baseline="0" dirty="0">
                          <a:solidFill>
                            <a:srgbClr val="000000"/>
                          </a:solidFill>
                          <a:latin typeface="Arial"/>
                        </a:rPr>
                        <a:t>Commentaire </a:t>
                      </a:r>
                      <a:endParaRPr lang="fr-FR" sz="1600" b="0" i="0" u="none" strike="noStrike" baseline="0" dirty="0">
                        <a:solidFill>
                          <a:srgbClr val="000000"/>
                        </a:solidFill>
                        <a:latin typeface="Arial"/>
                      </a:endParaRPr>
                    </a:p>
                    <a:p>
                      <a:endParaRPr lang="fr-FR" sz="1600" b="0" i="0" u="none" strike="noStrike" baseline="0" dirty="0">
                        <a:solidFill>
                          <a:srgbClr val="000000"/>
                        </a:solidFill>
                        <a:latin typeface="Arial"/>
                      </a:endParaRPr>
                    </a:p>
                    <a:p>
                      <a:r>
                        <a:rPr lang="fr-FR" sz="1600" b="0" i="0" u="none" strike="noStrike" baseline="0" dirty="0">
                          <a:solidFill>
                            <a:srgbClr val="000000"/>
                          </a:solidFill>
                          <a:latin typeface="Arial"/>
                        </a:rPr>
                        <a:t>En France, la richesse et la fragilité des milieux motivent des actions de valorisation et de protection. Ces actions répondent à des enjeux d’aménagement, nationaux et européens, articulés à des défis environnementaux : exploitation des ressources, protection des espaces, gestion des risques.</a:t>
                      </a:r>
                    </a:p>
                  </a:txBody>
                  <a:tcPr/>
                </a:tc>
                <a:extLst>
                  <a:ext uri="{0D108BD9-81ED-4DB2-BD59-A6C34878D82A}">
                    <a16:rowId xmlns:a16="http://schemas.microsoft.com/office/drawing/2014/main" val="10002"/>
                  </a:ext>
                </a:extLst>
              </a:tr>
            </a:tbl>
          </a:graphicData>
        </a:graphic>
      </p:graphicFrame>
      <p:sp>
        <p:nvSpPr>
          <p:cNvPr id="8" name="Rectangle à coins arrondis 7"/>
          <p:cNvSpPr/>
          <p:nvPr/>
        </p:nvSpPr>
        <p:spPr>
          <a:xfrm rot="10800000">
            <a:off x="100928" y="4386896"/>
            <a:ext cx="9036496" cy="2232248"/>
          </a:xfrm>
          <a:prstGeom prst="wedgeRoundRectCallout">
            <a:avLst>
              <a:gd name="adj1" fmla="val 29302"/>
              <a:gd name="adj2" fmla="val 82347"/>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211414" y="4437112"/>
            <a:ext cx="8799483" cy="2154436"/>
          </a:xfrm>
          <a:prstGeom prst="rect">
            <a:avLst/>
          </a:prstGeom>
          <a:noFill/>
          <a:ln>
            <a:noFill/>
          </a:ln>
        </p:spPr>
        <p:txBody>
          <a:bodyPr wrap="square" rtlCol="0">
            <a:spAutoFit/>
          </a:bodyPr>
          <a:lstStyle/>
          <a:p>
            <a:pPr algn="just"/>
            <a:r>
              <a:rPr lang="fr-FR" b="1" dirty="0">
                <a:solidFill>
                  <a:schemeClr val="bg1"/>
                </a:solidFill>
              </a:rPr>
              <a:t>La France intervient comme une des articulations obligatoires pour l’analyse </a:t>
            </a:r>
            <a:r>
              <a:rPr lang="fr-FR" b="1" dirty="0" err="1">
                <a:solidFill>
                  <a:schemeClr val="bg1"/>
                </a:solidFill>
              </a:rPr>
              <a:t>multiscalaire</a:t>
            </a:r>
            <a:r>
              <a:rPr lang="fr-FR" b="1" dirty="0">
                <a:solidFill>
                  <a:schemeClr val="bg1"/>
                </a:solidFill>
              </a:rPr>
              <a:t> </a:t>
            </a:r>
          </a:p>
          <a:p>
            <a:pPr algn="just"/>
            <a:endParaRPr lang="fr-FR" sz="800" b="1" dirty="0">
              <a:solidFill>
                <a:schemeClr val="bg1"/>
              </a:solidFill>
            </a:endParaRPr>
          </a:p>
          <a:p>
            <a:pPr algn="just"/>
            <a:r>
              <a:rPr lang="fr-FR" b="1" dirty="0">
                <a:solidFill>
                  <a:schemeClr val="bg1"/>
                </a:solidFill>
              </a:rPr>
              <a:t>La France doit être impérativement individualisée au sein de l’étude des thèmes sous différentes formes , </a:t>
            </a:r>
          </a:p>
          <a:p>
            <a:pPr marL="285750" indent="-285750" algn="just">
              <a:buFont typeface="Wingdings" pitchFamily="2" charset="2"/>
              <a:buChar char="Ø"/>
            </a:pPr>
            <a:r>
              <a:rPr lang="fr-FR" b="1" dirty="0">
                <a:solidFill>
                  <a:schemeClr val="bg1"/>
                </a:solidFill>
              </a:rPr>
              <a:t>soit comme une sous-partie lors du traitement des questions sur les aspects généraux l’accent est alors mis sur l’articulation entre les échelles,</a:t>
            </a:r>
          </a:p>
          <a:p>
            <a:pPr marL="285750" indent="-285750" algn="just">
              <a:buFont typeface="Wingdings" pitchFamily="2" charset="2"/>
              <a:buChar char="Ø"/>
            </a:pPr>
            <a:r>
              <a:rPr lang="fr-FR" b="1" dirty="0">
                <a:solidFill>
                  <a:schemeClr val="bg1"/>
                </a:solidFill>
              </a:rPr>
              <a:t> soit comme un chapitre différent étudié à la fin du ce qui mettra plus en avant la spécificité du cas français.</a:t>
            </a:r>
          </a:p>
        </p:txBody>
      </p:sp>
    </p:spTree>
    <p:extLst>
      <p:ext uri="{BB962C8B-B14F-4D97-AF65-F5344CB8AC3E}">
        <p14:creationId xmlns:p14="http://schemas.microsoft.com/office/powerpoint/2010/main" val="3053543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
          <p:cNvSpPr>
            <a:spLocks noChangeArrowheads="1"/>
          </p:cNvSpPr>
          <p:nvPr/>
        </p:nvSpPr>
        <p:spPr bwMode="auto">
          <a:xfrm>
            <a:off x="107504" y="50141"/>
            <a:ext cx="8946051" cy="6724918"/>
          </a:xfrm>
          <a:custGeom>
            <a:avLst/>
            <a:gdLst>
              <a:gd name="T0" fmla="*/ 0 w 21600"/>
              <a:gd name="T1" fmla="*/ 0 h 21600"/>
              <a:gd name="T2" fmla="*/ 2147483647 w 21600"/>
              <a:gd name="T3" fmla="*/ 0 h 21600"/>
              <a:gd name="T4" fmla="*/ 2147483647 w 21600"/>
              <a:gd name="T5" fmla="*/ 2147483647 h 21600"/>
              <a:gd name="T6" fmla="*/ 0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spAutoFit/>
          </a:bodyPr>
          <a:lstStyle/>
          <a:p>
            <a:pPr eaLnBrk="1">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fr-FR" altLang="fr-FR" sz="2400" b="1" dirty="0">
                <a:solidFill>
                  <a:srgbClr val="222222"/>
                </a:solidFill>
                <a:latin typeface="+mj-lt"/>
              </a:rPr>
              <a:t>Ouvrages généraux sur l’Afrique</a:t>
            </a:r>
            <a:r>
              <a:rPr lang="fr-FR" altLang="fr-FR" sz="2400" dirty="0">
                <a:solidFill>
                  <a:srgbClr val="222222"/>
                </a:solidFill>
                <a:latin typeface="+mj-lt"/>
              </a:rPr>
              <a:t>:</a:t>
            </a:r>
          </a:p>
          <a:p>
            <a:pPr eaLnBrk="1">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endParaRPr lang="fr-FR" altLang="fr-FR" sz="500" dirty="0">
              <a:solidFill>
                <a:srgbClr val="222222"/>
              </a:solidFill>
              <a:latin typeface="+mj-lt"/>
            </a:endParaRPr>
          </a:p>
          <a:p>
            <a:pPr eaLnBrk="1">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fr-FR" altLang="fr-FR" dirty="0">
                <a:solidFill>
                  <a:srgbClr val="222222"/>
                </a:solidFill>
                <a:latin typeface="+mj-lt"/>
              </a:rPr>
              <a:t>Alain </a:t>
            </a:r>
            <a:r>
              <a:rPr lang="fr-FR" altLang="fr-FR" dirty="0" err="1">
                <a:solidFill>
                  <a:srgbClr val="222222"/>
                </a:solidFill>
                <a:latin typeface="+mj-lt"/>
              </a:rPr>
              <a:t>Dubresson</a:t>
            </a:r>
            <a:r>
              <a:rPr lang="fr-FR" altLang="fr-FR" dirty="0">
                <a:solidFill>
                  <a:srgbClr val="222222"/>
                </a:solidFill>
                <a:latin typeface="+mj-lt"/>
              </a:rPr>
              <a:t>, Jean-Yves Marchal et Jean-Pierre Raison, </a:t>
            </a:r>
            <a:r>
              <a:rPr lang="fr-FR" altLang="fr-FR" i="1" dirty="0">
                <a:solidFill>
                  <a:srgbClr val="222222"/>
                </a:solidFill>
                <a:latin typeface="+mj-lt"/>
              </a:rPr>
              <a:t>Les Afriques au sud du Sahara</a:t>
            </a:r>
            <a:r>
              <a:rPr lang="fr-FR" altLang="fr-FR" dirty="0">
                <a:solidFill>
                  <a:srgbClr val="222222"/>
                </a:solidFill>
                <a:latin typeface="+mj-lt"/>
              </a:rPr>
              <a:t>, Belin-Reclus, </a:t>
            </a:r>
            <a:r>
              <a:rPr lang="fr-FR" altLang="fr-FR" dirty="0">
                <a:solidFill>
                  <a:srgbClr val="000000"/>
                </a:solidFill>
                <a:latin typeface="+mj-lt"/>
              </a:rPr>
              <a:t>coll.</a:t>
            </a:r>
            <a:r>
              <a:rPr lang="fr-FR" altLang="fr-FR" dirty="0">
                <a:solidFill>
                  <a:srgbClr val="222222"/>
                </a:solidFill>
                <a:latin typeface="+mj-lt"/>
              </a:rPr>
              <a:t> « Géographie Universelle », </a:t>
            </a:r>
            <a:r>
              <a:rPr lang="fr-FR" altLang="fr-FR" dirty="0">
                <a:solidFill>
                  <a:srgbClr val="000000"/>
                </a:solidFill>
                <a:latin typeface="+mj-lt"/>
              </a:rPr>
              <a:t>1994</a:t>
            </a:r>
          </a:p>
          <a:p>
            <a:pPr>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endParaRPr lang="fr-FR" altLang="fr-FR" sz="800" dirty="0">
              <a:solidFill>
                <a:srgbClr val="222222"/>
              </a:solidFill>
            </a:endParaRPr>
          </a:p>
          <a:p>
            <a:pPr>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fr-FR" altLang="fr-FR" dirty="0">
                <a:solidFill>
                  <a:srgbClr val="000000"/>
                </a:solidFill>
                <a:latin typeface="+mj-lt"/>
              </a:rPr>
              <a:t>Roland </a:t>
            </a:r>
            <a:r>
              <a:rPr lang="fr-FR" altLang="fr-FR" dirty="0" err="1">
                <a:solidFill>
                  <a:srgbClr val="000000"/>
                </a:solidFill>
                <a:latin typeface="+mj-lt"/>
              </a:rPr>
              <a:t>Pourtier</a:t>
            </a:r>
            <a:r>
              <a:rPr lang="fr-FR" altLang="fr-FR" dirty="0">
                <a:solidFill>
                  <a:srgbClr val="000000"/>
                </a:solidFill>
                <a:latin typeface="+mj-lt"/>
              </a:rPr>
              <a:t> ,  </a:t>
            </a:r>
            <a:r>
              <a:rPr lang="fr-FR" altLang="fr-FR" i="1" dirty="0">
                <a:solidFill>
                  <a:srgbClr val="000000"/>
                </a:solidFill>
                <a:latin typeface="+mj-lt"/>
              </a:rPr>
              <a:t>Afriques noires</a:t>
            </a:r>
            <a:r>
              <a:rPr lang="fr-FR" altLang="fr-FR" dirty="0">
                <a:solidFill>
                  <a:srgbClr val="000000"/>
                </a:solidFill>
                <a:latin typeface="+mj-lt"/>
              </a:rPr>
              <a:t>, </a:t>
            </a:r>
            <a:r>
              <a:rPr lang="fr-FR" altLang="fr-FR" i="1" dirty="0">
                <a:solidFill>
                  <a:srgbClr val="000000"/>
                </a:solidFill>
                <a:latin typeface="+mj-lt"/>
              </a:rPr>
              <a:t>héritages et mutations</a:t>
            </a:r>
            <a:r>
              <a:rPr lang="fr-FR" altLang="fr-FR" dirty="0">
                <a:solidFill>
                  <a:srgbClr val="000000"/>
                </a:solidFill>
                <a:latin typeface="+mj-lt"/>
              </a:rPr>
              <a:t>, Hachette 3</a:t>
            </a:r>
            <a:r>
              <a:rPr lang="fr-FR" altLang="fr-FR" baseline="30000" dirty="0">
                <a:solidFill>
                  <a:srgbClr val="000000"/>
                </a:solidFill>
                <a:latin typeface="+mj-lt"/>
              </a:rPr>
              <a:t>e</a:t>
            </a:r>
            <a:r>
              <a:rPr lang="fr-FR" altLang="fr-FR" dirty="0">
                <a:solidFill>
                  <a:srgbClr val="000000"/>
                </a:solidFill>
                <a:latin typeface="+mj-lt"/>
              </a:rPr>
              <a:t> édition ,2014  </a:t>
            </a:r>
          </a:p>
          <a:p>
            <a:pPr>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endParaRPr lang="fr-FR" altLang="fr-FR" sz="800" dirty="0">
              <a:solidFill>
                <a:srgbClr val="222222"/>
              </a:solidFill>
            </a:endParaRPr>
          </a:p>
          <a:p>
            <a:pPr>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fr-FR" dirty="0"/>
              <a:t>G. </a:t>
            </a:r>
            <a:r>
              <a:rPr lang="fr-FR" dirty="0" err="1"/>
              <a:t>Magrin</a:t>
            </a:r>
            <a:r>
              <a:rPr lang="fr-FR" dirty="0"/>
              <a:t>, A. </a:t>
            </a:r>
            <a:r>
              <a:rPr lang="fr-FR" dirty="0" err="1"/>
              <a:t>Dubresson</a:t>
            </a:r>
            <a:r>
              <a:rPr lang="fr-FR" dirty="0"/>
              <a:t>, O. </a:t>
            </a:r>
            <a:r>
              <a:rPr lang="fr-FR" dirty="0" err="1"/>
              <a:t>Ninot</a:t>
            </a:r>
            <a:r>
              <a:rPr lang="fr-FR" i="1" dirty="0"/>
              <a:t>, Atlas de l’Afrique, un continent émergent </a:t>
            </a:r>
            <a:r>
              <a:rPr lang="fr-FR" dirty="0"/>
              <a:t>, Autrement 2016</a:t>
            </a:r>
          </a:p>
          <a:p>
            <a:pPr>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endParaRPr lang="fr-FR" altLang="fr-FR" sz="800" dirty="0">
              <a:solidFill>
                <a:srgbClr val="222222"/>
              </a:solidFill>
            </a:endParaRPr>
          </a:p>
          <a:p>
            <a:pPr>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endParaRPr lang="fr-FR" altLang="fr-FR" dirty="0">
              <a:solidFill>
                <a:srgbClr val="000000"/>
              </a:solidFill>
              <a:latin typeface="+mj-lt"/>
            </a:endParaRPr>
          </a:p>
          <a:p>
            <a:pPr>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fr-FR" altLang="fr-FR" sz="2400" b="1" dirty="0">
                <a:solidFill>
                  <a:srgbClr val="000000"/>
                </a:solidFill>
                <a:latin typeface="+mj-lt"/>
              </a:rPr>
              <a:t>Ouvrage sur l’Afrique australe:</a:t>
            </a:r>
          </a:p>
          <a:p>
            <a:pPr>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endParaRPr lang="fr-FR" altLang="fr-FR" sz="800" dirty="0">
              <a:solidFill>
                <a:srgbClr val="222222"/>
              </a:solidFill>
            </a:endParaRPr>
          </a:p>
          <a:p>
            <a:pPr lvl="0"/>
            <a:r>
              <a:rPr lang="fr-FR" altLang="fr-FR" dirty="0">
                <a:solidFill>
                  <a:srgbClr val="000000"/>
                </a:solidFill>
                <a:latin typeface="+mj-lt"/>
                <a:cs typeface="Times New Roman" pitchFamily="18" charset="0"/>
              </a:rPr>
              <a:t>Philippe Gervais-</a:t>
            </a:r>
            <a:r>
              <a:rPr lang="fr-FR" altLang="fr-FR" dirty="0" err="1">
                <a:solidFill>
                  <a:srgbClr val="000000"/>
                </a:solidFill>
                <a:latin typeface="+mj-lt"/>
                <a:cs typeface="Times New Roman" pitchFamily="18" charset="0"/>
              </a:rPr>
              <a:t>Lambony</a:t>
            </a:r>
            <a:r>
              <a:rPr lang="fr-FR" altLang="fr-FR" dirty="0">
                <a:solidFill>
                  <a:srgbClr val="000000"/>
                </a:solidFill>
                <a:latin typeface="+mj-lt"/>
                <a:cs typeface="Times New Roman" pitchFamily="18" charset="0"/>
              </a:rPr>
              <a:t>, </a:t>
            </a:r>
            <a:r>
              <a:rPr lang="fr-FR" altLang="fr-FR" i="1" dirty="0">
                <a:solidFill>
                  <a:srgbClr val="000000"/>
                </a:solidFill>
                <a:latin typeface="+mj-lt"/>
                <a:cs typeface="Times New Roman" pitchFamily="18" charset="0"/>
              </a:rPr>
              <a:t>L’Afrique du Sud et les Etats voisins</a:t>
            </a:r>
            <a:r>
              <a:rPr lang="fr-FR" altLang="fr-FR" dirty="0">
                <a:solidFill>
                  <a:srgbClr val="000000"/>
                </a:solidFill>
                <a:latin typeface="+mj-lt"/>
                <a:cs typeface="Times New Roman" pitchFamily="18" charset="0"/>
              </a:rPr>
              <a:t> </a:t>
            </a:r>
            <a:r>
              <a:rPr lang="fr-FR" dirty="0"/>
              <a:t>, 2013 (1997), Armand Colin, </a:t>
            </a:r>
          </a:p>
          <a:p>
            <a:pPr>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endParaRPr lang="fr-FR" altLang="fr-FR" sz="800" dirty="0">
              <a:solidFill>
                <a:srgbClr val="222222"/>
              </a:solidFill>
            </a:endParaRPr>
          </a:p>
          <a:p>
            <a:pPr lvl="0"/>
            <a:r>
              <a:rPr lang="fr-FR" dirty="0"/>
              <a:t>P Gervais </a:t>
            </a:r>
            <a:r>
              <a:rPr lang="fr-FR" dirty="0" err="1"/>
              <a:t>Lambony</a:t>
            </a:r>
            <a:r>
              <a:rPr lang="fr-FR" dirty="0"/>
              <a:t> ,</a:t>
            </a:r>
            <a:r>
              <a:rPr lang="fr-FR" i="1" dirty="0"/>
              <a:t>L’Afrique du sud les paradoxes de la nation arc en ciel, </a:t>
            </a:r>
            <a:r>
              <a:rPr lang="fr-FR" dirty="0"/>
              <a:t>Le Cavalier bleu, coll. « Idées reçues », Paris, 2017</a:t>
            </a:r>
          </a:p>
          <a:p>
            <a:pPr>
              <a:buClr>
                <a:srgbClr val="0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endParaRPr lang="fr-FR" altLang="fr-FR" sz="3200" dirty="0">
              <a:solidFill>
                <a:srgbClr val="222222"/>
              </a:solidFill>
            </a:endParaRPr>
          </a:p>
          <a:p>
            <a:pPr lvl="0"/>
            <a:r>
              <a:rPr lang="fr-FR" sz="2400" b="1" dirty="0"/>
              <a:t>Revues </a:t>
            </a:r>
          </a:p>
          <a:p>
            <a:pPr lvl="0"/>
            <a:r>
              <a:rPr lang="fr-FR" dirty="0"/>
              <a:t>Gervais-</a:t>
            </a:r>
            <a:r>
              <a:rPr lang="fr-FR" dirty="0" err="1"/>
              <a:t>Lambony</a:t>
            </a:r>
            <a:r>
              <a:rPr lang="fr-FR" dirty="0"/>
              <a:t> P., 1999. « </a:t>
            </a:r>
            <a:r>
              <a:rPr lang="fr-FR" u="sng" dirty="0">
                <a:hlinkClick r:id="rId2"/>
              </a:rPr>
              <a:t>L’Afrique australe au singulier et au pluriel : éléments de réflexion sur une sous-région continentale</a:t>
            </a:r>
            <a:r>
              <a:rPr lang="fr-FR" dirty="0"/>
              <a:t> ». </a:t>
            </a:r>
            <a:r>
              <a:rPr lang="fr-FR" i="1" dirty="0"/>
              <a:t>L’Information géographique</a:t>
            </a:r>
            <a:r>
              <a:rPr lang="fr-FR" dirty="0"/>
              <a:t>, vol. 63, n°5, pp. 195-206.</a:t>
            </a:r>
          </a:p>
          <a:p>
            <a:pPr lvl="0"/>
            <a:endParaRPr lang="fr-FR" dirty="0"/>
          </a:p>
          <a:p>
            <a:pPr lvl="0"/>
            <a:r>
              <a:rPr lang="fr-FR" dirty="0" err="1"/>
              <a:t>Carto</a:t>
            </a:r>
            <a:r>
              <a:rPr lang="fr-FR" dirty="0"/>
              <a:t> n°12,  </a:t>
            </a:r>
            <a:r>
              <a:rPr lang="fr-FR" i="1" dirty="0"/>
              <a:t>L’Afrique du Sud, l’émergence post–apartheid</a:t>
            </a:r>
            <a:r>
              <a:rPr lang="fr-FR" dirty="0"/>
              <a:t> , juillet août 2012</a:t>
            </a:r>
          </a:p>
          <a:p>
            <a:pPr>
              <a:buClr>
                <a:srgbClr val="000000"/>
              </a:buClr>
              <a:buSzPct val="100000"/>
              <a:defRPr/>
            </a:pPr>
            <a:endParaRPr lang="fr-FR" altLang="fr-FR" dirty="0">
              <a:solidFill>
                <a:srgbClr val="000000"/>
              </a:solidFill>
              <a:latin typeface="+mj-lt"/>
            </a:endParaRPr>
          </a:p>
          <a:p>
            <a:pPr eaLnBrk="1">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fr-FR" altLang="fr-FR" dirty="0">
                <a:solidFill>
                  <a:srgbClr val="000000"/>
                </a:solidFill>
                <a:latin typeface="+mj-lt"/>
              </a:rPr>
              <a:t>Documentation Photographique 8088 : </a:t>
            </a:r>
            <a:r>
              <a:rPr lang="fr-FR" altLang="fr-FR" i="1" dirty="0">
                <a:solidFill>
                  <a:srgbClr val="000000"/>
                </a:solidFill>
                <a:latin typeface="+mj-lt"/>
              </a:rPr>
              <a:t>L'Afrique du Sud. Entre héritages et émergence </a:t>
            </a:r>
            <a:r>
              <a:rPr lang="fr-FR" altLang="fr-FR" dirty="0">
                <a:solidFill>
                  <a:srgbClr val="000000"/>
                </a:solidFill>
                <a:latin typeface="+mj-lt"/>
              </a:rPr>
              <a:t>(Auteur : Philippe Gervais-</a:t>
            </a:r>
            <a:r>
              <a:rPr lang="fr-FR" altLang="fr-FR" dirty="0" err="1">
                <a:solidFill>
                  <a:srgbClr val="000000"/>
                </a:solidFill>
                <a:latin typeface="+mj-lt"/>
              </a:rPr>
              <a:t>Lambony</a:t>
            </a:r>
            <a:r>
              <a:rPr lang="fr-FR" altLang="fr-FR" dirty="0">
                <a:solidFill>
                  <a:srgbClr val="000000"/>
                </a:solidFill>
                <a:latin typeface="+mj-lt"/>
              </a:rPr>
              <a:t>)</a:t>
            </a:r>
          </a:p>
          <a:p>
            <a:pPr eaLnBrk="1">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endParaRPr lang="fr-FR" altLang="fr-FR" dirty="0">
              <a:solidFill>
                <a:srgbClr val="000000"/>
              </a:solidFill>
            </a:endParaRPr>
          </a:p>
        </p:txBody>
      </p:sp>
    </p:spTree>
    <p:extLst>
      <p:ext uri="{BB962C8B-B14F-4D97-AF65-F5344CB8AC3E}">
        <p14:creationId xmlns:p14="http://schemas.microsoft.com/office/powerpoint/2010/main" val="7166193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332656"/>
            <a:ext cx="8208912" cy="4339650"/>
          </a:xfrm>
          <a:prstGeom prst="rect">
            <a:avLst/>
          </a:prstGeom>
        </p:spPr>
        <p:txBody>
          <a:bodyPr wrap="square">
            <a:spAutoFit/>
          </a:bodyPr>
          <a:lstStyle/>
          <a:p>
            <a:r>
              <a:rPr lang="fr-FR" sz="2400" b="1" dirty="0"/>
              <a:t>Des  sites :</a:t>
            </a:r>
          </a:p>
          <a:p>
            <a:endParaRPr lang="fr-FR" dirty="0"/>
          </a:p>
          <a:p>
            <a:pPr>
              <a:buClr>
                <a:srgbClr val="000000"/>
              </a:buClr>
              <a:buSzPct val="100000"/>
            </a:pPr>
            <a:r>
              <a:rPr lang="fr-FR" altLang="fr-FR" dirty="0" err="1"/>
              <a:t>Geoconfluence</a:t>
            </a:r>
            <a:r>
              <a:rPr lang="fr-FR" altLang="fr-FR" dirty="0"/>
              <a:t> : </a:t>
            </a:r>
            <a:r>
              <a:rPr lang="fr-FR" altLang="fr-FR" dirty="0">
                <a:hlinkClick r:id="rId2"/>
              </a:rPr>
              <a:t>http://geoconfluences.ens-lyon.fr/informations-scientifiques/dossiers-regionaux/afrique-dynamiques-regionales/articles-scientifiques/afrique-australe-cadrage</a:t>
            </a:r>
            <a:endParaRPr lang="fr-FR" altLang="fr-FR" dirty="0"/>
          </a:p>
          <a:p>
            <a:pPr>
              <a:buClr>
                <a:srgbClr val="000000"/>
              </a:buClr>
              <a:buSzPct val="100000"/>
            </a:pPr>
            <a:endParaRPr lang="fr-FR" altLang="fr-FR" dirty="0"/>
          </a:p>
          <a:p>
            <a:pPr>
              <a:buClr>
                <a:srgbClr val="000000"/>
              </a:buClr>
              <a:buSzPct val="100000"/>
            </a:pPr>
            <a:r>
              <a:rPr lang="fr-FR" dirty="0"/>
              <a:t>Un dossier les nouvelles dynamiques du tourisme dans le monde : Que nous apprennent les initiatives </a:t>
            </a:r>
            <a:r>
              <a:rPr lang="fr-FR" dirty="0" err="1"/>
              <a:t>écotouristiques</a:t>
            </a:r>
            <a:r>
              <a:rPr lang="fr-FR" dirty="0"/>
              <a:t> en Afrique australe ? Leçons d’expériences croisées en Afrique du Sud et au Mozambique  </a:t>
            </a:r>
          </a:p>
          <a:p>
            <a:pPr>
              <a:buClr>
                <a:srgbClr val="000000"/>
              </a:buClr>
              <a:buSzPct val="100000"/>
            </a:pPr>
            <a:r>
              <a:rPr lang="fr-FR" dirty="0">
                <a:hlinkClick r:id="rId3"/>
              </a:rPr>
              <a:t>http://geoconfluences.ens-lyon.fr/doc/typespace/tourisme/TourScient7.htm</a:t>
            </a:r>
            <a:r>
              <a:rPr lang="fr-FR" dirty="0"/>
              <a:t> </a:t>
            </a:r>
          </a:p>
          <a:p>
            <a:pPr>
              <a:buClr>
                <a:srgbClr val="000000"/>
              </a:buClr>
              <a:buSzPct val="100000"/>
            </a:pPr>
            <a:endParaRPr lang="fr-FR" dirty="0"/>
          </a:p>
          <a:p>
            <a:pPr>
              <a:buClr>
                <a:srgbClr val="000000"/>
              </a:buClr>
              <a:buSzPct val="100000"/>
            </a:pPr>
            <a:endParaRPr lang="fr-FR" altLang="fr-FR" dirty="0"/>
          </a:p>
          <a:p>
            <a:pPr>
              <a:buClr>
                <a:srgbClr val="000000"/>
              </a:buClr>
              <a:buSzPct val="100000"/>
            </a:pPr>
            <a:r>
              <a:rPr lang="fr-FR" altLang="fr-FR" dirty="0"/>
              <a:t>Revue en ligne Afrique Renouveau  </a:t>
            </a:r>
            <a:r>
              <a:rPr lang="fr-FR" u="sng" dirty="0" err="1">
                <a:hlinkClick r:id="rId4"/>
              </a:rPr>
              <a:t>AfriqueRenouveau</a:t>
            </a:r>
            <a:r>
              <a:rPr lang="fr-FR" u="sng" dirty="0">
                <a:hlinkClick r:id="rId4"/>
              </a:rPr>
              <a:t> - un.org</a:t>
            </a:r>
            <a:r>
              <a:rPr lang="fr-FR" altLang="fr-FR" dirty="0"/>
              <a:t> </a:t>
            </a:r>
          </a:p>
          <a:p>
            <a:endParaRPr lang="fr-FR" dirty="0"/>
          </a:p>
          <a:p>
            <a:r>
              <a:rPr lang="fr-FR" dirty="0"/>
              <a:t>Pour le tourisme : http://ctig.univ-lr.fr/page_tourisme5monde.htm</a:t>
            </a:r>
          </a:p>
        </p:txBody>
      </p:sp>
    </p:spTree>
    <p:extLst>
      <p:ext uri="{BB962C8B-B14F-4D97-AF65-F5344CB8AC3E}">
        <p14:creationId xmlns:p14="http://schemas.microsoft.com/office/powerpoint/2010/main" val="2120245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7158" y="2643182"/>
            <a:ext cx="3000396" cy="1200329"/>
          </a:xfrm>
          <a:prstGeom prst="rect">
            <a:avLst/>
          </a:prstGeom>
          <a:solidFill>
            <a:schemeClr val="accent1"/>
          </a:solidFill>
        </p:spPr>
        <p:txBody>
          <a:bodyPr wrap="square" rtlCol="0">
            <a:spAutoFit/>
          </a:bodyPr>
          <a:lstStyle/>
          <a:p>
            <a:pPr algn="ctr"/>
            <a:r>
              <a:rPr lang="fr-FR" b="1" dirty="0">
                <a:solidFill>
                  <a:schemeClr val="bg1"/>
                </a:solidFill>
              </a:rPr>
              <a:t>Thème 2 : Territoires, populations et développement, quels défis ? (12-14h)</a:t>
            </a:r>
          </a:p>
        </p:txBody>
      </p:sp>
      <p:sp>
        <p:nvSpPr>
          <p:cNvPr id="4" name="ZoneTexte 3"/>
          <p:cNvSpPr txBox="1"/>
          <p:nvPr/>
        </p:nvSpPr>
        <p:spPr>
          <a:xfrm>
            <a:off x="357158" y="4214818"/>
            <a:ext cx="3000396" cy="646331"/>
          </a:xfrm>
          <a:prstGeom prst="rect">
            <a:avLst/>
          </a:prstGeom>
          <a:solidFill>
            <a:schemeClr val="accent1"/>
          </a:solidFill>
        </p:spPr>
        <p:txBody>
          <a:bodyPr wrap="square" rtlCol="0">
            <a:spAutoFit/>
          </a:bodyPr>
          <a:lstStyle/>
          <a:p>
            <a:pPr algn="ctr"/>
            <a:r>
              <a:rPr lang="fr-FR" b="1" dirty="0">
                <a:solidFill>
                  <a:schemeClr val="bg1"/>
                </a:solidFill>
              </a:rPr>
              <a:t>Thème 3 : des mobilités généralisées (12-14h)</a:t>
            </a:r>
          </a:p>
        </p:txBody>
      </p:sp>
      <p:sp>
        <p:nvSpPr>
          <p:cNvPr id="6" name="ZoneTexte 5"/>
          <p:cNvSpPr txBox="1"/>
          <p:nvPr/>
        </p:nvSpPr>
        <p:spPr>
          <a:xfrm>
            <a:off x="3571868" y="428604"/>
            <a:ext cx="1428760" cy="369332"/>
          </a:xfrm>
          <a:prstGeom prst="rect">
            <a:avLst/>
          </a:prstGeom>
          <a:solidFill>
            <a:schemeClr val="accent1"/>
          </a:solidFill>
        </p:spPr>
        <p:txBody>
          <a:bodyPr wrap="square" rtlCol="0">
            <a:spAutoFit/>
          </a:bodyPr>
          <a:lstStyle/>
          <a:p>
            <a:r>
              <a:rPr lang="fr-FR" b="1" dirty="0">
                <a:solidFill>
                  <a:schemeClr val="bg1"/>
                </a:solidFill>
              </a:rPr>
              <a:t>TRANSITION</a:t>
            </a:r>
          </a:p>
        </p:txBody>
      </p:sp>
      <p:sp>
        <p:nvSpPr>
          <p:cNvPr id="7" name="ZoneTexte 6"/>
          <p:cNvSpPr txBox="1"/>
          <p:nvPr/>
        </p:nvSpPr>
        <p:spPr>
          <a:xfrm>
            <a:off x="357158" y="1428736"/>
            <a:ext cx="3000396" cy="923330"/>
          </a:xfrm>
          <a:prstGeom prst="rect">
            <a:avLst/>
          </a:prstGeom>
          <a:solidFill>
            <a:schemeClr val="accent1"/>
          </a:solidFill>
          <a:ln>
            <a:solidFill>
              <a:srgbClr val="0070C0"/>
            </a:solidFill>
          </a:ln>
        </p:spPr>
        <p:txBody>
          <a:bodyPr wrap="square" rtlCol="0">
            <a:spAutoFit/>
          </a:bodyPr>
          <a:lstStyle/>
          <a:p>
            <a:pPr algn="ctr"/>
            <a:r>
              <a:rPr lang="fr-FR" b="1" dirty="0">
                <a:solidFill>
                  <a:schemeClr val="bg1"/>
                </a:solidFill>
              </a:rPr>
              <a:t>Thème 1 : Sociétés et environnement : des équilibres fragiles (12-14h)</a:t>
            </a:r>
          </a:p>
        </p:txBody>
      </p:sp>
      <p:sp>
        <p:nvSpPr>
          <p:cNvPr id="9" name="ZoneTexte 8"/>
          <p:cNvSpPr txBox="1"/>
          <p:nvPr/>
        </p:nvSpPr>
        <p:spPr>
          <a:xfrm>
            <a:off x="357158" y="5429264"/>
            <a:ext cx="3000396" cy="923330"/>
          </a:xfrm>
          <a:prstGeom prst="rect">
            <a:avLst/>
          </a:prstGeom>
          <a:solidFill>
            <a:schemeClr val="accent1"/>
          </a:solidFill>
        </p:spPr>
        <p:txBody>
          <a:bodyPr wrap="square" rtlCol="0">
            <a:spAutoFit/>
          </a:bodyPr>
          <a:lstStyle/>
          <a:p>
            <a:pPr algn="ctr"/>
            <a:r>
              <a:rPr lang="fr-FR" b="1" dirty="0">
                <a:solidFill>
                  <a:schemeClr val="bg1"/>
                </a:solidFill>
              </a:rPr>
              <a:t>Thème 4 : L’Afrique australe, un espace en profonde mutation (8-10h)</a:t>
            </a:r>
          </a:p>
        </p:txBody>
      </p:sp>
      <p:sp>
        <p:nvSpPr>
          <p:cNvPr id="10" name="ZoneTexte 9"/>
          <p:cNvSpPr txBox="1"/>
          <p:nvPr/>
        </p:nvSpPr>
        <p:spPr>
          <a:xfrm>
            <a:off x="5715008" y="428604"/>
            <a:ext cx="928694" cy="369332"/>
          </a:xfrm>
          <a:prstGeom prst="rect">
            <a:avLst/>
          </a:prstGeom>
          <a:solidFill>
            <a:schemeClr val="accent1"/>
          </a:solidFill>
        </p:spPr>
        <p:txBody>
          <a:bodyPr wrap="square" rtlCol="0">
            <a:spAutoFit/>
          </a:bodyPr>
          <a:lstStyle/>
          <a:p>
            <a:r>
              <a:rPr lang="fr-FR" b="1" dirty="0">
                <a:solidFill>
                  <a:schemeClr val="bg1"/>
                </a:solidFill>
              </a:rPr>
              <a:t>ENJEUX</a:t>
            </a:r>
          </a:p>
        </p:txBody>
      </p:sp>
      <p:sp>
        <p:nvSpPr>
          <p:cNvPr id="12" name="ZoneTexte 11"/>
          <p:cNvSpPr txBox="1"/>
          <p:nvPr/>
        </p:nvSpPr>
        <p:spPr>
          <a:xfrm>
            <a:off x="571472" y="285728"/>
            <a:ext cx="2500330" cy="830997"/>
          </a:xfrm>
          <a:prstGeom prst="rect">
            <a:avLst/>
          </a:prstGeom>
          <a:noFill/>
        </p:spPr>
        <p:txBody>
          <a:bodyPr wrap="square" rtlCol="0">
            <a:spAutoFit/>
          </a:bodyPr>
          <a:lstStyle/>
          <a:p>
            <a:pPr algn="ctr"/>
            <a:r>
              <a:rPr lang="fr-FR" sz="2400" b="1" dirty="0">
                <a:solidFill>
                  <a:srgbClr val="0070C0"/>
                </a:solidFill>
              </a:rPr>
              <a:t>LE PROGRAMME DE SECONDE</a:t>
            </a:r>
          </a:p>
        </p:txBody>
      </p:sp>
      <p:sp>
        <p:nvSpPr>
          <p:cNvPr id="13" name="ZoneTexte 12"/>
          <p:cNvSpPr txBox="1"/>
          <p:nvPr/>
        </p:nvSpPr>
        <p:spPr>
          <a:xfrm>
            <a:off x="7429520" y="428604"/>
            <a:ext cx="1285884" cy="369332"/>
          </a:xfrm>
          <a:prstGeom prst="rect">
            <a:avLst/>
          </a:prstGeom>
          <a:solidFill>
            <a:schemeClr val="accent1"/>
          </a:solidFill>
        </p:spPr>
        <p:txBody>
          <a:bodyPr wrap="square" rtlCol="0">
            <a:spAutoFit/>
          </a:bodyPr>
          <a:lstStyle/>
          <a:p>
            <a:pPr algn="ctr"/>
            <a:r>
              <a:rPr lang="fr-FR" b="1" dirty="0">
                <a:solidFill>
                  <a:schemeClr val="bg1"/>
                </a:solidFill>
              </a:rPr>
              <a:t>FRANCE</a:t>
            </a:r>
          </a:p>
        </p:txBody>
      </p:sp>
      <p:cxnSp>
        <p:nvCxnSpPr>
          <p:cNvPr id="15" name="Connecteur droit avec flèche 14"/>
          <p:cNvCxnSpPr/>
          <p:nvPr/>
        </p:nvCxnSpPr>
        <p:spPr>
          <a:xfrm rot="5400000">
            <a:off x="1465241" y="3821909"/>
            <a:ext cx="5499932" cy="79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5000628" y="1357298"/>
            <a:ext cx="2143140" cy="954107"/>
          </a:xfrm>
          <a:prstGeom prst="rect">
            <a:avLst/>
          </a:prstGeom>
          <a:noFill/>
          <a:ln>
            <a:solidFill>
              <a:srgbClr val="0070C0"/>
            </a:solidFill>
          </a:ln>
        </p:spPr>
        <p:txBody>
          <a:bodyPr wrap="square" rtlCol="0">
            <a:spAutoFit/>
          </a:bodyPr>
          <a:lstStyle/>
          <a:p>
            <a:pPr algn="ctr"/>
            <a:r>
              <a:rPr lang="fr-FR" sz="1400" dirty="0"/>
              <a:t>Gestion des ressources, des risques, vulnérabilité des sociétés et des territoires</a:t>
            </a:r>
          </a:p>
        </p:txBody>
      </p:sp>
      <p:sp>
        <p:nvSpPr>
          <p:cNvPr id="17" name="ZoneTexte 16"/>
          <p:cNvSpPr txBox="1"/>
          <p:nvPr/>
        </p:nvSpPr>
        <p:spPr>
          <a:xfrm>
            <a:off x="3643306" y="1285860"/>
            <a:ext cx="1071570" cy="523220"/>
          </a:xfrm>
          <a:prstGeom prst="rect">
            <a:avLst/>
          </a:prstGeom>
          <a:solidFill>
            <a:schemeClr val="bg1"/>
          </a:solidFill>
        </p:spPr>
        <p:txBody>
          <a:bodyPr wrap="square" rtlCol="0">
            <a:spAutoFit/>
          </a:bodyPr>
          <a:lstStyle/>
          <a:p>
            <a:pPr algn="ctr"/>
            <a:r>
              <a:rPr lang="fr-FR" sz="1400" b="1" dirty="0"/>
              <a:t>Transition climatique </a:t>
            </a:r>
          </a:p>
        </p:txBody>
      </p:sp>
      <p:sp>
        <p:nvSpPr>
          <p:cNvPr id="18" name="ZoneTexte 17"/>
          <p:cNvSpPr txBox="1"/>
          <p:nvPr/>
        </p:nvSpPr>
        <p:spPr>
          <a:xfrm>
            <a:off x="3643306" y="1928802"/>
            <a:ext cx="1143008" cy="523220"/>
          </a:xfrm>
          <a:prstGeom prst="rect">
            <a:avLst/>
          </a:prstGeom>
          <a:solidFill>
            <a:schemeClr val="bg1"/>
          </a:solidFill>
        </p:spPr>
        <p:txBody>
          <a:bodyPr wrap="square" rtlCol="0">
            <a:spAutoFit/>
          </a:bodyPr>
          <a:lstStyle/>
          <a:p>
            <a:pPr algn="ctr"/>
            <a:r>
              <a:rPr lang="fr-FR" sz="1400" b="1" dirty="0"/>
              <a:t>Transition énergétique </a:t>
            </a:r>
          </a:p>
        </p:txBody>
      </p:sp>
      <p:sp>
        <p:nvSpPr>
          <p:cNvPr id="19" name="ZoneTexte 18"/>
          <p:cNvSpPr txBox="1"/>
          <p:nvPr/>
        </p:nvSpPr>
        <p:spPr>
          <a:xfrm>
            <a:off x="7358082" y="1357298"/>
            <a:ext cx="1643074" cy="954107"/>
          </a:xfrm>
          <a:prstGeom prst="rect">
            <a:avLst/>
          </a:prstGeom>
          <a:noFill/>
          <a:ln>
            <a:solidFill>
              <a:srgbClr val="0070C0"/>
            </a:solidFill>
          </a:ln>
        </p:spPr>
        <p:txBody>
          <a:bodyPr wrap="square" rtlCol="0">
            <a:spAutoFit/>
          </a:bodyPr>
          <a:lstStyle/>
          <a:p>
            <a:pPr algn="ctr"/>
            <a:r>
              <a:rPr lang="fr-FR" sz="1400" dirty="0"/>
              <a:t>Valorisation, aménagement et protection des milieux</a:t>
            </a:r>
          </a:p>
        </p:txBody>
      </p:sp>
      <p:sp>
        <p:nvSpPr>
          <p:cNvPr id="21" name="ZoneTexte 20"/>
          <p:cNvSpPr txBox="1"/>
          <p:nvPr/>
        </p:nvSpPr>
        <p:spPr>
          <a:xfrm>
            <a:off x="5000628" y="2643182"/>
            <a:ext cx="2143140" cy="1169551"/>
          </a:xfrm>
          <a:prstGeom prst="rect">
            <a:avLst/>
          </a:prstGeom>
          <a:noFill/>
          <a:ln>
            <a:solidFill>
              <a:srgbClr val="0070C0"/>
            </a:solidFill>
          </a:ln>
        </p:spPr>
        <p:txBody>
          <a:bodyPr wrap="square" rtlCol="0">
            <a:spAutoFit/>
          </a:bodyPr>
          <a:lstStyle/>
          <a:p>
            <a:pPr algn="ctr"/>
            <a:r>
              <a:rPr lang="fr-FR" sz="1400" dirty="0"/>
              <a:t>Questionner la relation entre territoire, population, développement et inégalités</a:t>
            </a:r>
          </a:p>
        </p:txBody>
      </p:sp>
      <p:sp>
        <p:nvSpPr>
          <p:cNvPr id="22" name="ZoneTexte 21"/>
          <p:cNvSpPr txBox="1"/>
          <p:nvPr/>
        </p:nvSpPr>
        <p:spPr>
          <a:xfrm>
            <a:off x="5000628" y="4071942"/>
            <a:ext cx="2143140" cy="1169551"/>
          </a:xfrm>
          <a:prstGeom prst="rect">
            <a:avLst/>
          </a:prstGeom>
          <a:noFill/>
          <a:ln>
            <a:solidFill>
              <a:srgbClr val="0070C0"/>
            </a:solidFill>
          </a:ln>
        </p:spPr>
        <p:txBody>
          <a:bodyPr wrap="square" rtlCol="0">
            <a:spAutoFit/>
          </a:bodyPr>
          <a:lstStyle/>
          <a:p>
            <a:pPr algn="ctr"/>
            <a:r>
              <a:rPr lang="fr-FR" sz="1400" dirty="0"/>
              <a:t>Les mobilités, réalités de notre temps, facteur de transformation de notre monde, voire d’intégration à la mondialisation</a:t>
            </a:r>
          </a:p>
        </p:txBody>
      </p:sp>
      <p:sp>
        <p:nvSpPr>
          <p:cNvPr id="23" name="ZoneTexte 22"/>
          <p:cNvSpPr txBox="1"/>
          <p:nvPr/>
        </p:nvSpPr>
        <p:spPr>
          <a:xfrm>
            <a:off x="5000628" y="5357826"/>
            <a:ext cx="2143140" cy="1169551"/>
          </a:xfrm>
          <a:prstGeom prst="rect">
            <a:avLst/>
          </a:prstGeom>
          <a:noFill/>
          <a:ln>
            <a:solidFill>
              <a:srgbClr val="0070C0"/>
            </a:solidFill>
          </a:ln>
        </p:spPr>
        <p:txBody>
          <a:bodyPr wrap="square" rtlCol="0">
            <a:spAutoFit/>
          </a:bodyPr>
          <a:lstStyle/>
          <a:p>
            <a:pPr algn="ctr"/>
            <a:r>
              <a:rPr lang="fr-FR" sz="1400" dirty="0"/>
              <a:t>Une aire géographique émergente soumise aux grands défis et grandes dynamiques de notre temps</a:t>
            </a:r>
          </a:p>
        </p:txBody>
      </p:sp>
      <p:sp>
        <p:nvSpPr>
          <p:cNvPr id="24" name="ZoneTexte 23"/>
          <p:cNvSpPr txBox="1"/>
          <p:nvPr/>
        </p:nvSpPr>
        <p:spPr>
          <a:xfrm>
            <a:off x="7429520" y="2714620"/>
            <a:ext cx="1571636" cy="954107"/>
          </a:xfrm>
          <a:prstGeom prst="rect">
            <a:avLst/>
          </a:prstGeom>
          <a:noFill/>
          <a:ln>
            <a:solidFill>
              <a:srgbClr val="0070C0"/>
            </a:solidFill>
          </a:ln>
        </p:spPr>
        <p:txBody>
          <a:bodyPr wrap="square" rtlCol="0">
            <a:spAutoFit/>
          </a:bodyPr>
          <a:lstStyle/>
          <a:p>
            <a:pPr algn="ctr"/>
            <a:r>
              <a:rPr lang="fr-FR" sz="1400" dirty="0"/>
              <a:t>L’évolution socio-économique contrastée des territoires</a:t>
            </a:r>
          </a:p>
        </p:txBody>
      </p:sp>
      <p:sp>
        <p:nvSpPr>
          <p:cNvPr id="25" name="ZoneTexte 24"/>
          <p:cNvSpPr txBox="1"/>
          <p:nvPr/>
        </p:nvSpPr>
        <p:spPr>
          <a:xfrm>
            <a:off x="7429520" y="4143380"/>
            <a:ext cx="1571604" cy="954107"/>
          </a:xfrm>
          <a:prstGeom prst="rect">
            <a:avLst/>
          </a:prstGeom>
          <a:noFill/>
          <a:ln>
            <a:solidFill>
              <a:srgbClr val="0070C0"/>
            </a:solidFill>
          </a:ln>
        </p:spPr>
        <p:txBody>
          <a:bodyPr wrap="square" rtlCol="0">
            <a:spAutoFit/>
          </a:bodyPr>
          <a:lstStyle/>
          <a:p>
            <a:pPr algn="ctr"/>
            <a:r>
              <a:rPr lang="fr-FR" sz="1400" dirty="0"/>
              <a:t>Mobilités et transports, enjeux d’aménagement des territoires</a:t>
            </a:r>
          </a:p>
        </p:txBody>
      </p:sp>
      <p:sp>
        <p:nvSpPr>
          <p:cNvPr id="27" name="ZoneTexte 26"/>
          <p:cNvSpPr txBox="1"/>
          <p:nvPr/>
        </p:nvSpPr>
        <p:spPr>
          <a:xfrm>
            <a:off x="3500430" y="2786058"/>
            <a:ext cx="1428760" cy="523220"/>
          </a:xfrm>
          <a:prstGeom prst="rect">
            <a:avLst/>
          </a:prstGeom>
          <a:solidFill>
            <a:schemeClr val="bg1"/>
          </a:solidFill>
        </p:spPr>
        <p:txBody>
          <a:bodyPr wrap="square" rtlCol="0">
            <a:spAutoFit/>
          </a:bodyPr>
          <a:lstStyle/>
          <a:p>
            <a:pPr algn="ctr"/>
            <a:r>
              <a:rPr lang="fr-FR" sz="1400" b="1" dirty="0"/>
              <a:t>Transition démographique </a:t>
            </a:r>
          </a:p>
        </p:txBody>
      </p:sp>
      <p:sp>
        <p:nvSpPr>
          <p:cNvPr id="28" name="ZoneTexte 27"/>
          <p:cNvSpPr txBox="1"/>
          <p:nvPr/>
        </p:nvSpPr>
        <p:spPr>
          <a:xfrm>
            <a:off x="3500430" y="5572140"/>
            <a:ext cx="1428760" cy="523220"/>
          </a:xfrm>
          <a:prstGeom prst="rect">
            <a:avLst/>
          </a:prstGeom>
          <a:solidFill>
            <a:schemeClr val="bg1"/>
          </a:solidFill>
        </p:spPr>
        <p:txBody>
          <a:bodyPr wrap="square" rtlCol="0">
            <a:spAutoFit/>
          </a:bodyPr>
          <a:lstStyle/>
          <a:p>
            <a:pPr algn="ctr"/>
            <a:r>
              <a:rPr lang="fr-FR" sz="1400" b="1" dirty="0"/>
              <a:t>Toutes les transitions </a:t>
            </a:r>
          </a:p>
        </p:txBody>
      </p:sp>
      <p:sp>
        <p:nvSpPr>
          <p:cNvPr id="30" name="ZoneTexte 29"/>
          <p:cNvSpPr txBox="1"/>
          <p:nvPr/>
        </p:nvSpPr>
        <p:spPr>
          <a:xfrm>
            <a:off x="3500430" y="3286124"/>
            <a:ext cx="1428760" cy="523220"/>
          </a:xfrm>
          <a:prstGeom prst="rect">
            <a:avLst/>
          </a:prstGeom>
          <a:solidFill>
            <a:schemeClr val="bg1"/>
          </a:solidFill>
        </p:spPr>
        <p:txBody>
          <a:bodyPr wrap="square" rtlCol="0">
            <a:spAutoFit/>
          </a:bodyPr>
          <a:lstStyle/>
          <a:p>
            <a:pPr algn="ctr"/>
            <a:r>
              <a:rPr lang="fr-FR" sz="1400" b="1" dirty="0"/>
              <a:t>Transition économique ? </a:t>
            </a:r>
          </a:p>
        </p:txBody>
      </p:sp>
      <p:sp>
        <p:nvSpPr>
          <p:cNvPr id="31" name="ZoneTexte 30"/>
          <p:cNvSpPr txBox="1"/>
          <p:nvPr/>
        </p:nvSpPr>
        <p:spPr>
          <a:xfrm>
            <a:off x="3500430" y="4286256"/>
            <a:ext cx="1428760" cy="523220"/>
          </a:xfrm>
          <a:prstGeom prst="rect">
            <a:avLst/>
          </a:prstGeom>
          <a:solidFill>
            <a:schemeClr val="bg1"/>
          </a:solidFill>
        </p:spPr>
        <p:txBody>
          <a:bodyPr wrap="square" rtlCol="0">
            <a:spAutoFit/>
          </a:bodyPr>
          <a:lstStyle/>
          <a:p>
            <a:pPr algn="ctr"/>
            <a:r>
              <a:rPr lang="fr-FR" sz="1400" b="1" dirty="0"/>
              <a:t>Marche à la globalisation </a:t>
            </a:r>
          </a:p>
        </p:txBody>
      </p:sp>
      <p:sp>
        <p:nvSpPr>
          <p:cNvPr id="26" name="Rectangle 6"/>
          <p:cNvSpPr>
            <a:spLocks noChangeArrowheads="1"/>
          </p:cNvSpPr>
          <p:nvPr/>
        </p:nvSpPr>
        <p:spPr bwMode="auto">
          <a:xfrm>
            <a:off x="4932040" y="1052736"/>
            <a:ext cx="4071934" cy="5370701"/>
          </a:xfrm>
          <a:prstGeom prst="rect">
            <a:avLst/>
          </a:prstGeom>
          <a:solidFill>
            <a:schemeClr val="tx2">
              <a:lumMod val="20000"/>
              <a:lumOff val="80000"/>
            </a:schemeClr>
          </a:solidFill>
          <a:ln>
            <a:noFill/>
          </a:ln>
        </p:spPr>
        <p:txBody>
          <a:bodyPr wrap="square">
            <a:spAutoFit/>
          </a:bodyPr>
          <a:lstStyle/>
          <a:p>
            <a:pPr algn="just"/>
            <a:r>
              <a:rPr lang="fr-FR" sz="2000" dirty="0"/>
              <a:t>Notion de transition désigne une phase de changements majeurs, plutôt que le passage d’un état stable à un autre état stable. Elle se caractérise par des gradients, des seuils, et n’a rien de linéaire : elle peut déboucher sur une grande diversité d’évolutions selon les contextes</a:t>
            </a:r>
          </a:p>
          <a:p>
            <a:pPr algn="just"/>
            <a:r>
              <a:rPr lang="fr-FR" sz="2000" dirty="0"/>
              <a:t>La transition est une clé d’analyse des grands défis contemporains, à différentes échelles, plus qu’un objectif à atteindre. Elle permet d’analyser la pluralité des trajectoires de développement, tout en interrogeant la durabilité des processus étudiés.</a:t>
            </a:r>
          </a:p>
          <a:p>
            <a:pPr algn="just"/>
            <a:r>
              <a:rPr lang="fr-FR" sz="400" dirty="0"/>
              <a:t> </a:t>
            </a:r>
          </a:p>
        </p:txBody>
      </p:sp>
      <p:sp>
        <p:nvSpPr>
          <p:cNvPr id="29" name="ZoneTexte 28">
            <a:extLst>
              <a:ext uri="{FF2B5EF4-FFF2-40B4-BE49-F238E27FC236}">
                <a16:creationId xmlns:a16="http://schemas.microsoft.com/office/drawing/2014/main" id="{7F186A29-7C82-4FEA-90AE-B1464944FE7F}"/>
              </a:ext>
            </a:extLst>
          </p:cNvPr>
          <p:cNvSpPr txBox="1"/>
          <p:nvPr/>
        </p:nvSpPr>
        <p:spPr>
          <a:xfrm>
            <a:off x="1619672" y="6525344"/>
            <a:ext cx="7524328" cy="307777"/>
          </a:xfrm>
          <a:prstGeom prst="rect">
            <a:avLst/>
          </a:prstGeom>
          <a:noFill/>
        </p:spPr>
        <p:txBody>
          <a:bodyPr wrap="square" rtlCol="0">
            <a:spAutoFit/>
          </a:bodyPr>
          <a:lstStyle/>
          <a:p>
            <a:r>
              <a:rPr lang="fr-FR" sz="1400" dirty="0"/>
              <a:t>Source : formation aux nouveaux programmes de lycée : Les programmes de géographie </a:t>
            </a:r>
            <a:r>
              <a:rPr lang="fr-FR" sz="1400" dirty="0" err="1"/>
              <a:t>ac-nice</a:t>
            </a:r>
            <a:r>
              <a:rPr lang="fr-FR" sz="1400" dirty="0"/>
              <a:t> </a:t>
            </a:r>
          </a:p>
        </p:txBody>
      </p:sp>
    </p:spTree>
    <p:extLst>
      <p:ext uri="{BB962C8B-B14F-4D97-AF65-F5344CB8AC3E}">
        <p14:creationId xmlns:p14="http://schemas.microsoft.com/office/powerpoint/2010/main" val="227215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27456" y="2346600"/>
            <a:ext cx="3000396" cy="1200329"/>
          </a:xfrm>
          <a:prstGeom prst="rect">
            <a:avLst/>
          </a:prstGeom>
          <a:solidFill>
            <a:schemeClr val="accent1"/>
          </a:solidFill>
        </p:spPr>
        <p:txBody>
          <a:bodyPr wrap="square" rtlCol="0">
            <a:spAutoFit/>
          </a:bodyPr>
          <a:lstStyle/>
          <a:p>
            <a:pPr algn="ctr"/>
            <a:r>
              <a:rPr lang="fr-FR" b="1" dirty="0">
                <a:solidFill>
                  <a:schemeClr val="bg1"/>
                </a:solidFill>
              </a:rPr>
              <a:t>Thème 2 : Territoires, populations et développement, quels défis ? (12-14h)</a:t>
            </a:r>
          </a:p>
        </p:txBody>
      </p:sp>
      <p:sp>
        <p:nvSpPr>
          <p:cNvPr id="4" name="ZoneTexte 3"/>
          <p:cNvSpPr txBox="1"/>
          <p:nvPr/>
        </p:nvSpPr>
        <p:spPr>
          <a:xfrm>
            <a:off x="427456" y="3918236"/>
            <a:ext cx="3000396" cy="646331"/>
          </a:xfrm>
          <a:prstGeom prst="rect">
            <a:avLst/>
          </a:prstGeom>
          <a:solidFill>
            <a:schemeClr val="accent1"/>
          </a:solidFill>
        </p:spPr>
        <p:txBody>
          <a:bodyPr wrap="square" rtlCol="0">
            <a:spAutoFit/>
          </a:bodyPr>
          <a:lstStyle/>
          <a:p>
            <a:pPr algn="ctr"/>
            <a:r>
              <a:rPr lang="fr-FR" b="1" dirty="0">
                <a:solidFill>
                  <a:schemeClr val="bg1"/>
                </a:solidFill>
              </a:rPr>
              <a:t>Thème 3 : des mobilités généralisées (12-14h)</a:t>
            </a:r>
          </a:p>
        </p:txBody>
      </p:sp>
      <p:sp>
        <p:nvSpPr>
          <p:cNvPr id="7" name="ZoneTexte 6"/>
          <p:cNvSpPr txBox="1"/>
          <p:nvPr/>
        </p:nvSpPr>
        <p:spPr>
          <a:xfrm>
            <a:off x="427456" y="1132154"/>
            <a:ext cx="3000396" cy="923330"/>
          </a:xfrm>
          <a:prstGeom prst="rect">
            <a:avLst/>
          </a:prstGeom>
          <a:solidFill>
            <a:schemeClr val="accent1"/>
          </a:solidFill>
          <a:ln>
            <a:solidFill>
              <a:srgbClr val="0070C0"/>
            </a:solidFill>
          </a:ln>
        </p:spPr>
        <p:txBody>
          <a:bodyPr wrap="square" rtlCol="0">
            <a:spAutoFit/>
          </a:bodyPr>
          <a:lstStyle/>
          <a:p>
            <a:pPr algn="ctr"/>
            <a:r>
              <a:rPr lang="fr-FR" b="1" dirty="0">
                <a:solidFill>
                  <a:schemeClr val="bg1"/>
                </a:solidFill>
              </a:rPr>
              <a:t>Thème 1 : Sociétés et environnement : des équilibres fragiles (12-14h)</a:t>
            </a:r>
          </a:p>
        </p:txBody>
      </p:sp>
      <p:sp>
        <p:nvSpPr>
          <p:cNvPr id="9" name="ZoneTexte 8"/>
          <p:cNvSpPr txBox="1"/>
          <p:nvPr/>
        </p:nvSpPr>
        <p:spPr>
          <a:xfrm>
            <a:off x="427456" y="5132682"/>
            <a:ext cx="3000396" cy="923330"/>
          </a:xfrm>
          <a:prstGeom prst="rect">
            <a:avLst/>
          </a:prstGeom>
          <a:solidFill>
            <a:schemeClr val="accent1"/>
          </a:solidFill>
        </p:spPr>
        <p:txBody>
          <a:bodyPr wrap="square" rtlCol="0">
            <a:spAutoFit/>
          </a:bodyPr>
          <a:lstStyle/>
          <a:p>
            <a:pPr algn="ctr"/>
            <a:r>
              <a:rPr lang="fr-FR" b="1" dirty="0">
                <a:solidFill>
                  <a:schemeClr val="bg1"/>
                </a:solidFill>
              </a:rPr>
              <a:t>Thème 4 : L’Afrique australe, un espace en profonde mutation (8-10h)</a:t>
            </a:r>
          </a:p>
        </p:txBody>
      </p:sp>
      <p:sp>
        <p:nvSpPr>
          <p:cNvPr id="26" name="Rectangle 25"/>
          <p:cNvSpPr/>
          <p:nvPr/>
        </p:nvSpPr>
        <p:spPr>
          <a:xfrm>
            <a:off x="4427984" y="2060848"/>
            <a:ext cx="3571884" cy="1754326"/>
          </a:xfrm>
          <a:prstGeom prst="rect">
            <a:avLst/>
          </a:prstGeom>
        </p:spPr>
        <p:txBody>
          <a:bodyPr wrap="square">
            <a:spAutoFit/>
          </a:bodyPr>
          <a:lstStyle/>
          <a:p>
            <a:pPr algn="just"/>
            <a:r>
              <a:rPr lang="fr-FR" b="1" dirty="0"/>
              <a:t>"Les trois premiers thèmes</a:t>
            </a:r>
            <a:r>
              <a:rPr lang="fr-FR" dirty="0"/>
              <a:t> visent l'acquisition des connaissances et des grilles d'analyse qui permettent de comprendre les lignes de forces et les caractéristiques majeures des objets d'étude." </a:t>
            </a:r>
          </a:p>
        </p:txBody>
      </p:sp>
      <p:sp>
        <p:nvSpPr>
          <p:cNvPr id="29" name="Accolade ouvrante 28"/>
          <p:cNvSpPr/>
          <p:nvPr/>
        </p:nvSpPr>
        <p:spPr>
          <a:xfrm>
            <a:off x="3713604" y="1489344"/>
            <a:ext cx="571504" cy="2857520"/>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2" name="Rectangle 31"/>
          <p:cNvSpPr/>
          <p:nvPr/>
        </p:nvSpPr>
        <p:spPr>
          <a:xfrm>
            <a:off x="3927918" y="4846930"/>
            <a:ext cx="4572000" cy="1477328"/>
          </a:xfrm>
          <a:prstGeom prst="rect">
            <a:avLst/>
          </a:prstGeom>
        </p:spPr>
        <p:txBody>
          <a:bodyPr>
            <a:spAutoFit/>
          </a:bodyPr>
          <a:lstStyle/>
          <a:p>
            <a:pPr algn="just"/>
            <a:r>
              <a:rPr lang="fr-FR" b="1" dirty="0"/>
              <a:t>Le quatrième thème est un thème conclusif</a:t>
            </a:r>
            <a:r>
              <a:rPr lang="fr-FR" dirty="0"/>
              <a:t> qui applique l'ensemble des savoirs et compétences acquis par l'étude des trois premiers thèmes à l'étude d'une aire géographique...". </a:t>
            </a:r>
          </a:p>
        </p:txBody>
      </p:sp>
      <p:sp>
        <p:nvSpPr>
          <p:cNvPr id="33" name="ZoneTexte 32"/>
          <p:cNvSpPr txBox="1"/>
          <p:nvPr/>
        </p:nvSpPr>
        <p:spPr>
          <a:xfrm>
            <a:off x="1000100" y="285728"/>
            <a:ext cx="7143800" cy="461665"/>
          </a:xfrm>
          <a:prstGeom prst="rect">
            <a:avLst/>
          </a:prstGeom>
          <a:noFill/>
        </p:spPr>
        <p:txBody>
          <a:bodyPr wrap="square" rtlCol="0">
            <a:spAutoFit/>
          </a:bodyPr>
          <a:lstStyle/>
          <a:p>
            <a:pPr algn="ctr"/>
            <a:r>
              <a:rPr lang="fr-FR" sz="2400" b="1" dirty="0">
                <a:solidFill>
                  <a:srgbClr val="0070C0"/>
                </a:solidFill>
              </a:rPr>
              <a:t>UNE STRUCTURE PARTICULIERE </a:t>
            </a:r>
          </a:p>
        </p:txBody>
      </p:sp>
      <p:sp>
        <p:nvSpPr>
          <p:cNvPr id="35" name="ZoneTexte 34"/>
          <p:cNvSpPr txBox="1"/>
          <p:nvPr/>
        </p:nvSpPr>
        <p:spPr>
          <a:xfrm>
            <a:off x="6213918" y="4339623"/>
            <a:ext cx="2343774" cy="307777"/>
          </a:xfrm>
          <a:prstGeom prst="rect">
            <a:avLst/>
          </a:prstGeom>
          <a:noFill/>
        </p:spPr>
        <p:txBody>
          <a:bodyPr wrap="square" rtlCol="0">
            <a:spAutoFit/>
          </a:bodyPr>
          <a:lstStyle/>
          <a:p>
            <a:r>
              <a:rPr lang="fr-FR" sz="1400" dirty="0"/>
              <a:t>APPROCHE SYSTEMIQUE</a:t>
            </a:r>
          </a:p>
        </p:txBody>
      </p:sp>
      <p:sp>
        <p:nvSpPr>
          <p:cNvPr id="37" name="ZoneTexte 36"/>
          <p:cNvSpPr txBox="1"/>
          <p:nvPr/>
        </p:nvSpPr>
        <p:spPr>
          <a:xfrm>
            <a:off x="5722418" y="1060716"/>
            <a:ext cx="3491880" cy="307777"/>
          </a:xfrm>
          <a:prstGeom prst="rect">
            <a:avLst/>
          </a:prstGeom>
          <a:noFill/>
        </p:spPr>
        <p:txBody>
          <a:bodyPr wrap="square" rtlCol="0">
            <a:spAutoFit/>
          </a:bodyPr>
          <a:lstStyle/>
          <a:p>
            <a:pPr algn="ctr"/>
            <a:r>
              <a:rPr lang="fr-FR" sz="1400" dirty="0"/>
              <a:t>APPROCHE MULTISCALAIRE PRIVILEGIEE</a:t>
            </a:r>
          </a:p>
        </p:txBody>
      </p:sp>
      <p:sp>
        <p:nvSpPr>
          <p:cNvPr id="12" name="ZoneTexte 11">
            <a:extLst>
              <a:ext uri="{FF2B5EF4-FFF2-40B4-BE49-F238E27FC236}">
                <a16:creationId xmlns:a16="http://schemas.microsoft.com/office/drawing/2014/main" id="{3221B407-FEA7-4831-AAC9-2E4050A0261E}"/>
              </a:ext>
            </a:extLst>
          </p:cNvPr>
          <p:cNvSpPr txBox="1"/>
          <p:nvPr/>
        </p:nvSpPr>
        <p:spPr>
          <a:xfrm>
            <a:off x="1619672" y="6525344"/>
            <a:ext cx="7524328" cy="307777"/>
          </a:xfrm>
          <a:prstGeom prst="rect">
            <a:avLst/>
          </a:prstGeom>
          <a:noFill/>
        </p:spPr>
        <p:txBody>
          <a:bodyPr wrap="square" rtlCol="0">
            <a:spAutoFit/>
          </a:bodyPr>
          <a:lstStyle/>
          <a:p>
            <a:r>
              <a:rPr lang="fr-FR" sz="1400" dirty="0"/>
              <a:t>Source : formation aux nouveaux programmes de lycée : Les programmes de géographie </a:t>
            </a:r>
            <a:r>
              <a:rPr lang="fr-FR" sz="1400" dirty="0" err="1"/>
              <a:t>ac-nice</a:t>
            </a:r>
            <a:r>
              <a:rPr lang="fr-FR" sz="1400" dirty="0"/>
              <a:t> </a:t>
            </a:r>
          </a:p>
        </p:txBody>
      </p:sp>
    </p:spTree>
    <p:extLst>
      <p:ext uri="{BB962C8B-B14F-4D97-AF65-F5344CB8AC3E}">
        <p14:creationId xmlns:p14="http://schemas.microsoft.com/office/powerpoint/2010/main" val="129567106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1527</TotalTime>
  <Words>7450</Words>
  <Application>Microsoft Office PowerPoint</Application>
  <PresentationFormat>Affichage à l'écran (4:3)</PresentationFormat>
  <Paragraphs>642</Paragraphs>
  <Slides>71</Slides>
  <Notes>7</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71</vt:i4>
      </vt:variant>
    </vt:vector>
  </HeadingPairs>
  <TitlesOfParts>
    <vt:vector size="84" baseType="lpstr">
      <vt:lpstr>&amp;quot</vt:lpstr>
      <vt:lpstr>Arial</vt:lpstr>
      <vt:lpstr>Arial Narrow</vt:lpstr>
      <vt:lpstr>Calibri</vt:lpstr>
      <vt:lpstr>Georgia</vt:lpstr>
      <vt:lpstr>inherit</vt:lpstr>
      <vt:lpstr>Numans</vt:lpstr>
      <vt:lpstr>Nyte Book</vt:lpstr>
      <vt:lpstr>Roboto</vt:lpstr>
      <vt:lpstr>Roboto Slab</vt:lpstr>
      <vt:lpstr>Times New Roman</vt:lpstr>
      <vt:lpstr>Wingdings</vt:lpstr>
      <vt:lpstr>Thème Office</vt:lpstr>
      <vt:lpstr>Programme de géographie   de seconde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Afrique australe, une aire géographique émergente soumise aux grands défis et grandes dynamiques de notre temps.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Programme de géographie   de seconde</dc:title>
  <dc:creator>Danielle</dc:creator>
  <cp:lastModifiedBy>balocchi danielle</cp:lastModifiedBy>
  <cp:revision>102</cp:revision>
  <dcterms:created xsi:type="dcterms:W3CDTF">2019-04-26T18:11:02Z</dcterms:created>
  <dcterms:modified xsi:type="dcterms:W3CDTF">2020-06-12T17:10:48Z</dcterms:modified>
</cp:coreProperties>
</file>