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B2969-3401-41D3-B17B-EFFE1AD9E95C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B560FB8-1D52-4885-9DBF-F47F1758A24C}">
      <dgm:prSet phldrT="[Texte]"/>
      <dgm:spPr/>
      <dgm:t>
        <a:bodyPr/>
        <a:lstStyle/>
        <a:p>
          <a:r>
            <a:rPr lang="fr-FR" b="1" dirty="0"/>
            <a:t>Changement climatique global</a:t>
          </a:r>
        </a:p>
      </dgm:t>
    </dgm:pt>
    <dgm:pt modelId="{1F855811-0452-4CDC-8AD1-132236B04E75}" type="parTrans" cxnId="{F23265B3-31B5-468A-B542-583BB35FB13E}">
      <dgm:prSet/>
      <dgm:spPr/>
      <dgm:t>
        <a:bodyPr/>
        <a:lstStyle/>
        <a:p>
          <a:endParaRPr lang="fr-FR"/>
        </a:p>
      </dgm:t>
    </dgm:pt>
    <dgm:pt modelId="{EBB3971B-E05E-46A9-8E0D-CEE19ED11D09}" type="sibTrans" cxnId="{F23265B3-31B5-468A-B542-583BB35FB13E}">
      <dgm:prSet/>
      <dgm:spPr/>
      <dgm:t>
        <a:bodyPr/>
        <a:lstStyle/>
        <a:p>
          <a:endParaRPr lang="fr-FR"/>
        </a:p>
      </dgm:t>
    </dgm:pt>
    <dgm:pt modelId="{DCAE2B97-5305-4020-A293-F13E122B9FD7}">
      <dgm:prSet phldrT="[Texte]" custT="1"/>
      <dgm:spPr/>
      <dgm:t>
        <a:bodyPr/>
        <a:lstStyle/>
        <a:p>
          <a:r>
            <a:rPr lang="fr-FR" sz="2400" b="1" dirty="0"/>
            <a:t>Montée des températures</a:t>
          </a:r>
        </a:p>
      </dgm:t>
    </dgm:pt>
    <dgm:pt modelId="{7E06889A-EC9D-4530-9435-8BB809BF48DE}" type="parTrans" cxnId="{24CE5D28-9B13-4F83-BF72-B3F77FF88E72}">
      <dgm:prSet/>
      <dgm:spPr/>
      <dgm:t>
        <a:bodyPr/>
        <a:lstStyle/>
        <a:p>
          <a:endParaRPr lang="fr-FR"/>
        </a:p>
      </dgm:t>
    </dgm:pt>
    <dgm:pt modelId="{D41E9A18-8266-411A-8A5A-140FDAD33158}" type="sibTrans" cxnId="{24CE5D28-9B13-4F83-BF72-B3F77FF88E72}">
      <dgm:prSet/>
      <dgm:spPr/>
      <dgm:t>
        <a:bodyPr/>
        <a:lstStyle/>
        <a:p>
          <a:endParaRPr lang="fr-FR"/>
        </a:p>
      </dgm:t>
    </dgm:pt>
    <dgm:pt modelId="{5347F902-B9C8-46C3-B028-52530FC7285E}">
      <dgm:prSet phldrT="[Texte]" custT="1"/>
      <dgm:spPr/>
      <dgm:t>
        <a:bodyPr/>
        <a:lstStyle/>
        <a:p>
          <a:r>
            <a:rPr lang="fr-FR" sz="2400" b="1" dirty="0"/>
            <a:t>Élévation des océans</a:t>
          </a:r>
        </a:p>
      </dgm:t>
    </dgm:pt>
    <dgm:pt modelId="{F0A607F3-1213-4513-B664-B7288E4075B1}" type="parTrans" cxnId="{15181E98-C36A-43C7-BD92-765330E84D63}">
      <dgm:prSet/>
      <dgm:spPr/>
      <dgm:t>
        <a:bodyPr/>
        <a:lstStyle/>
        <a:p>
          <a:endParaRPr lang="fr-FR"/>
        </a:p>
      </dgm:t>
    </dgm:pt>
    <dgm:pt modelId="{84096D73-C01B-42EA-B8FA-C59FD25918F2}" type="sibTrans" cxnId="{15181E98-C36A-43C7-BD92-765330E84D63}">
      <dgm:prSet/>
      <dgm:spPr/>
      <dgm:t>
        <a:bodyPr/>
        <a:lstStyle/>
        <a:p>
          <a:endParaRPr lang="fr-FR"/>
        </a:p>
      </dgm:t>
    </dgm:pt>
    <dgm:pt modelId="{F72FBEE2-31D2-466A-9151-92938B9112AD}">
      <dgm:prSet phldrT="[Texte]" custT="1"/>
      <dgm:spPr/>
      <dgm:t>
        <a:bodyPr/>
        <a:lstStyle/>
        <a:p>
          <a:r>
            <a:rPr lang="fr-FR" sz="2400" b="1" dirty="0"/>
            <a:t>Hausse des précipitations</a:t>
          </a:r>
        </a:p>
      </dgm:t>
    </dgm:pt>
    <dgm:pt modelId="{B8F1B32E-A615-40B6-A857-BB09BAF47F34}" type="parTrans" cxnId="{8B5FE835-3D4E-4F30-8CD5-355BC8FC405E}">
      <dgm:prSet/>
      <dgm:spPr/>
      <dgm:t>
        <a:bodyPr/>
        <a:lstStyle/>
        <a:p>
          <a:endParaRPr lang="fr-FR"/>
        </a:p>
      </dgm:t>
    </dgm:pt>
    <dgm:pt modelId="{1CF23EF0-E706-48A0-BCA4-77F473C97BEB}" type="sibTrans" cxnId="{8B5FE835-3D4E-4F30-8CD5-355BC8FC405E}">
      <dgm:prSet/>
      <dgm:spPr/>
      <dgm:t>
        <a:bodyPr/>
        <a:lstStyle/>
        <a:p>
          <a:endParaRPr lang="fr-FR"/>
        </a:p>
      </dgm:t>
    </dgm:pt>
    <dgm:pt modelId="{6C2035FD-58C7-430A-8315-AE1362F2625A}">
      <dgm:prSet phldrT="[Texte]" custT="1"/>
      <dgm:spPr/>
      <dgm:t>
        <a:bodyPr/>
        <a:lstStyle/>
        <a:p>
          <a:r>
            <a:rPr lang="fr-FR" sz="2400" b="1" dirty="0"/>
            <a:t>Acidification des océans</a:t>
          </a:r>
        </a:p>
      </dgm:t>
    </dgm:pt>
    <dgm:pt modelId="{8E8E64D3-704C-49F0-BC19-5C57347A5169}" type="parTrans" cxnId="{3F6FA6CF-9A9D-4756-A737-0241915EE5EF}">
      <dgm:prSet/>
      <dgm:spPr/>
      <dgm:t>
        <a:bodyPr/>
        <a:lstStyle/>
        <a:p>
          <a:endParaRPr lang="fr-FR"/>
        </a:p>
      </dgm:t>
    </dgm:pt>
    <dgm:pt modelId="{B7DC0AB9-6956-4EA0-AA87-DEE92E65DFD0}" type="sibTrans" cxnId="{3F6FA6CF-9A9D-4756-A737-0241915EE5EF}">
      <dgm:prSet/>
      <dgm:spPr/>
      <dgm:t>
        <a:bodyPr/>
        <a:lstStyle/>
        <a:p>
          <a:endParaRPr lang="fr-FR"/>
        </a:p>
      </dgm:t>
    </dgm:pt>
    <dgm:pt modelId="{3D4016DC-5E41-421C-989B-9D4909DCE828}" type="pres">
      <dgm:prSet presAssocID="{C16B2969-3401-41D3-B17B-EFFE1AD9E95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1A4F27-F555-4C38-BAC2-B8B9BC619EDF}" type="pres">
      <dgm:prSet presAssocID="{7B560FB8-1D52-4885-9DBF-F47F1758A24C}" presName="centerShape" presStyleLbl="node0" presStyleIdx="0" presStyleCnt="1"/>
      <dgm:spPr/>
    </dgm:pt>
    <dgm:pt modelId="{B8801EC3-2150-4F18-8156-E9C8AD6063C8}" type="pres">
      <dgm:prSet presAssocID="{DCAE2B97-5305-4020-A293-F13E122B9FD7}" presName="node" presStyleLbl="node1" presStyleIdx="0" presStyleCnt="4" custScaleX="165114">
        <dgm:presLayoutVars>
          <dgm:bulletEnabled val="1"/>
        </dgm:presLayoutVars>
      </dgm:prSet>
      <dgm:spPr/>
    </dgm:pt>
    <dgm:pt modelId="{B845C20A-6970-4146-9BA3-7DA7B336662C}" type="pres">
      <dgm:prSet presAssocID="{DCAE2B97-5305-4020-A293-F13E122B9FD7}" presName="dummy" presStyleCnt="0"/>
      <dgm:spPr/>
    </dgm:pt>
    <dgm:pt modelId="{319307A5-0DD0-4877-9ABB-5E580FB3527A}" type="pres">
      <dgm:prSet presAssocID="{D41E9A18-8266-411A-8A5A-140FDAD33158}" presName="sibTrans" presStyleLbl="sibTrans2D1" presStyleIdx="0" presStyleCnt="4"/>
      <dgm:spPr/>
    </dgm:pt>
    <dgm:pt modelId="{86CD36A1-983F-4194-9FE5-90806977225B}" type="pres">
      <dgm:prSet presAssocID="{5347F902-B9C8-46C3-B028-52530FC7285E}" presName="node" presStyleLbl="node1" presStyleIdx="1" presStyleCnt="4" custScaleX="165114">
        <dgm:presLayoutVars>
          <dgm:bulletEnabled val="1"/>
        </dgm:presLayoutVars>
      </dgm:prSet>
      <dgm:spPr/>
    </dgm:pt>
    <dgm:pt modelId="{6997DE66-E40F-430C-8D7A-424391A40041}" type="pres">
      <dgm:prSet presAssocID="{5347F902-B9C8-46C3-B028-52530FC7285E}" presName="dummy" presStyleCnt="0"/>
      <dgm:spPr/>
    </dgm:pt>
    <dgm:pt modelId="{85BC3731-968F-4CFC-866B-646FE4C15CF4}" type="pres">
      <dgm:prSet presAssocID="{84096D73-C01B-42EA-B8FA-C59FD25918F2}" presName="sibTrans" presStyleLbl="sibTrans2D1" presStyleIdx="1" presStyleCnt="4"/>
      <dgm:spPr/>
    </dgm:pt>
    <dgm:pt modelId="{46BC4CE2-1A78-47EC-950F-63854195E65F}" type="pres">
      <dgm:prSet presAssocID="{F72FBEE2-31D2-466A-9151-92938B9112AD}" presName="node" presStyleLbl="node1" presStyleIdx="2" presStyleCnt="4" custScaleX="165114">
        <dgm:presLayoutVars>
          <dgm:bulletEnabled val="1"/>
        </dgm:presLayoutVars>
      </dgm:prSet>
      <dgm:spPr/>
    </dgm:pt>
    <dgm:pt modelId="{7DF7DB96-B89F-47ED-A964-F96650792C4A}" type="pres">
      <dgm:prSet presAssocID="{F72FBEE2-31D2-466A-9151-92938B9112AD}" presName="dummy" presStyleCnt="0"/>
      <dgm:spPr/>
    </dgm:pt>
    <dgm:pt modelId="{3ED67972-303E-4858-8D5C-E72B2131284F}" type="pres">
      <dgm:prSet presAssocID="{1CF23EF0-E706-48A0-BCA4-77F473C97BEB}" presName="sibTrans" presStyleLbl="sibTrans2D1" presStyleIdx="2" presStyleCnt="4"/>
      <dgm:spPr/>
    </dgm:pt>
    <dgm:pt modelId="{5EF10703-95F4-461D-9DB7-94D8A6B8A998}" type="pres">
      <dgm:prSet presAssocID="{6C2035FD-58C7-430A-8315-AE1362F2625A}" presName="node" presStyleLbl="node1" presStyleIdx="3" presStyleCnt="4" custScaleX="165114">
        <dgm:presLayoutVars>
          <dgm:bulletEnabled val="1"/>
        </dgm:presLayoutVars>
      </dgm:prSet>
      <dgm:spPr/>
    </dgm:pt>
    <dgm:pt modelId="{DF749C77-4979-42F9-9F20-89413EB3E14B}" type="pres">
      <dgm:prSet presAssocID="{6C2035FD-58C7-430A-8315-AE1362F2625A}" presName="dummy" presStyleCnt="0"/>
      <dgm:spPr/>
    </dgm:pt>
    <dgm:pt modelId="{DD8E67A5-9441-40C5-9CD1-99BBD96114B4}" type="pres">
      <dgm:prSet presAssocID="{B7DC0AB9-6956-4EA0-AA87-DEE92E65DFD0}" presName="sibTrans" presStyleLbl="sibTrans2D1" presStyleIdx="3" presStyleCnt="4"/>
      <dgm:spPr/>
    </dgm:pt>
  </dgm:ptLst>
  <dgm:cxnLst>
    <dgm:cxn modelId="{F23265B3-31B5-468A-B542-583BB35FB13E}" srcId="{C16B2969-3401-41D3-B17B-EFFE1AD9E95C}" destId="{7B560FB8-1D52-4885-9DBF-F47F1758A24C}" srcOrd="0" destOrd="0" parTransId="{1F855811-0452-4CDC-8AD1-132236B04E75}" sibTransId="{EBB3971B-E05E-46A9-8E0D-CEE19ED11D09}"/>
    <dgm:cxn modelId="{E1C23FAA-64A4-4696-BCDE-E52AE9F5D2FB}" type="presOf" srcId="{B7DC0AB9-6956-4EA0-AA87-DEE92E65DFD0}" destId="{DD8E67A5-9441-40C5-9CD1-99BBD96114B4}" srcOrd="0" destOrd="0" presId="urn:microsoft.com/office/officeart/2005/8/layout/radial6"/>
    <dgm:cxn modelId="{1279C08D-04D3-4D39-A7B4-31FED5287446}" type="presOf" srcId="{F72FBEE2-31D2-466A-9151-92938B9112AD}" destId="{46BC4CE2-1A78-47EC-950F-63854195E65F}" srcOrd="0" destOrd="0" presId="urn:microsoft.com/office/officeart/2005/8/layout/radial6"/>
    <dgm:cxn modelId="{1CC9C10C-CDCC-48BA-BEBF-C2B118CA1AD2}" type="presOf" srcId="{1CF23EF0-E706-48A0-BCA4-77F473C97BEB}" destId="{3ED67972-303E-4858-8D5C-E72B2131284F}" srcOrd="0" destOrd="0" presId="urn:microsoft.com/office/officeart/2005/8/layout/radial6"/>
    <dgm:cxn modelId="{15181E98-C36A-43C7-BD92-765330E84D63}" srcId="{7B560FB8-1D52-4885-9DBF-F47F1758A24C}" destId="{5347F902-B9C8-46C3-B028-52530FC7285E}" srcOrd="1" destOrd="0" parTransId="{F0A607F3-1213-4513-B664-B7288E4075B1}" sibTransId="{84096D73-C01B-42EA-B8FA-C59FD25918F2}"/>
    <dgm:cxn modelId="{6AB48855-472A-4E51-9FED-BD17208E8D65}" type="presOf" srcId="{DCAE2B97-5305-4020-A293-F13E122B9FD7}" destId="{B8801EC3-2150-4F18-8156-E9C8AD6063C8}" srcOrd="0" destOrd="0" presId="urn:microsoft.com/office/officeart/2005/8/layout/radial6"/>
    <dgm:cxn modelId="{24CE5D28-9B13-4F83-BF72-B3F77FF88E72}" srcId="{7B560FB8-1D52-4885-9DBF-F47F1758A24C}" destId="{DCAE2B97-5305-4020-A293-F13E122B9FD7}" srcOrd="0" destOrd="0" parTransId="{7E06889A-EC9D-4530-9435-8BB809BF48DE}" sibTransId="{D41E9A18-8266-411A-8A5A-140FDAD33158}"/>
    <dgm:cxn modelId="{5E9F87C0-020E-47F5-A0F1-ABE634FA7C38}" type="presOf" srcId="{5347F902-B9C8-46C3-B028-52530FC7285E}" destId="{86CD36A1-983F-4194-9FE5-90806977225B}" srcOrd="0" destOrd="0" presId="urn:microsoft.com/office/officeart/2005/8/layout/radial6"/>
    <dgm:cxn modelId="{1AAD9156-A8E4-4846-8967-9F39398EDA3D}" type="presOf" srcId="{84096D73-C01B-42EA-B8FA-C59FD25918F2}" destId="{85BC3731-968F-4CFC-866B-646FE4C15CF4}" srcOrd="0" destOrd="0" presId="urn:microsoft.com/office/officeart/2005/8/layout/radial6"/>
    <dgm:cxn modelId="{3F6FA6CF-9A9D-4756-A737-0241915EE5EF}" srcId="{7B560FB8-1D52-4885-9DBF-F47F1758A24C}" destId="{6C2035FD-58C7-430A-8315-AE1362F2625A}" srcOrd="3" destOrd="0" parTransId="{8E8E64D3-704C-49F0-BC19-5C57347A5169}" sibTransId="{B7DC0AB9-6956-4EA0-AA87-DEE92E65DFD0}"/>
    <dgm:cxn modelId="{8B5FE835-3D4E-4F30-8CD5-355BC8FC405E}" srcId="{7B560FB8-1D52-4885-9DBF-F47F1758A24C}" destId="{F72FBEE2-31D2-466A-9151-92938B9112AD}" srcOrd="2" destOrd="0" parTransId="{B8F1B32E-A615-40B6-A857-BB09BAF47F34}" sibTransId="{1CF23EF0-E706-48A0-BCA4-77F473C97BEB}"/>
    <dgm:cxn modelId="{B03E59A5-4943-4E3C-90CC-9DF9029651BF}" type="presOf" srcId="{D41E9A18-8266-411A-8A5A-140FDAD33158}" destId="{319307A5-0DD0-4877-9ABB-5E580FB3527A}" srcOrd="0" destOrd="0" presId="urn:microsoft.com/office/officeart/2005/8/layout/radial6"/>
    <dgm:cxn modelId="{88BCA082-CC37-4641-BD52-76C1D539DC6E}" type="presOf" srcId="{7B560FB8-1D52-4885-9DBF-F47F1758A24C}" destId="{4D1A4F27-F555-4C38-BAC2-B8B9BC619EDF}" srcOrd="0" destOrd="0" presId="urn:microsoft.com/office/officeart/2005/8/layout/radial6"/>
    <dgm:cxn modelId="{5603CB92-329F-4FBC-AFAE-89EB982394AB}" type="presOf" srcId="{6C2035FD-58C7-430A-8315-AE1362F2625A}" destId="{5EF10703-95F4-461D-9DB7-94D8A6B8A998}" srcOrd="0" destOrd="0" presId="urn:microsoft.com/office/officeart/2005/8/layout/radial6"/>
    <dgm:cxn modelId="{EDCFBB77-0E33-43FD-8335-93763B954D47}" type="presOf" srcId="{C16B2969-3401-41D3-B17B-EFFE1AD9E95C}" destId="{3D4016DC-5E41-421C-989B-9D4909DCE828}" srcOrd="0" destOrd="0" presId="urn:microsoft.com/office/officeart/2005/8/layout/radial6"/>
    <dgm:cxn modelId="{94D052B4-86B1-4F98-A743-AA73511E6FA6}" type="presParOf" srcId="{3D4016DC-5E41-421C-989B-9D4909DCE828}" destId="{4D1A4F27-F555-4C38-BAC2-B8B9BC619EDF}" srcOrd="0" destOrd="0" presId="urn:microsoft.com/office/officeart/2005/8/layout/radial6"/>
    <dgm:cxn modelId="{FE2BFCC8-CCC2-485A-9927-341E74747910}" type="presParOf" srcId="{3D4016DC-5E41-421C-989B-9D4909DCE828}" destId="{B8801EC3-2150-4F18-8156-E9C8AD6063C8}" srcOrd="1" destOrd="0" presId="urn:microsoft.com/office/officeart/2005/8/layout/radial6"/>
    <dgm:cxn modelId="{E472790B-6EA9-4171-A767-10653694B25C}" type="presParOf" srcId="{3D4016DC-5E41-421C-989B-9D4909DCE828}" destId="{B845C20A-6970-4146-9BA3-7DA7B336662C}" srcOrd="2" destOrd="0" presId="urn:microsoft.com/office/officeart/2005/8/layout/radial6"/>
    <dgm:cxn modelId="{D3AC1116-A06A-4748-BB0A-6AB53DB02A00}" type="presParOf" srcId="{3D4016DC-5E41-421C-989B-9D4909DCE828}" destId="{319307A5-0DD0-4877-9ABB-5E580FB3527A}" srcOrd="3" destOrd="0" presId="urn:microsoft.com/office/officeart/2005/8/layout/radial6"/>
    <dgm:cxn modelId="{CDA4E5F3-CEB1-4DD4-89FF-1B1206233187}" type="presParOf" srcId="{3D4016DC-5E41-421C-989B-9D4909DCE828}" destId="{86CD36A1-983F-4194-9FE5-90806977225B}" srcOrd="4" destOrd="0" presId="urn:microsoft.com/office/officeart/2005/8/layout/radial6"/>
    <dgm:cxn modelId="{05CEC942-2600-4FE7-A7AF-CE9C42EEE87F}" type="presParOf" srcId="{3D4016DC-5E41-421C-989B-9D4909DCE828}" destId="{6997DE66-E40F-430C-8D7A-424391A40041}" srcOrd="5" destOrd="0" presId="urn:microsoft.com/office/officeart/2005/8/layout/radial6"/>
    <dgm:cxn modelId="{53E170F3-F792-4EFE-8919-8843BC4D334A}" type="presParOf" srcId="{3D4016DC-5E41-421C-989B-9D4909DCE828}" destId="{85BC3731-968F-4CFC-866B-646FE4C15CF4}" srcOrd="6" destOrd="0" presId="urn:microsoft.com/office/officeart/2005/8/layout/radial6"/>
    <dgm:cxn modelId="{9DB381E5-D675-40A5-AAE6-A6DD924026FB}" type="presParOf" srcId="{3D4016DC-5E41-421C-989B-9D4909DCE828}" destId="{46BC4CE2-1A78-47EC-950F-63854195E65F}" srcOrd="7" destOrd="0" presId="urn:microsoft.com/office/officeart/2005/8/layout/radial6"/>
    <dgm:cxn modelId="{C59A0AFD-0AD6-477C-B928-537FCE489C9B}" type="presParOf" srcId="{3D4016DC-5E41-421C-989B-9D4909DCE828}" destId="{7DF7DB96-B89F-47ED-A964-F96650792C4A}" srcOrd="8" destOrd="0" presId="urn:microsoft.com/office/officeart/2005/8/layout/radial6"/>
    <dgm:cxn modelId="{EBAA1DFB-FF15-4E5C-A11A-33D99081F5E0}" type="presParOf" srcId="{3D4016DC-5E41-421C-989B-9D4909DCE828}" destId="{3ED67972-303E-4858-8D5C-E72B2131284F}" srcOrd="9" destOrd="0" presId="urn:microsoft.com/office/officeart/2005/8/layout/radial6"/>
    <dgm:cxn modelId="{169A7588-E19F-4EED-9153-4EADFB1C671A}" type="presParOf" srcId="{3D4016DC-5E41-421C-989B-9D4909DCE828}" destId="{5EF10703-95F4-461D-9DB7-94D8A6B8A998}" srcOrd="10" destOrd="0" presId="urn:microsoft.com/office/officeart/2005/8/layout/radial6"/>
    <dgm:cxn modelId="{B73CF79C-942D-43B8-9D3D-ED1587207B78}" type="presParOf" srcId="{3D4016DC-5E41-421C-989B-9D4909DCE828}" destId="{DF749C77-4979-42F9-9F20-89413EB3E14B}" srcOrd="11" destOrd="0" presId="urn:microsoft.com/office/officeart/2005/8/layout/radial6"/>
    <dgm:cxn modelId="{359D4BDF-B400-406C-A338-40BF5BDC5037}" type="presParOf" srcId="{3D4016DC-5E41-421C-989B-9D4909DCE828}" destId="{DD8E67A5-9441-40C5-9CD1-99BBD96114B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E67A5-9441-40C5-9CD1-99BBD96114B4}">
      <dsp:nvSpPr>
        <dsp:cNvPr id="0" name=""/>
        <dsp:cNvSpPr/>
      </dsp:nvSpPr>
      <dsp:spPr>
        <a:xfrm>
          <a:off x="3667268" y="791952"/>
          <a:ext cx="5274094" cy="5274094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2">
            <a:hueOff val="-1433582"/>
            <a:satOff val="-34544"/>
            <a:lumOff val="-20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67972-303E-4858-8D5C-E72B2131284F}">
      <dsp:nvSpPr>
        <dsp:cNvPr id="0" name=""/>
        <dsp:cNvSpPr/>
      </dsp:nvSpPr>
      <dsp:spPr>
        <a:xfrm>
          <a:off x="3667268" y="791952"/>
          <a:ext cx="5274094" cy="5274094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2">
            <a:hueOff val="-955721"/>
            <a:satOff val="-23029"/>
            <a:lumOff val="-13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C3731-968F-4CFC-866B-646FE4C15CF4}">
      <dsp:nvSpPr>
        <dsp:cNvPr id="0" name=""/>
        <dsp:cNvSpPr/>
      </dsp:nvSpPr>
      <dsp:spPr>
        <a:xfrm>
          <a:off x="3667268" y="791952"/>
          <a:ext cx="5274094" cy="5274094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2">
            <a:hueOff val="-477861"/>
            <a:satOff val="-11515"/>
            <a:lumOff val="-69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307A5-0DD0-4877-9ABB-5E580FB3527A}">
      <dsp:nvSpPr>
        <dsp:cNvPr id="0" name=""/>
        <dsp:cNvSpPr/>
      </dsp:nvSpPr>
      <dsp:spPr>
        <a:xfrm>
          <a:off x="3667268" y="791952"/>
          <a:ext cx="5274094" cy="5274094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A4F27-F555-4C38-BAC2-B8B9BC619EDF}">
      <dsp:nvSpPr>
        <dsp:cNvPr id="0" name=""/>
        <dsp:cNvSpPr/>
      </dsp:nvSpPr>
      <dsp:spPr>
        <a:xfrm>
          <a:off x="5089934" y="2214618"/>
          <a:ext cx="2428762" cy="2428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Changement climatique global</a:t>
          </a:r>
        </a:p>
      </dsp:txBody>
      <dsp:txXfrm>
        <a:off x="5445618" y="2570302"/>
        <a:ext cx="1717394" cy="1717394"/>
      </dsp:txXfrm>
    </dsp:sp>
    <dsp:sp modelId="{B8801EC3-2150-4F18-8156-E9C8AD6063C8}">
      <dsp:nvSpPr>
        <dsp:cNvPr id="0" name=""/>
        <dsp:cNvSpPr/>
      </dsp:nvSpPr>
      <dsp:spPr>
        <a:xfrm>
          <a:off x="4900736" y="3090"/>
          <a:ext cx="2807158" cy="1700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Montée des températures</a:t>
          </a:r>
        </a:p>
      </dsp:txBody>
      <dsp:txXfrm>
        <a:off x="5311835" y="252069"/>
        <a:ext cx="1984960" cy="1202175"/>
      </dsp:txXfrm>
    </dsp:sp>
    <dsp:sp modelId="{86CD36A1-983F-4194-9FE5-90806977225B}">
      <dsp:nvSpPr>
        <dsp:cNvPr id="0" name=""/>
        <dsp:cNvSpPr/>
      </dsp:nvSpPr>
      <dsp:spPr>
        <a:xfrm>
          <a:off x="7476579" y="2578933"/>
          <a:ext cx="2807158" cy="1700133"/>
        </a:xfrm>
        <a:prstGeom prst="ellipse">
          <a:avLst/>
        </a:prstGeom>
        <a:solidFill>
          <a:schemeClr val="accent2">
            <a:hueOff val="-477861"/>
            <a:satOff val="-11515"/>
            <a:lumOff val="-69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Élévation des océans</a:t>
          </a:r>
        </a:p>
      </dsp:txBody>
      <dsp:txXfrm>
        <a:off x="7887678" y="2827912"/>
        <a:ext cx="1984960" cy="1202175"/>
      </dsp:txXfrm>
    </dsp:sp>
    <dsp:sp modelId="{46BC4CE2-1A78-47EC-950F-63854195E65F}">
      <dsp:nvSpPr>
        <dsp:cNvPr id="0" name=""/>
        <dsp:cNvSpPr/>
      </dsp:nvSpPr>
      <dsp:spPr>
        <a:xfrm>
          <a:off x="4900736" y="5154775"/>
          <a:ext cx="2807158" cy="1700133"/>
        </a:xfrm>
        <a:prstGeom prst="ellipse">
          <a:avLst/>
        </a:prstGeom>
        <a:solidFill>
          <a:schemeClr val="accent2">
            <a:hueOff val="-955721"/>
            <a:satOff val="-23029"/>
            <a:lumOff val="-13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Hausse des précipitations</a:t>
          </a:r>
        </a:p>
      </dsp:txBody>
      <dsp:txXfrm>
        <a:off x="5311835" y="5403754"/>
        <a:ext cx="1984960" cy="1202175"/>
      </dsp:txXfrm>
    </dsp:sp>
    <dsp:sp modelId="{5EF10703-95F4-461D-9DB7-94D8A6B8A998}">
      <dsp:nvSpPr>
        <dsp:cNvPr id="0" name=""/>
        <dsp:cNvSpPr/>
      </dsp:nvSpPr>
      <dsp:spPr>
        <a:xfrm>
          <a:off x="2324893" y="2578933"/>
          <a:ext cx="2807158" cy="1700133"/>
        </a:xfrm>
        <a:prstGeom prst="ellipse">
          <a:avLst/>
        </a:prstGeom>
        <a:solidFill>
          <a:schemeClr val="accent2">
            <a:hueOff val="-1433582"/>
            <a:satOff val="-34544"/>
            <a:lumOff val="-20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Acidification des océans</a:t>
          </a:r>
        </a:p>
      </dsp:txBody>
      <dsp:txXfrm>
        <a:off x="2735992" y="2827912"/>
        <a:ext cx="1984960" cy="1202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3F381-66BF-461B-9520-9D910957E11B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E65B3-7741-4BAF-848F-3463587956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2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982E8-A67E-4695-8D77-2134FE24BB90}" type="slidenum">
              <a:rPr kumimoji="0" lang="fr-FR" altLang="fr-FR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6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8C9A5-F50A-4370-9FCA-6173FC48D78B}" type="slidenum"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87D01-E55E-4619-8CCC-F13D94B557E4}" type="slidenum"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96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87D01-E55E-4619-8CCC-F13D94B557E4}" type="slidenum"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3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C6BFE-980C-49B4-BD56-BD8F322893BD}" type="slidenum"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4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93017-AF46-4D90-82C6-B9EEFF36E4AA}" type="slidenum">
              <a:rPr kumimoji="0" lang="fr-FR" altLang="fr-FR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7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0501-0B3F-4983-92F9-4699B6D889C7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03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6D19-AC52-4B2F-928B-29A28C48D907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71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179F-B07B-4AA0-AC74-62142BDCD1B5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20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543" y="608521"/>
            <a:ext cx="10362915" cy="1142762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914400" y="6246813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138BB-2079-44E1-B64F-D45ABAE273C6}" type="datetime1">
              <a:rPr lang="fr-FR" smtClean="0"/>
              <a:t>16/05/2017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4165600" y="6246813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8737600" y="6246813"/>
            <a:ext cx="2542117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2F008B-410E-4379-B163-98C15351DE3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694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Ellipse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6E67A2-080C-4D6C-A63B-256EE8C88B8D}" type="datetime1">
              <a:rPr lang="fr-FR" smtClean="0"/>
              <a:t>16/05/2017</a:t>
            </a:fld>
            <a:endParaRPr lang="fr-FR"/>
          </a:p>
        </p:txBody>
      </p:sp>
      <p:sp>
        <p:nvSpPr>
          <p:cNvPr id="7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946F4-E690-4C84-932E-C4347DE180E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7000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96E95-490A-47E8-9337-B5358ECDB261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20E40-4E6B-4994-9C8F-F96E7E40C5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9282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Ellipse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Ellipse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759E04-3446-4D9D-95C9-0FEBCAD06C37}" type="datetime1">
              <a:rPr lang="fr-FR" smtClean="0"/>
              <a:t>16/05/2017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EB297-5EF4-4B10-97E8-98335858F1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401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DE33-59A2-43B6-8B11-8020EBA03E87}" type="datetime1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D7516-D11A-4FF3-B925-D4325598AA4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427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8D0AC2-202A-45D6-AF2E-363EEF30F7D6}" type="datetime1">
              <a:rPr lang="fr-FR" smtClean="0"/>
              <a:t>16/05/2017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973C9-B0A7-44F5-AEA2-86246E066BB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4167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9B56-10C3-42A8-94F1-123CC2F451B6}" type="datetime1">
              <a:rPr lang="fr-FR" smtClean="0"/>
              <a:t>16/05/2017</a:t>
            </a:fld>
            <a:endParaRPr lang="fr-FR"/>
          </a:p>
        </p:txBody>
      </p:sp>
      <p:sp>
        <p:nvSpPr>
          <p:cNvPr id="4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589CD-9384-4775-BA66-9768321262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6695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996C42-DB0C-4D8A-B232-BA13043A3E55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25C97-3710-417B-A762-D2C4E9D6184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827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57EB-419C-40D5-B104-212DC2FB3246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030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6531C0-F376-4224-932E-CB18D1A5687B}" type="datetime1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4970E-9AF9-4807-84C6-45C494577FD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436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Organigramme : Processus 13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rganigramme : Processus 15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3AA3D2-6116-4C2D-A74C-8BC87078E758}" type="datetime1">
              <a:rPr lang="fr-FR" smtClean="0"/>
              <a:t>16/05/2017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989AD-C4C0-49BC-A526-F98CC73D60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0175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1D81-4477-4D14-9F2D-F59DF8A4BB68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09936-1083-44D7-B3FA-CBD41046EF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5745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3BA9-5EA0-464E-85B9-6C6490024102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41239-C463-465B-A008-CFB8F4982D7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890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FCD7-07D7-4092-96B2-11192DD5C0DD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40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5BE-AC66-434D-99FE-0A65AF39AF6F}" type="datetime1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97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0E9A-FE27-4557-9C41-E9B3EF94B7BF}" type="datetime1">
              <a:rPr lang="fr-FR" smtClean="0"/>
              <a:t>16/05/2017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71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8B1EC-4CD1-465D-A650-431E21E66E03}" type="datetime1">
              <a:rPr lang="fr-FR" smtClean="0"/>
              <a:t>16/05/2017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6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4855-B1CA-4DCA-A782-D9CC62DE462D}" type="datetime1">
              <a:rPr lang="fr-FR" smtClean="0"/>
              <a:t>16/05/2017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9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B694-06E5-42EF-AB5A-FAD30CB4F633}" type="datetime1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27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FE2B-5FCD-442A-9374-EA5113E2BD6A}" type="datetime1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73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32757-690D-4BAA-8FB0-B961F2C4D1AE}" type="datetime1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2407-9FC7-4B5B-945D-6C53FA7520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2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Ellipse 7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Bouée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33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BB12E11-F78D-4294-8A9B-223E74D050F4}" type="datetime1">
              <a:rPr lang="fr-FR" smtClean="0"/>
              <a:t>16/05/2017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it-IT"/>
              <a:t>Martine Luciani 04 04 2017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0CE4D"/>
                </a:solidFill>
                <a:latin typeface="Gill Sans MT" panose="020B0502020104020203" pitchFamily="34" charset="0"/>
              </a:defRPr>
            </a:lvl1pPr>
          </a:lstStyle>
          <a:p>
            <a:fld id="{0A5018F5-9B00-4319-B116-498EDFAB665B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117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45E7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45E70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/>
          </a:blip>
          <a:srcRect t="6453" b="18547"/>
          <a:stretch/>
        </p:blipFill>
        <p:spPr>
          <a:xfrm>
            <a:off x="20" y="0"/>
            <a:ext cx="12191980" cy="68579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9992" y="372799"/>
            <a:ext cx="9144000" cy="1099630"/>
          </a:xfrm>
        </p:spPr>
        <p:txBody>
          <a:bodyPr>
            <a:noAutofit/>
          </a:bodyPr>
          <a:lstStyle/>
          <a:p>
            <a:r>
              <a:rPr lang="fr-FR" sz="4400" b="1" dirty="0">
                <a:solidFill>
                  <a:srgbClr val="FFFFFF"/>
                </a:solidFill>
              </a:rPr>
              <a:t>Développement durable : introduction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9992" y="1472429"/>
            <a:ext cx="9144000" cy="109839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Martine Luciani, formatrice académique, 04 04 2017</a:t>
            </a:r>
          </a:p>
          <a:p>
            <a:r>
              <a:rPr lang="fr-FR" dirty="0">
                <a:solidFill>
                  <a:srgbClr val="FFFFFF"/>
                </a:solidFill>
              </a:rPr>
              <a:t>martine.luciani@ac-nice.fr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46901" y="6580990"/>
            <a:ext cx="244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Près de Trinidad, Cuba, 02 2017</a:t>
            </a:r>
          </a:p>
        </p:txBody>
      </p:sp>
    </p:spTree>
    <p:extLst>
      <p:ext uri="{BB962C8B-B14F-4D97-AF65-F5344CB8AC3E}">
        <p14:creationId xmlns:p14="http://schemas.microsoft.com/office/powerpoint/2010/main" val="2189999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304" y="365125"/>
            <a:ext cx="5741540" cy="1325563"/>
          </a:xfrm>
        </p:spPr>
        <p:txBody>
          <a:bodyPr>
            <a:no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 des sociétés, développement durable des territoires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5592" y="2563799"/>
            <a:ext cx="2983992" cy="1755648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Découvrir et analyser une situation géographique</a:t>
            </a:r>
          </a:p>
          <a:p>
            <a:r>
              <a:rPr lang="fr-FR" dirty="0"/>
              <a:t>Construire un raisonnement</a:t>
            </a:r>
          </a:p>
          <a:p>
            <a:r>
              <a:rPr lang="fr-FR" dirty="0"/>
              <a:t>Construire un scénario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70234" y="105590"/>
            <a:ext cx="4705815" cy="6672066"/>
          </a:xfrm>
          <a:prstGeom prst="rect">
            <a:avLst/>
          </a:prstGeom>
        </p:spPr>
      </p:pic>
      <p:sp>
        <p:nvSpPr>
          <p:cNvPr id="10" name="Flèche droite 3"/>
          <p:cNvSpPr/>
          <p:nvPr/>
        </p:nvSpPr>
        <p:spPr>
          <a:xfrm>
            <a:off x="5887844" y="2686530"/>
            <a:ext cx="1043308" cy="25783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lèche droite 3"/>
          <p:cNvSpPr/>
          <p:nvPr/>
        </p:nvSpPr>
        <p:spPr>
          <a:xfrm>
            <a:off x="5887844" y="1330170"/>
            <a:ext cx="1043308" cy="25783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lèche droite 3"/>
          <p:cNvSpPr/>
          <p:nvPr/>
        </p:nvSpPr>
        <p:spPr>
          <a:xfrm>
            <a:off x="5887844" y="3441623"/>
            <a:ext cx="1043308" cy="25783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lèche droite 3"/>
          <p:cNvSpPr/>
          <p:nvPr/>
        </p:nvSpPr>
        <p:spPr>
          <a:xfrm>
            <a:off x="5887844" y="5920458"/>
            <a:ext cx="1043308" cy="25783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25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accent1"/>
                </a:solidFill>
              </a:rPr>
              <a:t>Le DD, à quelle échelle?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fr-FR" sz="2400" dirty="0"/>
              <a:t>La perspective du DD est vue dans les territoires, à toutes les échelles : du local au régional et au planétaire.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fr-FR" sz="2400" dirty="0"/>
              <a:t>La finalité : faire comprendre les effets d’une action locale à un niveau régional, voire planétaire : </a:t>
            </a:r>
            <a:r>
              <a:rPr lang="fr-FR" sz="2400" b="1" dirty="0"/>
              <a:t>changement global. 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fr-FR" sz="2400" dirty="0"/>
              <a:t>Comprendre les répercussions d’une décision planétaire à l’échelon local : </a:t>
            </a:r>
            <a:r>
              <a:rPr lang="fr-FR" sz="2400" b="1" dirty="0"/>
              <a:t>responsabilité collective.</a:t>
            </a:r>
          </a:p>
          <a:p>
            <a:pPr marL="365760" indent="-283464">
              <a:buFont typeface="Wingdings 2"/>
              <a:buChar char=""/>
              <a:defRPr/>
            </a:pP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8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Aujourd’hui, </a:t>
            </a:r>
            <a:r>
              <a:rPr lang="fr-FR" sz="3200" b="1" dirty="0"/>
              <a:t>émergence d’autres discours, issus d’autres acteurs : les ONG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Des problématiques scientifiques ambitieuses … pour le lycée?</a:t>
            </a:r>
          </a:p>
          <a:p>
            <a:r>
              <a:rPr lang="fr-FR" dirty="0"/>
              <a:t>Le DD est un vocable courant. Est-il centré sur un développement humainement soutenable?</a:t>
            </a:r>
          </a:p>
          <a:p>
            <a:r>
              <a:rPr lang="fr-FR" dirty="0"/>
              <a:t>Le DD est-il compatible avec la croissance productiviste? </a:t>
            </a:r>
          </a:p>
          <a:p>
            <a:r>
              <a:rPr lang="fr-FR" dirty="0"/>
              <a:t>Peut-on définir les priorités? Lesquelles? Agir contre les insécurités qui génèrent des conflits? Dans l’alimentation, l’eau, l’énergie ? </a:t>
            </a:r>
          </a:p>
          <a:p>
            <a:r>
              <a:rPr lang="fr-FR" dirty="0"/>
              <a:t>A quelles échelles? 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03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Deux chantiers prioritaires selon Serge ORRU: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transition énergétique</a:t>
            </a:r>
          </a:p>
          <a:p>
            <a:r>
              <a:rPr lang="fr-FR" dirty="0"/>
              <a:t>La transition agricole</a:t>
            </a:r>
          </a:p>
          <a:p>
            <a:endParaRPr lang="fr-FR" dirty="0"/>
          </a:p>
          <a:p>
            <a:r>
              <a:rPr lang="fr-FR" dirty="0"/>
              <a:t>De ces choix dépendent : la santé, mais aussi les pollutions, l’insécurité sous toutes ses formes.</a:t>
            </a:r>
          </a:p>
          <a:p>
            <a:endParaRPr lang="fr-FR" dirty="0"/>
          </a:p>
          <a:p>
            <a:r>
              <a:rPr lang="fr-FR" dirty="0"/>
              <a:t>Mettre en œuvre ces deux chantiers contraint à s’appuyer sur les territoires et les acteurs locaux, nationaux……</a:t>
            </a:r>
          </a:p>
          <a:p>
            <a:r>
              <a:rPr lang="fr-FR" dirty="0"/>
              <a:t>A faire de la géographie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3175" y="6415516"/>
            <a:ext cx="8445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Du développement durable à l’humanité durable, http: //cairn.info/revue-vraiment-durable-2012-2-page-55.html</a:t>
            </a:r>
          </a:p>
        </p:txBody>
      </p:sp>
      <p:sp>
        <p:nvSpPr>
          <p:cNvPr id="5" name="Émoticône 4"/>
          <p:cNvSpPr/>
          <p:nvPr/>
        </p:nvSpPr>
        <p:spPr>
          <a:xfrm>
            <a:off x="4792494" y="5678408"/>
            <a:ext cx="664723" cy="617831"/>
          </a:xfrm>
          <a:prstGeom prst="smileyFace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4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6736" y="239641"/>
            <a:ext cx="10634472" cy="33203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tx2">
                    <a:satMod val="130000"/>
                  </a:schemeClr>
                </a:solidFill>
              </a:rPr>
              <a:t>Le développement durable, nouveau paradigme de la géographie en classe de seconde</a:t>
            </a:r>
            <a:br>
              <a:rPr lang="fr-FR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fr-FR" dirty="0">
                <a:solidFill>
                  <a:schemeClr val="tx2">
                    <a:satMod val="130000"/>
                  </a:schemeClr>
                </a:solidFill>
              </a:rPr>
              <a:t>Les villes durables</a:t>
            </a:r>
            <a:br>
              <a:rPr lang="fr-FR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fr-FR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fr-FR" sz="2700" dirty="0">
                <a:solidFill>
                  <a:schemeClr val="tx2">
                    <a:satMod val="130000"/>
                  </a:schemeClr>
                </a:solidFill>
              </a:rPr>
              <a:t>M. </a:t>
            </a:r>
            <a:r>
              <a:rPr lang="fr-FR" sz="2700" dirty="0" err="1">
                <a:solidFill>
                  <a:schemeClr val="tx2">
                    <a:satMod val="130000"/>
                  </a:schemeClr>
                </a:solidFill>
              </a:rPr>
              <a:t>Luciani</a:t>
            </a:r>
            <a:r>
              <a:rPr lang="fr-FR" sz="2700" dirty="0">
                <a:solidFill>
                  <a:schemeClr val="tx2">
                    <a:satMod val="130000"/>
                  </a:schemeClr>
                </a:solidFill>
              </a:rPr>
              <a:t>, Académie de Nice, </a:t>
            </a:r>
            <a:br>
              <a:rPr lang="fr-FR" sz="27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fr-FR" sz="2200" dirty="0">
                <a:solidFill>
                  <a:schemeClr val="tx2">
                    <a:satMod val="130000"/>
                  </a:schemeClr>
                </a:solidFill>
              </a:rPr>
              <a:t>30 Novembre/ 1</a:t>
            </a:r>
            <a:r>
              <a:rPr lang="fr-FR" sz="2200" baseline="30000" dirty="0">
                <a:solidFill>
                  <a:schemeClr val="tx2">
                    <a:satMod val="130000"/>
                  </a:schemeClr>
                </a:solidFill>
              </a:rPr>
              <a:t>er</a:t>
            </a:r>
            <a:r>
              <a:rPr lang="fr-FR" sz="2200" dirty="0">
                <a:solidFill>
                  <a:schemeClr val="tx2">
                    <a:satMod val="130000"/>
                  </a:schemeClr>
                </a:solidFill>
              </a:rPr>
              <a:t> décembre 2010</a:t>
            </a:r>
            <a:endParaRPr lang="fr-FR" sz="27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 rot="993929">
            <a:off x="9322574" y="5456385"/>
            <a:ext cx="2428557" cy="94456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RAPPEL!!!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8046" y="3720315"/>
            <a:ext cx="4183578" cy="3137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9999" y="2345782"/>
            <a:ext cx="3712002" cy="2784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38" y="1727920"/>
            <a:ext cx="4288536" cy="32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3478" y="1794888"/>
            <a:ext cx="4657388" cy="2331720"/>
          </a:xfrm>
          <a:ln w="25400" cap="sq">
            <a:solidFill>
              <a:srgbClr val="FFFFFF"/>
            </a:solidFill>
            <a:miter lim="800000"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Les programmes de lycée? </a:t>
            </a:r>
            <a:b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Pas de changement</a:t>
            </a:r>
            <a:b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Le développement durable : </a:t>
            </a:r>
            <a:b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 définition de l’INSEE, du  13/10/2016</a:t>
            </a:r>
            <a:b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fr-FR" sz="2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0867" y="0"/>
            <a:ext cx="6081133" cy="5023871"/>
          </a:xfrm>
        </p:spPr>
        <p:txBody>
          <a:bodyPr anchor="ctr">
            <a:noAutofit/>
          </a:bodyPr>
          <a:lstStyle/>
          <a:p>
            <a:pPr algn="just">
              <a:lnSpc>
                <a:spcPct val="70000"/>
              </a:lnSpc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développement durable est « un développement qui répond aux besoins du présent sans compromettre la capacité des générations futures à répondre aux leurs », citation de Mme Brundtland, Premier Ministre norvégien (1987).</a:t>
            </a:r>
          </a:p>
          <a:p>
            <a:pPr algn="just">
              <a:lnSpc>
                <a:spcPct val="70000"/>
              </a:lnSpc>
            </a:pP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70000"/>
              </a:lnSpc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1992, le Sommet de la Terre à Rio, sous l'égide des Nations unies, officialise la notion de développement durable et celle des trois piliers :</a:t>
            </a:r>
          </a:p>
          <a:p>
            <a:pPr lvl="1" algn="just">
              <a:lnSpc>
                <a:spcPct val="7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 développement économiquement efficace,</a:t>
            </a:r>
          </a:p>
          <a:p>
            <a:pPr lvl="1" algn="just">
              <a:lnSpc>
                <a:spcPct val="7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socialement équitable</a:t>
            </a:r>
          </a:p>
          <a:p>
            <a:pPr lvl="1" algn="just">
              <a:lnSpc>
                <a:spcPct val="7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écologiquement soutenable.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53478" y="4780005"/>
            <a:ext cx="10738522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Comment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ré-interroger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les programmes et les notions au lycée?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notion de développement?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 changement de paradigme?…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6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301752"/>
            <a:ext cx="11012424" cy="6236207"/>
          </a:xfrm>
        </p:spPr>
        <p:txBody>
          <a:bodyPr>
            <a:normAutofit fontScale="92500"/>
          </a:bodyPr>
          <a:lstStyle/>
          <a:p>
            <a:r>
              <a:rPr lang="fr-FR" sz="2400" b="1" dirty="0"/>
              <a:t>Histoire d’un concept : </a:t>
            </a:r>
          </a:p>
          <a:p>
            <a:r>
              <a:rPr lang="fr-FR" sz="2400" dirty="0"/>
              <a:t>Développement : concept né dans le GF, d’abord synonyme de croissance éco, puis prend en compte l’aspect humain</a:t>
            </a:r>
          </a:p>
          <a:p>
            <a:r>
              <a:rPr lang="fr-FR" sz="2400" dirty="0"/>
              <a:t>Le développement éco est promu par :</a:t>
            </a:r>
          </a:p>
          <a:p>
            <a:pPr lvl="1"/>
            <a:r>
              <a:rPr lang="fr-FR" dirty="0"/>
              <a:t>Un « </a:t>
            </a:r>
            <a:r>
              <a:rPr lang="fr-FR" dirty="0" err="1"/>
              <a:t>big</a:t>
            </a:r>
            <a:r>
              <a:rPr lang="fr-FR" dirty="0"/>
              <a:t> push » : </a:t>
            </a:r>
            <a:r>
              <a:rPr lang="fr-FR" dirty="0" err="1"/>
              <a:t>dév</a:t>
            </a:r>
            <a:r>
              <a:rPr lang="fr-FR" dirty="0"/>
              <a:t>. Des infrastructures</a:t>
            </a:r>
          </a:p>
          <a:p>
            <a:pPr lvl="1"/>
            <a:r>
              <a:rPr lang="fr-FR" dirty="0"/>
              <a:t>Puis la prise en compte des basic </a:t>
            </a:r>
            <a:r>
              <a:rPr lang="fr-FR" dirty="0" err="1"/>
              <a:t>needs</a:t>
            </a:r>
            <a:r>
              <a:rPr lang="fr-FR" dirty="0"/>
              <a:t> (R Mc </a:t>
            </a:r>
            <a:r>
              <a:rPr lang="fr-FR" dirty="0" err="1"/>
              <a:t>Namara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Enfin les PAS des années 1980</a:t>
            </a:r>
          </a:p>
          <a:p>
            <a:r>
              <a:rPr lang="fr-FR" sz="2400" dirty="0"/>
              <a:t>Le bilan est sévère, </a:t>
            </a:r>
            <a:r>
              <a:rPr lang="fr-FR" sz="2400" b="1" dirty="0"/>
              <a:t>le concept est discrédité</a:t>
            </a:r>
            <a:r>
              <a:rPr lang="fr-FR" sz="2400" dirty="0"/>
              <a:t> dans le contexte de la fin de la GF.</a:t>
            </a:r>
          </a:p>
          <a:p>
            <a:r>
              <a:rPr lang="fr-FR" sz="2400" dirty="0"/>
              <a:t>1990: Le PNUD crée l’IDH : la richesse « est tempérée par le sanitaire et l’éducatif » (S Brunel)</a:t>
            </a:r>
          </a:p>
          <a:p>
            <a:r>
              <a:rPr lang="fr-FR" sz="2400" dirty="0"/>
              <a:t>Sous la poussée des écologistes, le DD apparait, officiellement, dans une logique d’abord environnementale, notamment le changement climatique</a:t>
            </a:r>
          </a:p>
          <a:p>
            <a:r>
              <a:rPr lang="fr-FR" sz="2400" dirty="0"/>
              <a:t>A la conférence de Rio, l’Agenda 21 émet néanmoins des principes notamment:</a:t>
            </a:r>
          </a:p>
          <a:p>
            <a:pPr lvl="1"/>
            <a:r>
              <a:rPr lang="fr-FR" dirty="0"/>
              <a:t>Les êtres humains sont au centre des préoccupations relatives au DD</a:t>
            </a:r>
          </a:p>
          <a:p>
            <a:pPr lvl="1"/>
            <a:r>
              <a:rPr lang="fr-FR" dirty="0"/>
              <a:t>Coopérer à l’élimination de la pauvreté</a:t>
            </a:r>
          </a:p>
          <a:p>
            <a:r>
              <a:rPr lang="fr-FR" sz="2400" dirty="0"/>
              <a:t>Mais seules les conventions environnementales aboutissent : d’où le poids accordé au « </a:t>
            </a:r>
            <a:r>
              <a:rPr lang="fr-FR" sz="2400" b="1" dirty="0"/>
              <a:t>changement global</a:t>
            </a:r>
            <a:r>
              <a:rPr lang="fr-FR" sz="2400" dirty="0"/>
              <a:t> » </a:t>
            </a:r>
            <a:r>
              <a:rPr lang="fr-FR" sz="2400" b="1" dirty="0">
                <a:solidFill>
                  <a:schemeClr val="accent1"/>
                </a:solidFill>
              </a:rPr>
              <a:t>cœur du programme de collège.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45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reeform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917" y="255894"/>
            <a:ext cx="3283428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Changement global : 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26086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848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accent1"/>
                </a:solidFill>
              </a:rPr>
              <a:t>Associé au mot « société » : </a:t>
            </a:r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>
          <a:xfrm>
            <a:off x="4976031" y="963877"/>
            <a:ext cx="6616879" cy="4930246"/>
          </a:xfrm>
        </p:spPr>
        <p:txBody>
          <a:bodyPr anchor="ctr">
            <a:normAutofit/>
          </a:bodyPr>
          <a:lstStyle/>
          <a:p>
            <a:r>
              <a:rPr lang="fr-FR" altLang="fr-FR" sz="2400" dirty="0"/>
              <a:t>Dans un contexte de pression démographique toujours plus forte, le bien être des sociétés est l’enjeu principal. </a:t>
            </a:r>
          </a:p>
          <a:p>
            <a:r>
              <a:rPr lang="fr-FR" altLang="fr-FR" sz="2400" dirty="0"/>
              <a:t>Le DD pose donc la question du développement des sociétés : </a:t>
            </a:r>
            <a:r>
              <a:rPr lang="fr-FR" altLang="fr-FR" sz="2400" b="1" dirty="0">
                <a:solidFill>
                  <a:schemeClr val="accent1"/>
                </a:solidFill>
              </a:rPr>
              <a:t>le DD est-il humainement soutenable?</a:t>
            </a:r>
          </a:p>
          <a:p>
            <a:pPr>
              <a:buNone/>
            </a:pPr>
            <a:endParaRPr lang="fr-FR" alt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1842499" y="357723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AU LYCEE :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8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563" y="963877"/>
            <a:ext cx="4137831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sz="4000" dirty="0">
                <a:solidFill>
                  <a:schemeClr val="accent1"/>
                </a:solidFill>
              </a:rPr>
              <a:t>L’approche par le DD des territoires  interroge le développement des sociétés :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4764024" y="963877"/>
            <a:ext cx="6848855" cy="4930246"/>
          </a:xfrm>
        </p:spPr>
        <p:txBody>
          <a:bodyPr anchor="ctr">
            <a:normAutofit/>
          </a:bodyPr>
          <a:lstStyle/>
          <a:p>
            <a:r>
              <a:rPr lang="fr-FR" altLang="fr-FR" sz="2400" dirty="0"/>
              <a:t>Pour réduire les inégalités entre les populations : </a:t>
            </a:r>
            <a:r>
              <a:rPr lang="fr-FR" altLang="fr-FR" sz="2400" dirty="0">
                <a:solidFill>
                  <a:schemeClr val="accent1"/>
                </a:solidFill>
              </a:rPr>
              <a:t>vaincre la misère, construire la justice et la solidarité</a:t>
            </a:r>
          </a:p>
          <a:p>
            <a:r>
              <a:rPr lang="fr-FR" altLang="fr-FR" sz="2400" dirty="0"/>
              <a:t>Pour faire face aux besoins croissants de l’humanité (7,5 milliards aujourd’hui): </a:t>
            </a:r>
            <a:r>
              <a:rPr lang="fr-FR" altLang="fr-FR" sz="2400" dirty="0">
                <a:solidFill>
                  <a:schemeClr val="accent1"/>
                </a:solidFill>
              </a:rPr>
              <a:t>donner accès aux richesses </a:t>
            </a:r>
          </a:p>
          <a:p>
            <a:r>
              <a:rPr lang="fr-FR" altLang="fr-FR" sz="2400" dirty="0"/>
              <a:t>Par des modes de développement durables : </a:t>
            </a:r>
            <a:r>
              <a:rPr lang="fr-FR" altLang="fr-FR" sz="2400" dirty="0">
                <a:solidFill>
                  <a:schemeClr val="accent1"/>
                </a:solidFill>
              </a:rPr>
              <a:t>préserver la biodiversité, empêcher le péril climatique</a:t>
            </a:r>
          </a:p>
          <a:p>
            <a:endParaRPr lang="fr-FR" alt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4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accent1"/>
                </a:solidFill>
              </a:rPr>
              <a:t>Une dimension prospective 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r-FR" altLang="fr-FR" sz="2400" dirty="0"/>
              <a:t>Qui aborde le jeu des acteurs (entreprises, états mais aussi ONG et citoyens) </a:t>
            </a:r>
          </a:p>
          <a:p>
            <a:r>
              <a:rPr lang="fr-FR" altLang="fr-FR" sz="2400" dirty="0"/>
              <a:t>Qui donne à réfléchir aux effets des choix et des arbitrages entre développement économique, gestion de l’environnement et valeurs sociales : sécurité, justice, liberté...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8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564" y="963877"/>
            <a:ext cx="4010998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dirty="0">
                <a:solidFill>
                  <a:schemeClr val="accent1"/>
                </a:solidFill>
              </a:rPr>
              <a:t>Une démarche de questionnement</a:t>
            </a: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4654296" y="1394801"/>
            <a:ext cx="6922007" cy="4930246"/>
          </a:xfrm>
        </p:spPr>
        <p:txBody>
          <a:bodyPr anchor="ctr">
            <a:normAutofit/>
          </a:bodyPr>
          <a:lstStyle/>
          <a:p>
            <a:r>
              <a:rPr lang="fr-FR" sz="2400" dirty="0"/>
              <a:t>Découvrir et analyser une situation géographique</a:t>
            </a:r>
          </a:p>
          <a:p>
            <a:r>
              <a:rPr lang="fr-FR" sz="2400" dirty="0"/>
              <a:t>Elaborer un raisonnement</a:t>
            </a:r>
          </a:p>
          <a:p>
            <a:r>
              <a:rPr lang="fr-FR" sz="2400" dirty="0"/>
              <a:t>Construire un scénario</a:t>
            </a:r>
          </a:p>
          <a:p>
            <a:r>
              <a:rPr lang="fr-FR" altLang="fr-FR" sz="2400" dirty="0"/>
              <a:t>Construire un outillage intellectuel pour promouvoir des compétences comme opérer des choix, sans jugement stéréotypé, en évitant le  catastrophisme, le fatalisme, le déni, la naïveté…</a:t>
            </a:r>
          </a:p>
          <a:p>
            <a:r>
              <a:rPr lang="fr-FR" altLang="fr-FR" sz="2400" dirty="0"/>
              <a:t>S’interroger sur les interactions et la systémique</a:t>
            </a:r>
          </a:p>
          <a:p>
            <a:pPr lvl="1" eaLnBrk="1" hangingPunct="1"/>
            <a:endParaRPr lang="fr-FR" altLang="fr-FR" dirty="0"/>
          </a:p>
          <a:p>
            <a:pPr marL="457200" lvl="1" indent="0" eaLnBrk="1" hangingPunct="1">
              <a:buNone/>
            </a:pPr>
            <a:endParaRPr lang="fr-FR" altLang="fr-FR" dirty="0"/>
          </a:p>
          <a:p>
            <a:r>
              <a:rPr lang="fr-FR" altLang="fr-FR" sz="2400" dirty="0"/>
              <a:t>EMC : une éducation aux choix et aux modes de décision.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Martine Luciani 04 04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2407-9FC7-4B5B-945D-6C53FA7520B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ème Offic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690</Words>
  <Application>Microsoft Office PowerPoint</Application>
  <PresentationFormat>Grand écran</PresentationFormat>
  <Paragraphs>106</Paragraphs>
  <Slides>13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Verdana</vt:lpstr>
      <vt:lpstr>Wingdings 2</vt:lpstr>
      <vt:lpstr>1_Thème Office</vt:lpstr>
      <vt:lpstr>Solstice</vt:lpstr>
      <vt:lpstr>Développement durable : introduction</vt:lpstr>
      <vt:lpstr>Le développement durable, nouveau paradigme de la géographie en classe de seconde Les villes durables  M. Luciani, Académie de Nice,  30 Novembre/ 1er décembre 2010</vt:lpstr>
      <vt:lpstr>Les programmes de lycée?  Pas de changement  Le développement durable :  la définition de l’INSEE, du  13/10/2016 </vt:lpstr>
      <vt:lpstr>Présentation PowerPoint</vt:lpstr>
      <vt:lpstr>Changement global : </vt:lpstr>
      <vt:lpstr>Associé au mot « société » : </vt:lpstr>
      <vt:lpstr>L’approche par le DD des territoires  interroge le développement des sociétés :</vt:lpstr>
      <vt:lpstr>Une dimension prospective </vt:lpstr>
      <vt:lpstr>Une démarche de questionnement</vt:lpstr>
      <vt:lpstr>Développement des sociétés, développement durable des territoires </vt:lpstr>
      <vt:lpstr>Le DD, à quelle échelle?</vt:lpstr>
      <vt:lpstr>Aujourd’hui, émergence d’autres discours, issus d’autres acteurs : les ONG</vt:lpstr>
      <vt:lpstr>Deux chantiers prioritaires selon Serge ORRU: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durable : introduction</dc:title>
  <dc:creator>Martine Luciani</dc:creator>
  <cp:lastModifiedBy>Martine Luciani</cp:lastModifiedBy>
  <cp:revision>2</cp:revision>
  <dcterms:created xsi:type="dcterms:W3CDTF">2017-04-08T18:47:04Z</dcterms:created>
  <dcterms:modified xsi:type="dcterms:W3CDTF">2017-05-16T12:36:27Z</dcterms:modified>
</cp:coreProperties>
</file>