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9"/>
  </p:notesMasterIdLst>
  <p:handoutMasterIdLst>
    <p:handoutMasterId r:id="rId40"/>
  </p:handoutMasterIdLst>
  <p:sldIdLst>
    <p:sldId id="256" r:id="rId2"/>
    <p:sldId id="293" r:id="rId3"/>
    <p:sldId id="273" r:id="rId4"/>
    <p:sldId id="294" r:id="rId5"/>
    <p:sldId id="310" r:id="rId6"/>
    <p:sldId id="278" r:id="rId7"/>
    <p:sldId id="271" r:id="rId8"/>
    <p:sldId id="306" r:id="rId9"/>
    <p:sldId id="313" r:id="rId10"/>
    <p:sldId id="280" r:id="rId11"/>
    <p:sldId id="312" r:id="rId12"/>
    <p:sldId id="291" r:id="rId13"/>
    <p:sldId id="281" r:id="rId14"/>
    <p:sldId id="270" r:id="rId15"/>
    <p:sldId id="282" r:id="rId16"/>
    <p:sldId id="272" r:id="rId17"/>
    <p:sldId id="285" r:id="rId18"/>
    <p:sldId id="266" r:id="rId19"/>
    <p:sldId id="307" r:id="rId20"/>
    <p:sldId id="268" r:id="rId21"/>
    <p:sldId id="262" r:id="rId22"/>
    <p:sldId id="283" r:id="rId23"/>
    <p:sldId id="263" r:id="rId24"/>
    <p:sldId id="309" r:id="rId25"/>
    <p:sldId id="275" r:id="rId26"/>
    <p:sldId id="287" r:id="rId27"/>
    <p:sldId id="265" r:id="rId28"/>
    <p:sldId id="286" r:id="rId29"/>
    <p:sldId id="290" r:id="rId30"/>
    <p:sldId id="296" r:id="rId31"/>
    <p:sldId id="311" r:id="rId32"/>
    <p:sldId id="298" r:id="rId33"/>
    <p:sldId id="289" r:id="rId34"/>
    <p:sldId id="314" r:id="rId35"/>
    <p:sldId id="300" r:id="rId36"/>
    <p:sldId id="301" r:id="rId37"/>
    <p:sldId id="302" r:id="rId38"/>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8" d="100"/>
          <a:sy n="108" d="100"/>
        </p:scale>
        <p:origin x="65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984174-82F5-43FE-BEF9-93C8BDD4E941}" type="doc">
      <dgm:prSet loTypeId="urn:microsoft.com/office/officeart/2005/8/layout/radial1" loCatId="cycle" qsTypeId="urn:microsoft.com/office/officeart/2005/8/quickstyle/simple1" qsCatId="simple" csTypeId="urn:microsoft.com/office/officeart/2005/8/colors/accent0_1" csCatId="mainScheme" phldr="1"/>
      <dgm:spPr/>
      <dgm:t>
        <a:bodyPr/>
        <a:lstStyle/>
        <a:p>
          <a:endParaRPr lang="fr-FR"/>
        </a:p>
      </dgm:t>
    </dgm:pt>
    <dgm:pt modelId="{B7F74B2D-5B0B-4EB9-8F9F-BB6D5D86B6EC}">
      <dgm:prSet phldrT="[Texte]"/>
      <dgm:spPr/>
      <dgm:t>
        <a:bodyPr/>
        <a:lstStyle/>
        <a:p>
          <a:r>
            <a:rPr lang="fr-FR" b="1" dirty="0">
              <a:solidFill>
                <a:srgbClr val="FF0000"/>
              </a:solidFill>
            </a:rPr>
            <a:t>Une entrée par un calife :</a:t>
          </a:r>
          <a:r>
            <a:rPr lang="fr-FR" altLang="fr-FR" b="1" dirty="0">
              <a:solidFill>
                <a:srgbClr val="FF0000"/>
              </a:solidFill>
            </a:rPr>
            <a:t> Haroun al-Rachid </a:t>
          </a:r>
          <a:endParaRPr lang="fr-FR" b="1" dirty="0">
            <a:solidFill>
              <a:srgbClr val="FF0000"/>
            </a:solidFill>
          </a:endParaRPr>
        </a:p>
      </dgm:t>
    </dgm:pt>
    <dgm:pt modelId="{E4984F4A-ED87-4F07-859B-E78BA49CA8B2}" type="parTrans" cxnId="{D715250D-78B3-4E73-8BCC-051D70BA0BFC}">
      <dgm:prSet/>
      <dgm:spPr/>
      <dgm:t>
        <a:bodyPr/>
        <a:lstStyle/>
        <a:p>
          <a:endParaRPr lang="fr-FR"/>
        </a:p>
      </dgm:t>
    </dgm:pt>
    <dgm:pt modelId="{9D637649-F456-4927-A6B8-29CC8EEE752E}" type="sibTrans" cxnId="{D715250D-78B3-4E73-8BCC-051D70BA0BFC}">
      <dgm:prSet/>
      <dgm:spPr/>
      <dgm:t>
        <a:bodyPr/>
        <a:lstStyle/>
        <a:p>
          <a:endParaRPr lang="fr-FR"/>
        </a:p>
      </dgm:t>
    </dgm:pt>
    <dgm:pt modelId="{636F6801-5F25-46DC-AB72-D608D8449BA3}">
      <dgm:prSet phldrT="[Texte]"/>
      <dgm:spPr/>
      <dgm:t>
        <a:bodyPr/>
        <a:lstStyle/>
        <a:p>
          <a:r>
            <a:rPr lang="fr-FR" b="1" dirty="0"/>
            <a:t> Un pouvoir culturel</a:t>
          </a:r>
        </a:p>
      </dgm:t>
    </dgm:pt>
    <dgm:pt modelId="{416AC401-96B7-42B7-B9F2-4583D0010ECC}" type="parTrans" cxnId="{60AAD8FF-A7EF-4453-A0D6-E7BB2CC7539A}">
      <dgm:prSet/>
      <dgm:spPr/>
      <dgm:t>
        <a:bodyPr/>
        <a:lstStyle/>
        <a:p>
          <a:endParaRPr lang="fr-FR"/>
        </a:p>
      </dgm:t>
    </dgm:pt>
    <dgm:pt modelId="{D5308CC7-8491-45D2-8B17-962BC2DBF0D9}" type="sibTrans" cxnId="{60AAD8FF-A7EF-4453-A0D6-E7BB2CC7539A}">
      <dgm:prSet/>
      <dgm:spPr/>
      <dgm:t>
        <a:bodyPr/>
        <a:lstStyle/>
        <a:p>
          <a:endParaRPr lang="fr-FR"/>
        </a:p>
      </dgm:t>
    </dgm:pt>
    <dgm:pt modelId="{478E88DF-17BA-44BB-840B-43B40D11CB82}">
      <dgm:prSet phldrT="[Texte]"/>
      <dgm:spPr/>
      <dgm:t>
        <a:bodyPr/>
        <a:lstStyle/>
        <a:p>
          <a:r>
            <a:rPr lang="fr-FR" b="1" dirty="0"/>
            <a:t>Un pouvoir politique et religieux</a:t>
          </a:r>
        </a:p>
      </dgm:t>
    </dgm:pt>
    <dgm:pt modelId="{6F9D0A25-A311-4862-92A2-87D2B540E1F6}" type="parTrans" cxnId="{7F25E9DA-87BC-4DE1-A882-A3720A821B34}">
      <dgm:prSet/>
      <dgm:spPr/>
      <dgm:t>
        <a:bodyPr/>
        <a:lstStyle/>
        <a:p>
          <a:endParaRPr lang="fr-FR"/>
        </a:p>
      </dgm:t>
    </dgm:pt>
    <dgm:pt modelId="{52DA79F7-64BC-412D-9EB8-5FF5011E4AD3}" type="sibTrans" cxnId="{7F25E9DA-87BC-4DE1-A882-A3720A821B34}">
      <dgm:prSet/>
      <dgm:spPr/>
      <dgm:t>
        <a:bodyPr/>
        <a:lstStyle/>
        <a:p>
          <a:endParaRPr lang="fr-FR"/>
        </a:p>
      </dgm:t>
    </dgm:pt>
    <dgm:pt modelId="{9DDDB7F4-BECE-4232-BFF9-20C33AAF73C4}">
      <dgm:prSet phldrT="[Texte]"/>
      <dgm:spPr/>
      <dgm:t>
        <a:bodyPr/>
        <a:lstStyle/>
        <a:p>
          <a:r>
            <a:rPr lang="fr-FR" b="1" dirty="0"/>
            <a:t>un pouvoir militaire </a:t>
          </a:r>
        </a:p>
      </dgm:t>
    </dgm:pt>
    <dgm:pt modelId="{857057A8-A3CF-48B8-9D14-859BE60F6B9A}" type="parTrans" cxnId="{B9B659E2-4BF2-45E9-A68A-ACE564C6E36D}">
      <dgm:prSet/>
      <dgm:spPr/>
      <dgm:t>
        <a:bodyPr/>
        <a:lstStyle/>
        <a:p>
          <a:endParaRPr lang="fr-FR"/>
        </a:p>
      </dgm:t>
    </dgm:pt>
    <dgm:pt modelId="{76CB3E92-D9A3-4822-AC14-D7A48C88F0BA}" type="sibTrans" cxnId="{B9B659E2-4BF2-45E9-A68A-ACE564C6E36D}">
      <dgm:prSet/>
      <dgm:spPr/>
      <dgm:t>
        <a:bodyPr/>
        <a:lstStyle/>
        <a:p>
          <a:endParaRPr lang="fr-FR"/>
        </a:p>
      </dgm:t>
    </dgm:pt>
    <dgm:pt modelId="{54CEE283-9236-45BB-8608-FDD6837B131D}">
      <dgm:prSet phldrT="[Texte]" custT="1"/>
      <dgm:spPr/>
      <dgm:t>
        <a:bodyPr/>
        <a:lstStyle/>
        <a:p>
          <a:r>
            <a:rPr lang="fr-FR" sz="1800" b="1" dirty="0"/>
            <a:t>Un pouvoir économique</a:t>
          </a:r>
        </a:p>
      </dgm:t>
    </dgm:pt>
    <dgm:pt modelId="{B572861B-3601-4D69-88F3-6D7269E40F9C}" type="parTrans" cxnId="{00326625-316F-4AB6-AFAB-9B1BFD5B3012}">
      <dgm:prSet/>
      <dgm:spPr/>
      <dgm:t>
        <a:bodyPr/>
        <a:lstStyle/>
        <a:p>
          <a:endParaRPr lang="fr-FR"/>
        </a:p>
      </dgm:t>
    </dgm:pt>
    <dgm:pt modelId="{5B85C221-74D1-4279-AF27-BCDCB2748A8E}" type="sibTrans" cxnId="{00326625-316F-4AB6-AFAB-9B1BFD5B3012}">
      <dgm:prSet/>
      <dgm:spPr/>
      <dgm:t>
        <a:bodyPr/>
        <a:lstStyle/>
        <a:p>
          <a:endParaRPr lang="fr-FR"/>
        </a:p>
      </dgm:t>
    </dgm:pt>
    <dgm:pt modelId="{C3DB56B4-8E33-434B-B8AC-887B844952BB}" type="pres">
      <dgm:prSet presAssocID="{AB984174-82F5-43FE-BEF9-93C8BDD4E941}" presName="cycle" presStyleCnt="0">
        <dgm:presLayoutVars>
          <dgm:chMax val="1"/>
          <dgm:dir/>
          <dgm:animLvl val="ctr"/>
          <dgm:resizeHandles val="exact"/>
        </dgm:presLayoutVars>
      </dgm:prSet>
      <dgm:spPr/>
    </dgm:pt>
    <dgm:pt modelId="{C7D4C2B7-1801-4742-8BA7-FD9EF7B422C7}" type="pres">
      <dgm:prSet presAssocID="{B7F74B2D-5B0B-4EB9-8F9F-BB6D5D86B6EC}" presName="centerShape" presStyleLbl="node0" presStyleIdx="0" presStyleCnt="1"/>
      <dgm:spPr/>
    </dgm:pt>
    <dgm:pt modelId="{91759958-AB99-4828-B359-68C077E1A558}" type="pres">
      <dgm:prSet presAssocID="{416AC401-96B7-42B7-B9F2-4583D0010ECC}" presName="Name9" presStyleLbl="parChTrans1D2" presStyleIdx="0" presStyleCnt="4"/>
      <dgm:spPr/>
    </dgm:pt>
    <dgm:pt modelId="{D101AB0C-DE84-4A4E-A88F-8A142B5BD7CF}" type="pres">
      <dgm:prSet presAssocID="{416AC401-96B7-42B7-B9F2-4583D0010ECC}" presName="connTx" presStyleLbl="parChTrans1D2" presStyleIdx="0" presStyleCnt="4"/>
      <dgm:spPr/>
    </dgm:pt>
    <dgm:pt modelId="{CFA74B17-EB89-4A6B-ABDA-BCF87849776D}" type="pres">
      <dgm:prSet presAssocID="{636F6801-5F25-46DC-AB72-D608D8449BA3}" presName="node" presStyleLbl="node1" presStyleIdx="0" presStyleCnt="4">
        <dgm:presLayoutVars>
          <dgm:bulletEnabled val="1"/>
        </dgm:presLayoutVars>
      </dgm:prSet>
      <dgm:spPr/>
    </dgm:pt>
    <dgm:pt modelId="{4DD4D27F-C8CB-433A-B0DE-55A2C9268C84}" type="pres">
      <dgm:prSet presAssocID="{6F9D0A25-A311-4862-92A2-87D2B540E1F6}" presName="Name9" presStyleLbl="parChTrans1D2" presStyleIdx="1" presStyleCnt="4"/>
      <dgm:spPr/>
    </dgm:pt>
    <dgm:pt modelId="{F46A2688-9BE4-4865-9FF7-9D81694A5727}" type="pres">
      <dgm:prSet presAssocID="{6F9D0A25-A311-4862-92A2-87D2B540E1F6}" presName="connTx" presStyleLbl="parChTrans1D2" presStyleIdx="1" presStyleCnt="4"/>
      <dgm:spPr/>
    </dgm:pt>
    <dgm:pt modelId="{6BF60130-89C0-49EF-9747-A59130B5F164}" type="pres">
      <dgm:prSet presAssocID="{478E88DF-17BA-44BB-840B-43B40D11CB82}" presName="node" presStyleLbl="node1" presStyleIdx="1" presStyleCnt="4">
        <dgm:presLayoutVars>
          <dgm:bulletEnabled val="1"/>
        </dgm:presLayoutVars>
      </dgm:prSet>
      <dgm:spPr/>
    </dgm:pt>
    <dgm:pt modelId="{3F5E8A95-50F3-4249-A181-BE40E1BFEE16}" type="pres">
      <dgm:prSet presAssocID="{857057A8-A3CF-48B8-9D14-859BE60F6B9A}" presName="Name9" presStyleLbl="parChTrans1D2" presStyleIdx="2" presStyleCnt="4"/>
      <dgm:spPr/>
    </dgm:pt>
    <dgm:pt modelId="{D4BF5B6D-27F2-4C83-A2CE-AA4A7C7CB69F}" type="pres">
      <dgm:prSet presAssocID="{857057A8-A3CF-48B8-9D14-859BE60F6B9A}" presName="connTx" presStyleLbl="parChTrans1D2" presStyleIdx="2" presStyleCnt="4"/>
      <dgm:spPr/>
    </dgm:pt>
    <dgm:pt modelId="{FA1904E8-6225-4C89-AF33-6E75D9EEA637}" type="pres">
      <dgm:prSet presAssocID="{9DDDB7F4-BECE-4232-BFF9-20C33AAF73C4}" presName="node" presStyleLbl="node1" presStyleIdx="2" presStyleCnt="4">
        <dgm:presLayoutVars>
          <dgm:bulletEnabled val="1"/>
        </dgm:presLayoutVars>
      </dgm:prSet>
      <dgm:spPr/>
    </dgm:pt>
    <dgm:pt modelId="{95BF257D-1DC8-42DC-9983-E5907295E92D}" type="pres">
      <dgm:prSet presAssocID="{B572861B-3601-4D69-88F3-6D7269E40F9C}" presName="Name9" presStyleLbl="parChTrans1D2" presStyleIdx="3" presStyleCnt="4"/>
      <dgm:spPr/>
    </dgm:pt>
    <dgm:pt modelId="{946A8B55-B312-427E-A810-D755E678FC17}" type="pres">
      <dgm:prSet presAssocID="{B572861B-3601-4D69-88F3-6D7269E40F9C}" presName="connTx" presStyleLbl="parChTrans1D2" presStyleIdx="3" presStyleCnt="4"/>
      <dgm:spPr/>
    </dgm:pt>
    <dgm:pt modelId="{7638176D-5170-47F7-AF8B-C87210AA903B}" type="pres">
      <dgm:prSet presAssocID="{54CEE283-9236-45BB-8608-FDD6837B131D}" presName="node" presStyleLbl="node1" presStyleIdx="3" presStyleCnt="4">
        <dgm:presLayoutVars>
          <dgm:bulletEnabled val="1"/>
        </dgm:presLayoutVars>
      </dgm:prSet>
      <dgm:spPr/>
    </dgm:pt>
  </dgm:ptLst>
  <dgm:cxnLst>
    <dgm:cxn modelId="{245B62A3-E2FA-4237-8E91-8286275E63A3}" type="presOf" srcId="{857057A8-A3CF-48B8-9D14-859BE60F6B9A}" destId="{D4BF5B6D-27F2-4C83-A2CE-AA4A7C7CB69F}" srcOrd="1" destOrd="0" presId="urn:microsoft.com/office/officeart/2005/8/layout/radial1"/>
    <dgm:cxn modelId="{87E59576-9324-4F2F-84CB-19248D8BDD8E}" type="presOf" srcId="{478E88DF-17BA-44BB-840B-43B40D11CB82}" destId="{6BF60130-89C0-49EF-9747-A59130B5F164}" srcOrd="0" destOrd="0" presId="urn:microsoft.com/office/officeart/2005/8/layout/radial1"/>
    <dgm:cxn modelId="{7F25E9DA-87BC-4DE1-A882-A3720A821B34}" srcId="{B7F74B2D-5B0B-4EB9-8F9F-BB6D5D86B6EC}" destId="{478E88DF-17BA-44BB-840B-43B40D11CB82}" srcOrd="1" destOrd="0" parTransId="{6F9D0A25-A311-4862-92A2-87D2B540E1F6}" sibTransId="{52DA79F7-64BC-412D-9EB8-5FF5011E4AD3}"/>
    <dgm:cxn modelId="{82C473E7-9958-49EC-9C72-5EF88862A307}" type="presOf" srcId="{416AC401-96B7-42B7-B9F2-4583D0010ECC}" destId="{91759958-AB99-4828-B359-68C077E1A558}" srcOrd="0" destOrd="0" presId="urn:microsoft.com/office/officeart/2005/8/layout/radial1"/>
    <dgm:cxn modelId="{89EF34A2-E6D9-473A-9FDD-C7048971C747}" type="presOf" srcId="{416AC401-96B7-42B7-B9F2-4583D0010ECC}" destId="{D101AB0C-DE84-4A4E-A88F-8A142B5BD7CF}" srcOrd="1" destOrd="0" presId="urn:microsoft.com/office/officeart/2005/8/layout/radial1"/>
    <dgm:cxn modelId="{23BF0A8E-0CDC-47A5-A6C0-CEFD4803B134}" type="presOf" srcId="{54CEE283-9236-45BB-8608-FDD6837B131D}" destId="{7638176D-5170-47F7-AF8B-C87210AA903B}" srcOrd="0" destOrd="0" presId="urn:microsoft.com/office/officeart/2005/8/layout/radial1"/>
    <dgm:cxn modelId="{9ED9C81A-D164-47CB-97D6-C358DA2AE3AE}" type="presOf" srcId="{B572861B-3601-4D69-88F3-6D7269E40F9C}" destId="{946A8B55-B312-427E-A810-D755E678FC17}" srcOrd="1" destOrd="0" presId="urn:microsoft.com/office/officeart/2005/8/layout/radial1"/>
    <dgm:cxn modelId="{A86CEEBC-8EDA-4B0F-A15B-05775870A04C}" type="presOf" srcId="{B572861B-3601-4D69-88F3-6D7269E40F9C}" destId="{95BF257D-1DC8-42DC-9983-E5907295E92D}" srcOrd="0" destOrd="0" presId="urn:microsoft.com/office/officeart/2005/8/layout/radial1"/>
    <dgm:cxn modelId="{F6A37D9C-3BD5-4457-891A-9DA3651BF9B3}" type="presOf" srcId="{9DDDB7F4-BECE-4232-BFF9-20C33AAF73C4}" destId="{FA1904E8-6225-4C89-AF33-6E75D9EEA637}" srcOrd="0" destOrd="0" presId="urn:microsoft.com/office/officeart/2005/8/layout/radial1"/>
    <dgm:cxn modelId="{554F03FA-120D-43B7-9C16-03C5C58B57A4}" type="presOf" srcId="{636F6801-5F25-46DC-AB72-D608D8449BA3}" destId="{CFA74B17-EB89-4A6B-ABDA-BCF87849776D}" srcOrd="0" destOrd="0" presId="urn:microsoft.com/office/officeart/2005/8/layout/radial1"/>
    <dgm:cxn modelId="{9C3E41C3-2D20-4058-A57D-CF42BC808095}" type="presOf" srcId="{6F9D0A25-A311-4862-92A2-87D2B540E1F6}" destId="{4DD4D27F-C8CB-433A-B0DE-55A2C9268C84}" srcOrd="0" destOrd="0" presId="urn:microsoft.com/office/officeart/2005/8/layout/radial1"/>
    <dgm:cxn modelId="{6C38F3ED-04A8-49DB-9B71-359F716D7E52}" type="presOf" srcId="{6F9D0A25-A311-4862-92A2-87D2B540E1F6}" destId="{F46A2688-9BE4-4865-9FF7-9D81694A5727}" srcOrd="1" destOrd="0" presId="urn:microsoft.com/office/officeart/2005/8/layout/radial1"/>
    <dgm:cxn modelId="{E96344CD-1BB5-48D8-B276-A21F1F9E11F4}" type="presOf" srcId="{AB984174-82F5-43FE-BEF9-93C8BDD4E941}" destId="{C3DB56B4-8E33-434B-B8AC-887B844952BB}" srcOrd="0" destOrd="0" presId="urn:microsoft.com/office/officeart/2005/8/layout/radial1"/>
    <dgm:cxn modelId="{D715250D-78B3-4E73-8BCC-051D70BA0BFC}" srcId="{AB984174-82F5-43FE-BEF9-93C8BDD4E941}" destId="{B7F74B2D-5B0B-4EB9-8F9F-BB6D5D86B6EC}" srcOrd="0" destOrd="0" parTransId="{E4984F4A-ED87-4F07-859B-E78BA49CA8B2}" sibTransId="{9D637649-F456-4927-A6B8-29CC8EEE752E}"/>
    <dgm:cxn modelId="{6B2DE11F-EF65-465F-9E21-2FE8C8BCA74C}" type="presOf" srcId="{B7F74B2D-5B0B-4EB9-8F9F-BB6D5D86B6EC}" destId="{C7D4C2B7-1801-4742-8BA7-FD9EF7B422C7}" srcOrd="0" destOrd="0" presId="urn:microsoft.com/office/officeart/2005/8/layout/radial1"/>
    <dgm:cxn modelId="{4F879010-D6D1-484E-95B6-A1603CDEF0F3}" type="presOf" srcId="{857057A8-A3CF-48B8-9D14-859BE60F6B9A}" destId="{3F5E8A95-50F3-4249-A181-BE40E1BFEE16}" srcOrd="0" destOrd="0" presId="urn:microsoft.com/office/officeart/2005/8/layout/radial1"/>
    <dgm:cxn modelId="{B9B659E2-4BF2-45E9-A68A-ACE564C6E36D}" srcId="{B7F74B2D-5B0B-4EB9-8F9F-BB6D5D86B6EC}" destId="{9DDDB7F4-BECE-4232-BFF9-20C33AAF73C4}" srcOrd="2" destOrd="0" parTransId="{857057A8-A3CF-48B8-9D14-859BE60F6B9A}" sibTransId="{76CB3E92-D9A3-4822-AC14-D7A48C88F0BA}"/>
    <dgm:cxn modelId="{00326625-316F-4AB6-AFAB-9B1BFD5B3012}" srcId="{B7F74B2D-5B0B-4EB9-8F9F-BB6D5D86B6EC}" destId="{54CEE283-9236-45BB-8608-FDD6837B131D}" srcOrd="3" destOrd="0" parTransId="{B572861B-3601-4D69-88F3-6D7269E40F9C}" sibTransId="{5B85C221-74D1-4279-AF27-BCDCB2748A8E}"/>
    <dgm:cxn modelId="{60AAD8FF-A7EF-4453-A0D6-E7BB2CC7539A}" srcId="{B7F74B2D-5B0B-4EB9-8F9F-BB6D5D86B6EC}" destId="{636F6801-5F25-46DC-AB72-D608D8449BA3}" srcOrd="0" destOrd="0" parTransId="{416AC401-96B7-42B7-B9F2-4583D0010ECC}" sibTransId="{D5308CC7-8491-45D2-8B17-962BC2DBF0D9}"/>
    <dgm:cxn modelId="{2533755A-D351-4C78-82E8-6599AFC71EA2}" type="presParOf" srcId="{C3DB56B4-8E33-434B-B8AC-887B844952BB}" destId="{C7D4C2B7-1801-4742-8BA7-FD9EF7B422C7}" srcOrd="0" destOrd="0" presId="urn:microsoft.com/office/officeart/2005/8/layout/radial1"/>
    <dgm:cxn modelId="{A1A77CDC-ACC4-4937-B7A8-066A0EAFA465}" type="presParOf" srcId="{C3DB56B4-8E33-434B-B8AC-887B844952BB}" destId="{91759958-AB99-4828-B359-68C077E1A558}" srcOrd="1" destOrd="0" presId="urn:microsoft.com/office/officeart/2005/8/layout/radial1"/>
    <dgm:cxn modelId="{1CF88DAD-088E-4211-AE3A-8F087C26F7DF}" type="presParOf" srcId="{91759958-AB99-4828-B359-68C077E1A558}" destId="{D101AB0C-DE84-4A4E-A88F-8A142B5BD7CF}" srcOrd="0" destOrd="0" presId="urn:microsoft.com/office/officeart/2005/8/layout/radial1"/>
    <dgm:cxn modelId="{63B9A0E1-FBAE-400B-B3DB-E83A9926C1E8}" type="presParOf" srcId="{C3DB56B4-8E33-434B-B8AC-887B844952BB}" destId="{CFA74B17-EB89-4A6B-ABDA-BCF87849776D}" srcOrd="2" destOrd="0" presId="urn:microsoft.com/office/officeart/2005/8/layout/radial1"/>
    <dgm:cxn modelId="{2399FA1C-753E-4A1B-834C-112F6F8A1296}" type="presParOf" srcId="{C3DB56B4-8E33-434B-B8AC-887B844952BB}" destId="{4DD4D27F-C8CB-433A-B0DE-55A2C9268C84}" srcOrd="3" destOrd="0" presId="urn:microsoft.com/office/officeart/2005/8/layout/radial1"/>
    <dgm:cxn modelId="{5206A7A8-6329-488C-90A5-F04F314366B3}" type="presParOf" srcId="{4DD4D27F-C8CB-433A-B0DE-55A2C9268C84}" destId="{F46A2688-9BE4-4865-9FF7-9D81694A5727}" srcOrd="0" destOrd="0" presId="urn:microsoft.com/office/officeart/2005/8/layout/radial1"/>
    <dgm:cxn modelId="{B871A0EE-A223-442A-9D88-558001250292}" type="presParOf" srcId="{C3DB56B4-8E33-434B-B8AC-887B844952BB}" destId="{6BF60130-89C0-49EF-9747-A59130B5F164}" srcOrd="4" destOrd="0" presId="urn:microsoft.com/office/officeart/2005/8/layout/radial1"/>
    <dgm:cxn modelId="{EC8155AE-DB25-4329-97B3-2C76983BB463}" type="presParOf" srcId="{C3DB56B4-8E33-434B-B8AC-887B844952BB}" destId="{3F5E8A95-50F3-4249-A181-BE40E1BFEE16}" srcOrd="5" destOrd="0" presId="urn:microsoft.com/office/officeart/2005/8/layout/radial1"/>
    <dgm:cxn modelId="{ADA2E692-2467-4C08-90CC-E795ECEAE038}" type="presParOf" srcId="{3F5E8A95-50F3-4249-A181-BE40E1BFEE16}" destId="{D4BF5B6D-27F2-4C83-A2CE-AA4A7C7CB69F}" srcOrd="0" destOrd="0" presId="urn:microsoft.com/office/officeart/2005/8/layout/radial1"/>
    <dgm:cxn modelId="{E780127C-4FA3-4A8F-BFD9-A3A6A39E6D56}" type="presParOf" srcId="{C3DB56B4-8E33-434B-B8AC-887B844952BB}" destId="{FA1904E8-6225-4C89-AF33-6E75D9EEA637}" srcOrd="6" destOrd="0" presId="urn:microsoft.com/office/officeart/2005/8/layout/radial1"/>
    <dgm:cxn modelId="{A2201F16-8617-4CA0-94B2-0179CB19E759}" type="presParOf" srcId="{C3DB56B4-8E33-434B-B8AC-887B844952BB}" destId="{95BF257D-1DC8-42DC-9983-E5907295E92D}" srcOrd="7" destOrd="0" presId="urn:microsoft.com/office/officeart/2005/8/layout/radial1"/>
    <dgm:cxn modelId="{08023ED0-0FF0-45F7-88D3-5AD1137BEB3D}" type="presParOf" srcId="{95BF257D-1DC8-42DC-9983-E5907295E92D}" destId="{946A8B55-B312-427E-A810-D755E678FC17}" srcOrd="0" destOrd="0" presId="urn:microsoft.com/office/officeart/2005/8/layout/radial1"/>
    <dgm:cxn modelId="{D3324A36-DC9A-4391-969A-C2D58E928109}" type="presParOf" srcId="{C3DB56B4-8E33-434B-B8AC-887B844952BB}" destId="{7638176D-5170-47F7-AF8B-C87210AA903B}" srcOrd="8" destOrd="0" presId="urn:microsoft.com/office/officeart/2005/8/layout/radial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104AF6-5A93-4BDE-A12A-3CA9083B223B}" type="doc">
      <dgm:prSet loTypeId="urn:microsoft.com/office/officeart/2005/8/layout/radial5" loCatId="cycle" qsTypeId="urn:microsoft.com/office/officeart/2005/8/quickstyle/simple1" qsCatId="simple" csTypeId="urn:microsoft.com/office/officeart/2005/8/colors/accent0_2" csCatId="mainScheme" phldr="1"/>
      <dgm:spPr/>
      <dgm:t>
        <a:bodyPr/>
        <a:lstStyle/>
        <a:p>
          <a:endParaRPr lang="fr-FR"/>
        </a:p>
      </dgm:t>
    </dgm:pt>
    <dgm:pt modelId="{C486D31D-D1CC-4C18-AB34-C72A301D8F0D}">
      <dgm:prSet phldrT="[Texte]" custT="1"/>
      <dgm:spPr/>
      <dgm:t>
        <a:bodyPr/>
        <a:lstStyle/>
        <a:p>
          <a:r>
            <a:rPr lang="fr-FR" altLang="fr-FR" sz="1600" b="1" dirty="0"/>
            <a:t>Mosquée</a:t>
          </a:r>
          <a:endParaRPr lang="fr-FR" sz="1500" dirty="0"/>
        </a:p>
      </dgm:t>
    </dgm:pt>
    <dgm:pt modelId="{B1A7F47A-DEF9-4BCF-92A0-8D86C8DCF414}" type="parTrans" cxnId="{D6EBF5BB-0EA3-4351-B60C-A712B7D7DD59}">
      <dgm:prSet/>
      <dgm:spPr/>
      <dgm:t>
        <a:bodyPr/>
        <a:lstStyle/>
        <a:p>
          <a:endParaRPr lang="fr-FR"/>
        </a:p>
      </dgm:t>
    </dgm:pt>
    <dgm:pt modelId="{F57CF0E4-F39B-4090-9FC2-A359F689542C}" type="sibTrans" cxnId="{D6EBF5BB-0EA3-4351-B60C-A712B7D7DD59}">
      <dgm:prSet/>
      <dgm:spPr/>
      <dgm:t>
        <a:bodyPr/>
        <a:lstStyle/>
        <a:p>
          <a:endParaRPr lang="fr-FR"/>
        </a:p>
      </dgm:t>
    </dgm:pt>
    <dgm:pt modelId="{5358FDFA-2C23-4B1A-B66D-804BAF225385}">
      <dgm:prSet phldrT="[Texte]" custT="1"/>
      <dgm:spPr/>
      <dgm:t>
        <a:bodyPr/>
        <a:lstStyle/>
        <a:p>
          <a:r>
            <a:rPr lang="fr-FR" altLang="fr-FR" sz="1800" b="1" dirty="0"/>
            <a:t>Un lieu d’enseignement avant l’apparition des madrasas</a:t>
          </a:r>
          <a:endParaRPr lang="fr-FR" sz="1800" dirty="0"/>
        </a:p>
      </dgm:t>
    </dgm:pt>
    <dgm:pt modelId="{AFE62A1A-2433-4036-B787-D58425AC5947}" type="parTrans" cxnId="{E0ED6923-17C3-4B06-A932-B41616034D8D}">
      <dgm:prSet/>
      <dgm:spPr/>
      <dgm:t>
        <a:bodyPr/>
        <a:lstStyle/>
        <a:p>
          <a:endParaRPr lang="fr-FR"/>
        </a:p>
      </dgm:t>
    </dgm:pt>
    <dgm:pt modelId="{9484426D-7E88-48A5-AA0B-E6122CAF05A8}" type="sibTrans" cxnId="{E0ED6923-17C3-4B06-A932-B41616034D8D}">
      <dgm:prSet/>
      <dgm:spPr/>
      <dgm:t>
        <a:bodyPr/>
        <a:lstStyle/>
        <a:p>
          <a:endParaRPr lang="fr-FR"/>
        </a:p>
      </dgm:t>
    </dgm:pt>
    <dgm:pt modelId="{87FA62E8-305A-4AF1-B4D2-C97FB07EE47B}">
      <dgm:prSet phldrT="[Texte]" custT="1"/>
      <dgm:spPr/>
      <dgm:t>
        <a:bodyPr/>
        <a:lstStyle/>
        <a:p>
          <a:r>
            <a:rPr lang="fr-FR" altLang="fr-FR" sz="2000" b="1" dirty="0"/>
            <a:t>Un lieu de sociabilité</a:t>
          </a:r>
          <a:endParaRPr lang="fr-FR" sz="2000" dirty="0"/>
        </a:p>
      </dgm:t>
    </dgm:pt>
    <dgm:pt modelId="{EB060264-F7DB-4F28-B9B4-D3ED5CE95B40}" type="parTrans" cxnId="{6602626D-E466-4697-A51A-EA81FE4E459B}">
      <dgm:prSet/>
      <dgm:spPr/>
      <dgm:t>
        <a:bodyPr/>
        <a:lstStyle/>
        <a:p>
          <a:endParaRPr lang="fr-FR"/>
        </a:p>
      </dgm:t>
    </dgm:pt>
    <dgm:pt modelId="{5A2A0988-1C3A-4E11-A57A-DBAB27924CF8}" type="sibTrans" cxnId="{6602626D-E466-4697-A51A-EA81FE4E459B}">
      <dgm:prSet/>
      <dgm:spPr/>
      <dgm:t>
        <a:bodyPr/>
        <a:lstStyle/>
        <a:p>
          <a:endParaRPr lang="fr-FR"/>
        </a:p>
      </dgm:t>
    </dgm:pt>
    <dgm:pt modelId="{78AB248D-B507-4BC7-A401-29E5B87DB8F9}">
      <dgm:prSet phldrT="[Texte]" custT="1"/>
      <dgm:spPr/>
      <dgm:t>
        <a:bodyPr/>
        <a:lstStyle/>
        <a:p>
          <a:r>
            <a:rPr lang="fr-FR" altLang="fr-FR" sz="1600" b="1" dirty="0"/>
            <a:t>Un lieu qui marque et définit la ville musulmane</a:t>
          </a:r>
          <a:endParaRPr lang="fr-FR" sz="1600" b="1" dirty="0"/>
        </a:p>
      </dgm:t>
    </dgm:pt>
    <dgm:pt modelId="{21D8C48E-67C4-46EC-AC66-57AF5F567373}" type="parTrans" cxnId="{2FEE2100-5245-4731-8F72-8D33B6FD105E}">
      <dgm:prSet/>
      <dgm:spPr/>
      <dgm:t>
        <a:bodyPr/>
        <a:lstStyle/>
        <a:p>
          <a:endParaRPr lang="fr-FR"/>
        </a:p>
      </dgm:t>
    </dgm:pt>
    <dgm:pt modelId="{1A721BDC-6F35-4A99-8612-C74FCAC6DF21}" type="sibTrans" cxnId="{2FEE2100-5245-4731-8F72-8D33B6FD105E}">
      <dgm:prSet/>
      <dgm:spPr/>
      <dgm:t>
        <a:bodyPr/>
        <a:lstStyle/>
        <a:p>
          <a:endParaRPr lang="fr-FR"/>
        </a:p>
      </dgm:t>
    </dgm:pt>
    <dgm:pt modelId="{60A59AD7-DED7-4FEF-B9BE-DCC52B8DDF75}">
      <dgm:prSet custT="1"/>
      <dgm:spPr/>
      <dgm:t>
        <a:bodyPr/>
        <a:lstStyle/>
        <a:p>
          <a:r>
            <a:rPr lang="fr-FR" sz="2400" b="1" dirty="0"/>
            <a:t>Un lieu de prière</a:t>
          </a:r>
        </a:p>
      </dgm:t>
    </dgm:pt>
    <dgm:pt modelId="{8BE7C1C4-FDE7-48F6-AD6E-8D06E677B46F}" type="sibTrans" cxnId="{81DD8603-42C4-4BE8-85EF-620AA2F61DE0}">
      <dgm:prSet/>
      <dgm:spPr/>
      <dgm:t>
        <a:bodyPr/>
        <a:lstStyle/>
        <a:p>
          <a:endParaRPr lang="fr-FR"/>
        </a:p>
      </dgm:t>
    </dgm:pt>
    <dgm:pt modelId="{749E3C15-A437-46BB-8EAD-ACE305B4F2A5}" type="parTrans" cxnId="{81DD8603-42C4-4BE8-85EF-620AA2F61DE0}">
      <dgm:prSet/>
      <dgm:spPr/>
      <dgm:t>
        <a:bodyPr/>
        <a:lstStyle/>
        <a:p>
          <a:endParaRPr lang="fr-FR"/>
        </a:p>
      </dgm:t>
    </dgm:pt>
    <dgm:pt modelId="{A9BEAB88-0700-4F01-8AD8-323A9A4702A1}" type="pres">
      <dgm:prSet presAssocID="{7F104AF6-5A93-4BDE-A12A-3CA9083B223B}" presName="Name0" presStyleCnt="0">
        <dgm:presLayoutVars>
          <dgm:chMax val="1"/>
          <dgm:dir/>
          <dgm:animLvl val="ctr"/>
          <dgm:resizeHandles val="exact"/>
        </dgm:presLayoutVars>
      </dgm:prSet>
      <dgm:spPr/>
    </dgm:pt>
    <dgm:pt modelId="{867CCBB4-02C3-4C71-842A-13AE05D4F411}" type="pres">
      <dgm:prSet presAssocID="{C486D31D-D1CC-4C18-AB34-C72A301D8F0D}" presName="centerShape" presStyleLbl="node0" presStyleIdx="0" presStyleCnt="1" custScaleX="117958" custScaleY="119558"/>
      <dgm:spPr/>
    </dgm:pt>
    <dgm:pt modelId="{40969D54-73B3-44CC-978A-F651505ECB35}" type="pres">
      <dgm:prSet presAssocID="{AFE62A1A-2433-4036-B787-D58425AC5947}" presName="parTrans" presStyleLbl="sibTrans2D1" presStyleIdx="0" presStyleCnt="4"/>
      <dgm:spPr/>
    </dgm:pt>
    <dgm:pt modelId="{B7FD890F-350D-4D9E-8BD4-4B9E577A5743}" type="pres">
      <dgm:prSet presAssocID="{AFE62A1A-2433-4036-B787-D58425AC5947}" presName="connectorText" presStyleLbl="sibTrans2D1" presStyleIdx="0" presStyleCnt="4"/>
      <dgm:spPr/>
    </dgm:pt>
    <dgm:pt modelId="{BB68C481-B896-481A-AB6E-714A083C1243}" type="pres">
      <dgm:prSet presAssocID="{5358FDFA-2C23-4B1A-B66D-804BAF225385}" presName="node" presStyleLbl="node1" presStyleIdx="0" presStyleCnt="4" custScaleX="160954" custScaleY="151937">
        <dgm:presLayoutVars>
          <dgm:bulletEnabled val="1"/>
        </dgm:presLayoutVars>
      </dgm:prSet>
      <dgm:spPr/>
    </dgm:pt>
    <dgm:pt modelId="{19E21A3D-2B3F-4212-ABD9-34D9797F489C}" type="pres">
      <dgm:prSet presAssocID="{EB060264-F7DB-4F28-B9B4-D3ED5CE95B40}" presName="parTrans" presStyleLbl="sibTrans2D1" presStyleIdx="1" presStyleCnt="4"/>
      <dgm:spPr/>
    </dgm:pt>
    <dgm:pt modelId="{D86DF451-7AE8-43A7-9B99-5693A393909A}" type="pres">
      <dgm:prSet presAssocID="{EB060264-F7DB-4F28-B9B4-D3ED5CE95B40}" presName="connectorText" presStyleLbl="sibTrans2D1" presStyleIdx="1" presStyleCnt="4"/>
      <dgm:spPr/>
    </dgm:pt>
    <dgm:pt modelId="{BC3F529E-5A47-4EF3-A957-03D7F747DE3F}" type="pres">
      <dgm:prSet presAssocID="{87FA62E8-305A-4AF1-B4D2-C97FB07EE47B}" presName="node" presStyleLbl="node1" presStyleIdx="1" presStyleCnt="4" custScaleX="122354" custScaleY="118897">
        <dgm:presLayoutVars>
          <dgm:bulletEnabled val="1"/>
        </dgm:presLayoutVars>
      </dgm:prSet>
      <dgm:spPr/>
    </dgm:pt>
    <dgm:pt modelId="{A3BCE573-8A9D-42D3-9C15-687C58B0C2B7}" type="pres">
      <dgm:prSet presAssocID="{21D8C48E-67C4-46EC-AC66-57AF5F567373}" presName="parTrans" presStyleLbl="sibTrans2D1" presStyleIdx="2" presStyleCnt="4"/>
      <dgm:spPr/>
    </dgm:pt>
    <dgm:pt modelId="{705FE40D-E7DD-4C42-A6B8-B518CE3EDAF6}" type="pres">
      <dgm:prSet presAssocID="{21D8C48E-67C4-46EC-AC66-57AF5F567373}" presName="connectorText" presStyleLbl="sibTrans2D1" presStyleIdx="2" presStyleCnt="4"/>
      <dgm:spPr/>
    </dgm:pt>
    <dgm:pt modelId="{F3975AEC-A1D6-4F17-AB5D-A0B6F2C3AB58}" type="pres">
      <dgm:prSet presAssocID="{78AB248D-B507-4BC7-A401-29E5B87DB8F9}" presName="node" presStyleLbl="node1" presStyleIdx="2" presStyleCnt="4" custScaleX="165938" custScaleY="126502">
        <dgm:presLayoutVars>
          <dgm:bulletEnabled val="1"/>
        </dgm:presLayoutVars>
      </dgm:prSet>
      <dgm:spPr/>
    </dgm:pt>
    <dgm:pt modelId="{2004C4A7-B94B-499C-8832-5A73034F61D0}" type="pres">
      <dgm:prSet presAssocID="{749E3C15-A437-46BB-8EAD-ACE305B4F2A5}" presName="parTrans" presStyleLbl="sibTrans2D1" presStyleIdx="3" presStyleCnt="4"/>
      <dgm:spPr/>
    </dgm:pt>
    <dgm:pt modelId="{17A8E6BF-0037-4DEA-AF83-0E5F95C6931A}" type="pres">
      <dgm:prSet presAssocID="{749E3C15-A437-46BB-8EAD-ACE305B4F2A5}" presName="connectorText" presStyleLbl="sibTrans2D1" presStyleIdx="3" presStyleCnt="4"/>
      <dgm:spPr/>
    </dgm:pt>
    <dgm:pt modelId="{C88629A3-89B9-4857-8D95-2877800F5EED}" type="pres">
      <dgm:prSet presAssocID="{60A59AD7-DED7-4FEF-B9BE-DCC52B8DDF75}" presName="node" presStyleLbl="node1" presStyleIdx="3" presStyleCnt="4" custScaleX="126414" custScaleY="128235" custRadScaleRad="102405" custRadScaleInc="-4149">
        <dgm:presLayoutVars>
          <dgm:bulletEnabled val="1"/>
        </dgm:presLayoutVars>
      </dgm:prSet>
      <dgm:spPr/>
    </dgm:pt>
  </dgm:ptLst>
  <dgm:cxnLst>
    <dgm:cxn modelId="{D6EBF5BB-0EA3-4351-B60C-A712B7D7DD59}" srcId="{7F104AF6-5A93-4BDE-A12A-3CA9083B223B}" destId="{C486D31D-D1CC-4C18-AB34-C72A301D8F0D}" srcOrd="0" destOrd="0" parTransId="{B1A7F47A-DEF9-4BCF-92A0-8D86C8DCF414}" sibTransId="{F57CF0E4-F39B-4090-9FC2-A359F689542C}"/>
    <dgm:cxn modelId="{AB1A75D7-B57A-4F3C-988A-D5F09C7D65C0}" type="presOf" srcId="{78AB248D-B507-4BC7-A401-29E5B87DB8F9}" destId="{F3975AEC-A1D6-4F17-AB5D-A0B6F2C3AB58}" srcOrd="0" destOrd="0" presId="urn:microsoft.com/office/officeart/2005/8/layout/radial5"/>
    <dgm:cxn modelId="{6602626D-E466-4697-A51A-EA81FE4E459B}" srcId="{C486D31D-D1CC-4C18-AB34-C72A301D8F0D}" destId="{87FA62E8-305A-4AF1-B4D2-C97FB07EE47B}" srcOrd="1" destOrd="0" parTransId="{EB060264-F7DB-4F28-B9B4-D3ED5CE95B40}" sibTransId="{5A2A0988-1C3A-4E11-A57A-DBAB27924CF8}"/>
    <dgm:cxn modelId="{E0ED6923-17C3-4B06-A932-B41616034D8D}" srcId="{C486D31D-D1CC-4C18-AB34-C72A301D8F0D}" destId="{5358FDFA-2C23-4B1A-B66D-804BAF225385}" srcOrd="0" destOrd="0" parTransId="{AFE62A1A-2433-4036-B787-D58425AC5947}" sibTransId="{9484426D-7E88-48A5-AA0B-E6122CAF05A8}"/>
    <dgm:cxn modelId="{12CAACD2-60EF-4E30-AEDD-077DCD08FD4D}" type="presOf" srcId="{EB060264-F7DB-4F28-B9B4-D3ED5CE95B40}" destId="{19E21A3D-2B3F-4212-ABD9-34D9797F489C}" srcOrd="0" destOrd="0" presId="urn:microsoft.com/office/officeart/2005/8/layout/radial5"/>
    <dgm:cxn modelId="{386DBC10-9FFE-4626-A7A6-5D6E131431F8}" type="presOf" srcId="{749E3C15-A437-46BB-8EAD-ACE305B4F2A5}" destId="{2004C4A7-B94B-499C-8832-5A73034F61D0}" srcOrd="0" destOrd="0" presId="urn:microsoft.com/office/officeart/2005/8/layout/radial5"/>
    <dgm:cxn modelId="{5CB57D94-1E99-4DC2-961D-1AFF7E8D4FC8}" type="presOf" srcId="{5358FDFA-2C23-4B1A-B66D-804BAF225385}" destId="{BB68C481-B896-481A-AB6E-714A083C1243}" srcOrd="0" destOrd="0" presId="urn:microsoft.com/office/officeart/2005/8/layout/radial5"/>
    <dgm:cxn modelId="{81DD8603-42C4-4BE8-85EF-620AA2F61DE0}" srcId="{C486D31D-D1CC-4C18-AB34-C72A301D8F0D}" destId="{60A59AD7-DED7-4FEF-B9BE-DCC52B8DDF75}" srcOrd="3" destOrd="0" parTransId="{749E3C15-A437-46BB-8EAD-ACE305B4F2A5}" sibTransId="{8BE7C1C4-FDE7-48F6-AD6E-8D06E677B46F}"/>
    <dgm:cxn modelId="{07FAEF9B-817B-4E3A-95FF-167D59B22602}" type="presOf" srcId="{EB060264-F7DB-4F28-B9B4-D3ED5CE95B40}" destId="{D86DF451-7AE8-43A7-9B99-5693A393909A}" srcOrd="1" destOrd="0" presId="urn:microsoft.com/office/officeart/2005/8/layout/radial5"/>
    <dgm:cxn modelId="{CEB7D447-8874-4DB5-9DDF-83F10A53A2E8}" type="presOf" srcId="{749E3C15-A437-46BB-8EAD-ACE305B4F2A5}" destId="{17A8E6BF-0037-4DEA-AF83-0E5F95C6931A}" srcOrd="1" destOrd="0" presId="urn:microsoft.com/office/officeart/2005/8/layout/radial5"/>
    <dgm:cxn modelId="{FB3DA68D-8044-4D94-AE54-1ADC9CFFBEDA}" type="presOf" srcId="{60A59AD7-DED7-4FEF-B9BE-DCC52B8DDF75}" destId="{C88629A3-89B9-4857-8D95-2877800F5EED}" srcOrd="0" destOrd="0" presId="urn:microsoft.com/office/officeart/2005/8/layout/radial5"/>
    <dgm:cxn modelId="{EDCC541C-89E0-4E54-A7AC-A30D5DB9759C}" type="presOf" srcId="{21D8C48E-67C4-46EC-AC66-57AF5F567373}" destId="{A3BCE573-8A9D-42D3-9C15-687C58B0C2B7}" srcOrd="0" destOrd="0" presId="urn:microsoft.com/office/officeart/2005/8/layout/radial5"/>
    <dgm:cxn modelId="{1F370064-9EF4-4473-96CC-C67D6F421B2E}" type="presOf" srcId="{87FA62E8-305A-4AF1-B4D2-C97FB07EE47B}" destId="{BC3F529E-5A47-4EF3-A957-03D7F747DE3F}" srcOrd="0" destOrd="0" presId="urn:microsoft.com/office/officeart/2005/8/layout/radial5"/>
    <dgm:cxn modelId="{4B930287-02E0-4CDA-BF7F-55FB8F230FF8}" type="presOf" srcId="{21D8C48E-67C4-46EC-AC66-57AF5F567373}" destId="{705FE40D-E7DD-4C42-A6B8-B518CE3EDAF6}" srcOrd="1" destOrd="0" presId="urn:microsoft.com/office/officeart/2005/8/layout/radial5"/>
    <dgm:cxn modelId="{208EBC63-AFD9-4A71-AA90-3E75AB9FA6FA}" type="presOf" srcId="{C486D31D-D1CC-4C18-AB34-C72A301D8F0D}" destId="{867CCBB4-02C3-4C71-842A-13AE05D4F411}" srcOrd="0" destOrd="0" presId="urn:microsoft.com/office/officeart/2005/8/layout/radial5"/>
    <dgm:cxn modelId="{CCB08C7E-4263-4D2E-9616-1099C5E96086}" type="presOf" srcId="{7F104AF6-5A93-4BDE-A12A-3CA9083B223B}" destId="{A9BEAB88-0700-4F01-8AD8-323A9A4702A1}" srcOrd="0" destOrd="0" presId="urn:microsoft.com/office/officeart/2005/8/layout/radial5"/>
    <dgm:cxn modelId="{2FEE2100-5245-4731-8F72-8D33B6FD105E}" srcId="{C486D31D-D1CC-4C18-AB34-C72A301D8F0D}" destId="{78AB248D-B507-4BC7-A401-29E5B87DB8F9}" srcOrd="2" destOrd="0" parTransId="{21D8C48E-67C4-46EC-AC66-57AF5F567373}" sibTransId="{1A721BDC-6F35-4A99-8612-C74FCAC6DF21}"/>
    <dgm:cxn modelId="{D5F699A1-11A8-421C-AA7F-98D23FAB964F}" type="presOf" srcId="{AFE62A1A-2433-4036-B787-D58425AC5947}" destId="{40969D54-73B3-44CC-978A-F651505ECB35}" srcOrd="0" destOrd="0" presId="urn:microsoft.com/office/officeart/2005/8/layout/radial5"/>
    <dgm:cxn modelId="{26E6444C-10DE-488D-9728-0BA22BB58064}" type="presOf" srcId="{AFE62A1A-2433-4036-B787-D58425AC5947}" destId="{B7FD890F-350D-4D9E-8BD4-4B9E577A5743}" srcOrd="1" destOrd="0" presId="urn:microsoft.com/office/officeart/2005/8/layout/radial5"/>
    <dgm:cxn modelId="{E1868BCC-A2D4-48D5-B66E-DBE17217B6E7}" type="presParOf" srcId="{A9BEAB88-0700-4F01-8AD8-323A9A4702A1}" destId="{867CCBB4-02C3-4C71-842A-13AE05D4F411}" srcOrd="0" destOrd="0" presId="urn:microsoft.com/office/officeart/2005/8/layout/radial5"/>
    <dgm:cxn modelId="{33B2E66F-D864-4DCF-B23D-50DB7D680836}" type="presParOf" srcId="{A9BEAB88-0700-4F01-8AD8-323A9A4702A1}" destId="{40969D54-73B3-44CC-978A-F651505ECB35}" srcOrd="1" destOrd="0" presId="urn:microsoft.com/office/officeart/2005/8/layout/radial5"/>
    <dgm:cxn modelId="{D351121F-2A8D-4CE7-B7B7-B655ECAB6B08}" type="presParOf" srcId="{40969D54-73B3-44CC-978A-F651505ECB35}" destId="{B7FD890F-350D-4D9E-8BD4-4B9E577A5743}" srcOrd="0" destOrd="0" presId="urn:microsoft.com/office/officeart/2005/8/layout/radial5"/>
    <dgm:cxn modelId="{21DEF93B-D3A9-40C9-8F05-D7AC7B081115}" type="presParOf" srcId="{A9BEAB88-0700-4F01-8AD8-323A9A4702A1}" destId="{BB68C481-B896-481A-AB6E-714A083C1243}" srcOrd="2" destOrd="0" presId="urn:microsoft.com/office/officeart/2005/8/layout/radial5"/>
    <dgm:cxn modelId="{A899EB5E-13D7-4E47-A04A-32DC4B2413BB}" type="presParOf" srcId="{A9BEAB88-0700-4F01-8AD8-323A9A4702A1}" destId="{19E21A3D-2B3F-4212-ABD9-34D9797F489C}" srcOrd="3" destOrd="0" presId="urn:microsoft.com/office/officeart/2005/8/layout/radial5"/>
    <dgm:cxn modelId="{8E33C19C-5956-4C1E-AD69-8B920B8CBCF5}" type="presParOf" srcId="{19E21A3D-2B3F-4212-ABD9-34D9797F489C}" destId="{D86DF451-7AE8-43A7-9B99-5693A393909A}" srcOrd="0" destOrd="0" presId="urn:microsoft.com/office/officeart/2005/8/layout/radial5"/>
    <dgm:cxn modelId="{1C359D81-B552-4D7F-8ECA-E272C46CF2C8}" type="presParOf" srcId="{A9BEAB88-0700-4F01-8AD8-323A9A4702A1}" destId="{BC3F529E-5A47-4EF3-A957-03D7F747DE3F}" srcOrd="4" destOrd="0" presId="urn:microsoft.com/office/officeart/2005/8/layout/radial5"/>
    <dgm:cxn modelId="{F8A2C57D-C0DA-4D6D-960A-F72C170BEAB2}" type="presParOf" srcId="{A9BEAB88-0700-4F01-8AD8-323A9A4702A1}" destId="{A3BCE573-8A9D-42D3-9C15-687C58B0C2B7}" srcOrd="5" destOrd="0" presId="urn:microsoft.com/office/officeart/2005/8/layout/radial5"/>
    <dgm:cxn modelId="{88360741-839F-402C-A0D8-9A5ED0F7B54A}" type="presParOf" srcId="{A3BCE573-8A9D-42D3-9C15-687C58B0C2B7}" destId="{705FE40D-E7DD-4C42-A6B8-B518CE3EDAF6}" srcOrd="0" destOrd="0" presId="urn:microsoft.com/office/officeart/2005/8/layout/radial5"/>
    <dgm:cxn modelId="{963C6621-6286-47FD-8E76-549BDE14FB5C}" type="presParOf" srcId="{A9BEAB88-0700-4F01-8AD8-323A9A4702A1}" destId="{F3975AEC-A1D6-4F17-AB5D-A0B6F2C3AB58}" srcOrd="6" destOrd="0" presId="urn:microsoft.com/office/officeart/2005/8/layout/radial5"/>
    <dgm:cxn modelId="{2959F2AB-8874-4963-9546-FCC5A1C3C227}" type="presParOf" srcId="{A9BEAB88-0700-4F01-8AD8-323A9A4702A1}" destId="{2004C4A7-B94B-499C-8832-5A73034F61D0}" srcOrd="7" destOrd="0" presId="urn:microsoft.com/office/officeart/2005/8/layout/radial5"/>
    <dgm:cxn modelId="{7E354277-5590-48B0-AD96-E9EBF3A7A813}" type="presParOf" srcId="{2004C4A7-B94B-499C-8832-5A73034F61D0}" destId="{17A8E6BF-0037-4DEA-AF83-0E5F95C6931A}" srcOrd="0" destOrd="0" presId="urn:microsoft.com/office/officeart/2005/8/layout/radial5"/>
    <dgm:cxn modelId="{C33E0AE2-9CE2-46D9-AAC3-8719F9DE7E1A}" type="presParOf" srcId="{A9BEAB88-0700-4F01-8AD8-323A9A4702A1}" destId="{C88629A3-89B9-4857-8D95-2877800F5EED}"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D4C2B7-1801-4742-8BA7-FD9EF7B422C7}">
      <dsp:nvSpPr>
        <dsp:cNvPr id="0" name=""/>
        <dsp:cNvSpPr/>
      </dsp:nvSpPr>
      <dsp:spPr>
        <a:xfrm>
          <a:off x="3853827" y="2286919"/>
          <a:ext cx="1755940" cy="1755940"/>
        </a:xfrm>
        <a:prstGeom prst="ellipse">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b="1" kern="1200" dirty="0">
              <a:solidFill>
                <a:srgbClr val="FF0000"/>
              </a:solidFill>
            </a:rPr>
            <a:t>Une entrée par un calife :</a:t>
          </a:r>
          <a:r>
            <a:rPr lang="fr-FR" altLang="fr-FR" sz="1800" b="1" kern="1200" dirty="0">
              <a:solidFill>
                <a:srgbClr val="FF0000"/>
              </a:solidFill>
            </a:rPr>
            <a:t> Haroun al-Rachid </a:t>
          </a:r>
          <a:endParaRPr lang="fr-FR" sz="1800" b="1" kern="1200" dirty="0">
            <a:solidFill>
              <a:srgbClr val="FF0000"/>
            </a:solidFill>
          </a:endParaRPr>
        </a:p>
      </dsp:txBody>
      <dsp:txXfrm>
        <a:off x="4110978" y="2544070"/>
        <a:ext cx="1241638" cy="1241638"/>
      </dsp:txXfrm>
    </dsp:sp>
    <dsp:sp modelId="{91759958-AB99-4828-B359-68C077E1A558}">
      <dsp:nvSpPr>
        <dsp:cNvPr id="0" name=""/>
        <dsp:cNvSpPr/>
      </dsp:nvSpPr>
      <dsp:spPr>
        <a:xfrm rot="16200000">
          <a:off x="4467787" y="2006209"/>
          <a:ext cx="528020" cy="33398"/>
        </a:xfrm>
        <a:custGeom>
          <a:avLst/>
          <a:gdLst/>
          <a:ahLst/>
          <a:cxnLst/>
          <a:rect l="0" t="0" r="0" b="0"/>
          <a:pathLst>
            <a:path>
              <a:moveTo>
                <a:pt x="0" y="16699"/>
              </a:moveTo>
              <a:lnTo>
                <a:pt x="528020" y="16699"/>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718597" y="2009708"/>
        <a:ext cx="26401" cy="26401"/>
      </dsp:txXfrm>
    </dsp:sp>
    <dsp:sp modelId="{CFA74B17-EB89-4A6B-ABDA-BCF87849776D}">
      <dsp:nvSpPr>
        <dsp:cNvPr id="0" name=""/>
        <dsp:cNvSpPr/>
      </dsp:nvSpPr>
      <dsp:spPr>
        <a:xfrm>
          <a:off x="3853827" y="2957"/>
          <a:ext cx="1755940" cy="1755940"/>
        </a:xfrm>
        <a:prstGeom prst="ellipse">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FR" sz="2000" b="1" kern="1200" dirty="0"/>
            <a:t> Un pouvoir culturel</a:t>
          </a:r>
        </a:p>
      </dsp:txBody>
      <dsp:txXfrm>
        <a:off x="4110978" y="260108"/>
        <a:ext cx="1241638" cy="1241638"/>
      </dsp:txXfrm>
    </dsp:sp>
    <dsp:sp modelId="{4DD4D27F-C8CB-433A-B0DE-55A2C9268C84}">
      <dsp:nvSpPr>
        <dsp:cNvPr id="0" name=""/>
        <dsp:cNvSpPr/>
      </dsp:nvSpPr>
      <dsp:spPr>
        <a:xfrm>
          <a:off x="5609768" y="3148190"/>
          <a:ext cx="528020" cy="33398"/>
        </a:xfrm>
        <a:custGeom>
          <a:avLst/>
          <a:gdLst/>
          <a:ahLst/>
          <a:cxnLst/>
          <a:rect l="0" t="0" r="0" b="0"/>
          <a:pathLst>
            <a:path>
              <a:moveTo>
                <a:pt x="0" y="16699"/>
              </a:moveTo>
              <a:lnTo>
                <a:pt x="528020" y="16699"/>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5860578" y="3151688"/>
        <a:ext cx="26401" cy="26401"/>
      </dsp:txXfrm>
    </dsp:sp>
    <dsp:sp modelId="{6BF60130-89C0-49EF-9747-A59130B5F164}">
      <dsp:nvSpPr>
        <dsp:cNvPr id="0" name=""/>
        <dsp:cNvSpPr/>
      </dsp:nvSpPr>
      <dsp:spPr>
        <a:xfrm>
          <a:off x="6137789" y="2286919"/>
          <a:ext cx="1755940" cy="1755940"/>
        </a:xfrm>
        <a:prstGeom prst="ellipse">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FR" sz="2000" b="1" kern="1200" dirty="0"/>
            <a:t>Un pouvoir politique et religieux</a:t>
          </a:r>
        </a:p>
      </dsp:txBody>
      <dsp:txXfrm>
        <a:off x="6394940" y="2544070"/>
        <a:ext cx="1241638" cy="1241638"/>
      </dsp:txXfrm>
    </dsp:sp>
    <dsp:sp modelId="{3F5E8A95-50F3-4249-A181-BE40E1BFEE16}">
      <dsp:nvSpPr>
        <dsp:cNvPr id="0" name=""/>
        <dsp:cNvSpPr/>
      </dsp:nvSpPr>
      <dsp:spPr>
        <a:xfrm rot="5400000">
          <a:off x="4467787" y="4290171"/>
          <a:ext cx="528020" cy="33398"/>
        </a:xfrm>
        <a:custGeom>
          <a:avLst/>
          <a:gdLst/>
          <a:ahLst/>
          <a:cxnLst/>
          <a:rect l="0" t="0" r="0" b="0"/>
          <a:pathLst>
            <a:path>
              <a:moveTo>
                <a:pt x="0" y="16699"/>
              </a:moveTo>
              <a:lnTo>
                <a:pt x="528020" y="16699"/>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718597" y="4293669"/>
        <a:ext cx="26401" cy="26401"/>
      </dsp:txXfrm>
    </dsp:sp>
    <dsp:sp modelId="{FA1904E8-6225-4C89-AF33-6E75D9EEA637}">
      <dsp:nvSpPr>
        <dsp:cNvPr id="0" name=""/>
        <dsp:cNvSpPr/>
      </dsp:nvSpPr>
      <dsp:spPr>
        <a:xfrm>
          <a:off x="3853827" y="4570880"/>
          <a:ext cx="1755940" cy="1755940"/>
        </a:xfrm>
        <a:prstGeom prst="ellipse">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FR" sz="2000" b="1" kern="1200" dirty="0"/>
            <a:t>un pouvoir militaire </a:t>
          </a:r>
        </a:p>
      </dsp:txBody>
      <dsp:txXfrm>
        <a:off x="4110978" y="4828031"/>
        <a:ext cx="1241638" cy="1241638"/>
      </dsp:txXfrm>
    </dsp:sp>
    <dsp:sp modelId="{95BF257D-1DC8-42DC-9983-E5907295E92D}">
      <dsp:nvSpPr>
        <dsp:cNvPr id="0" name=""/>
        <dsp:cNvSpPr/>
      </dsp:nvSpPr>
      <dsp:spPr>
        <a:xfrm rot="10800000">
          <a:off x="3325806" y="3148190"/>
          <a:ext cx="528020" cy="33398"/>
        </a:xfrm>
        <a:custGeom>
          <a:avLst/>
          <a:gdLst/>
          <a:ahLst/>
          <a:cxnLst/>
          <a:rect l="0" t="0" r="0" b="0"/>
          <a:pathLst>
            <a:path>
              <a:moveTo>
                <a:pt x="0" y="16699"/>
              </a:moveTo>
              <a:lnTo>
                <a:pt x="528020" y="16699"/>
              </a:lnTo>
            </a:path>
          </a:pathLst>
        </a:custGeom>
        <a:noFill/>
        <a:ln w="15875"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rot="10800000">
        <a:off x="3576616" y="3151688"/>
        <a:ext cx="26401" cy="26401"/>
      </dsp:txXfrm>
    </dsp:sp>
    <dsp:sp modelId="{7638176D-5170-47F7-AF8B-C87210AA903B}">
      <dsp:nvSpPr>
        <dsp:cNvPr id="0" name=""/>
        <dsp:cNvSpPr/>
      </dsp:nvSpPr>
      <dsp:spPr>
        <a:xfrm>
          <a:off x="1569866" y="2286919"/>
          <a:ext cx="1755940" cy="1755940"/>
        </a:xfrm>
        <a:prstGeom prst="ellipse">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b="1" kern="1200" dirty="0"/>
            <a:t>Un pouvoir économique</a:t>
          </a:r>
        </a:p>
      </dsp:txBody>
      <dsp:txXfrm>
        <a:off x="1827017" y="2544070"/>
        <a:ext cx="1241638" cy="12416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CCBB4-02C3-4C71-842A-13AE05D4F411}">
      <dsp:nvSpPr>
        <dsp:cNvPr id="0" name=""/>
        <dsp:cNvSpPr/>
      </dsp:nvSpPr>
      <dsp:spPr>
        <a:xfrm>
          <a:off x="3392351" y="2104515"/>
          <a:ext cx="1372219" cy="1390832"/>
        </a:xfrm>
        <a:prstGeom prst="ellipse">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altLang="fr-FR" sz="1600" b="1" kern="1200" dirty="0"/>
            <a:t>Mosquée</a:t>
          </a:r>
          <a:endParaRPr lang="fr-FR" sz="1500" kern="1200" dirty="0"/>
        </a:p>
      </dsp:txBody>
      <dsp:txXfrm>
        <a:off x="3593308" y="2308198"/>
        <a:ext cx="970305" cy="983466"/>
      </dsp:txXfrm>
    </dsp:sp>
    <dsp:sp modelId="{40969D54-73B3-44CC-978A-F651505ECB35}">
      <dsp:nvSpPr>
        <dsp:cNvPr id="0" name=""/>
        <dsp:cNvSpPr/>
      </dsp:nvSpPr>
      <dsp:spPr>
        <a:xfrm rot="16200000">
          <a:off x="4021181" y="1757469"/>
          <a:ext cx="114560" cy="48442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fr-FR" sz="2000" kern="1200"/>
        </a:p>
      </dsp:txBody>
      <dsp:txXfrm>
        <a:off x="4038365" y="1871538"/>
        <a:ext cx="80192" cy="290655"/>
      </dsp:txXfrm>
    </dsp:sp>
    <dsp:sp modelId="{BB68C481-B896-481A-AB6E-714A083C1243}">
      <dsp:nvSpPr>
        <dsp:cNvPr id="0" name=""/>
        <dsp:cNvSpPr/>
      </dsp:nvSpPr>
      <dsp:spPr>
        <a:xfrm>
          <a:off x="2931840" y="-276405"/>
          <a:ext cx="2293242" cy="2164769"/>
        </a:xfrm>
        <a:prstGeom prst="ellipse">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altLang="fr-FR" sz="1800" b="1" kern="1200" dirty="0"/>
            <a:t>Un lieu d’enseignement avant l’apparition des madrasas</a:t>
          </a:r>
          <a:endParaRPr lang="fr-FR" sz="1800" kern="1200" dirty="0"/>
        </a:p>
      </dsp:txBody>
      <dsp:txXfrm>
        <a:off x="3267678" y="40618"/>
        <a:ext cx="1621566" cy="1530723"/>
      </dsp:txXfrm>
    </dsp:sp>
    <dsp:sp modelId="{19E21A3D-2B3F-4212-ABD9-34D9797F489C}">
      <dsp:nvSpPr>
        <dsp:cNvPr id="0" name=""/>
        <dsp:cNvSpPr/>
      </dsp:nvSpPr>
      <dsp:spPr>
        <a:xfrm>
          <a:off x="4860536" y="2557718"/>
          <a:ext cx="231188" cy="48442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fr-FR" sz="2000" kern="1200"/>
        </a:p>
      </dsp:txBody>
      <dsp:txXfrm>
        <a:off x="4860536" y="2654603"/>
        <a:ext cx="161832" cy="290655"/>
      </dsp:txXfrm>
    </dsp:sp>
    <dsp:sp modelId="{BC3F529E-5A47-4EF3-A957-03D7F747DE3F}">
      <dsp:nvSpPr>
        <dsp:cNvPr id="0" name=""/>
        <dsp:cNvSpPr/>
      </dsp:nvSpPr>
      <dsp:spPr>
        <a:xfrm>
          <a:off x="5200775" y="1952920"/>
          <a:ext cx="1743276" cy="1694022"/>
        </a:xfrm>
        <a:prstGeom prst="ellipse">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altLang="fr-FR" sz="2000" b="1" kern="1200" dirty="0"/>
            <a:t>Un lieu de sociabilité</a:t>
          </a:r>
          <a:endParaRPr lang="fr-FR" sz="2000" kern="1200" dirty="0"/>
        </a:p>
      </dsp:txBody>
      <dsp:txXfrm>
        <a:off x="5456072" y="2201004"/>
        <a:ext cx="1232682" cy="1197854"/>
      </dsp:txXfrm>
    </dsp:sp>
    <dsp:sp modelId="{A3BCE573-8A9D-42D3-9C15-687C58B0C2B7}">
      <dsp:nvSpPr>
        <dsp:cNvPr id="0" name=""/>
        <dsp:cNvSpPr/>
      </dsp:nvSpPr>
      <dsp:spPr>
        <a:xfrm rot="5400000">
          <a:off x="3973164" y="3445848"/>
          <a:ext cx="210594" cy="48442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fr-FR" sz="2000" kern="1200"/>
        </a:p>
      </dsp:txBody>
      <dsp:txXfrm>
        <a:off x="4004753" y="3511144"/>
        <a:ext cx="147416" cy="290655"/>
      </dsp:txXfrm>
    </dsp:sp>
    <dsp:sp modelId="{F3975AEC-A1D6-4F17-AB5D-A0B6F2C3AB58}">
      <dsp:nvSpPr>
        <dsp:cNvPr id="0" name=""/>
        <dsp:cNvSpPr/>
      </dsp:nvSpPr>
      <dsp:spPr>
        <a:xfrm>
          <a:off x="2896334" y="3892695"/>
          <a:ext cx="2364253" cy="1802376"/>
        </a:xfrm>
        <a:prstGeom prst="ellipse">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altLang="fr-FR" sz="1600" b="1" kern="1200" dirty="0"/>
            <a:t>Un lieu qui marque et définit la ville musulmane</a:t>
          </a:r>
          <a:endParaRPr lang="fr-FR" sz="1600" b="1" kern="1200" dirty="0"/>
        </a:p>
      </dsp:txBody>
      <dsp:txXfrm>
        <a:off x="3242571" y="4156647"/>
        <a:ext cx="1671779" cy="1274472"/>
      </dsp:txXfrm>
    </dsp:sp>
    <dsp:sp modelId="{2004C4A7-B94B-499C-8832-5A73034F61D0}">
      <dsp:nvSpPr>
        <dsp:cNvPr id="0" name=""/>
        <dsp:cNvSpPr/>
      </dsp:nvSpPr>
      <dsp:spPr>
        <a:xfrm rot="10687977">
          <a:off x="3051414" y="2587266"/>
          <a:ext cx="241262" cy="48442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fr-FR" sz="2000" kern="1200"/>
        </a:p>
      </dsp:txBody>
      <dsp:txXfrm rot="10800000">
        <a:off x="3123774" y="2682972"/>
        <a:ext cx="168883" cy="290655"/>
      </dsp:txXfrm>
    </dsp:sp>
    <dsp:sp modelId="{C88629A3-89B9-4857-8D95-2877800F5EED}">
      <dsp:nvSpPr>
        <dsp:cNvPr id="0" name=""/>
        <dsp:cNvSpPr/>
      </dsp:nvSpPr>
      <dsp:spPr>
        <a:xfrm>
          <a:off x="1137077" y="1952923"/>
          <a:ext cx="1801122" cy="1827068"/>
        </a:xfrm>
        <a:prstGeom prst="ellipse">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fr-FR" sz="2400" b="1" kern="1200" dirty="0"/>
            <a:t>Un lieu de prière</a:t>
          </a:r>
        </a:p>
      </dsp:txBody>
      <dsp:txXfrm>
        <a:off x="1400845" y="2220491"/>
        <a:ext cx="1273586" cy="129193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5659" cy="498056"/>
          </a:xfrm>
          <a:prstGeom prst="rect">
            <a:avLst/>
          </a:prstGeom>
        </p:spPr>
        <p:txBody>
          <a:bodyPr vert="horz" lIns="95555" tIns="47777" rIns="95555" bIns="47777" rtlCol="0"/>
          <a:lstStyle>
            <a:lvl1pPr algn="l">
              <a:defRPr sz="1300"/>
            </a:lvl1pPr>
          </a:lstStyle>
          <a:p>
            <a:endParaRPr lang="fr-FR"/>
          </a:p>
        </p:txBody>
      </p:sp>
      <p:sp>
        <p:nvSpPr>
          <p:cNvPr id="3" name="Espace réservé de la date 2"/>
          <p:cNvSpPr>
            <a:spLocks noGrp="1"/>
          </p:cNvSpPr>
          <p:nvPr>
            <p:ph type="dt" sz="quarter" idx="1"/>
          </p:nvPr>
        </p:nvSpPr>
        <p:spPr>
          <a:xfrm>
            <a:off x="3850444" y="0"/>
            <a:ext cx="2945659" cy="498056"/>
          </a:xfrm>
          <a:prstGeom prst="rect">
            <a:avLst/>
          </a:prstGeom>
        </p:spPr>
        <p:txBody>
          <a:bodyPr vert="horz" lIns="95555" tIns="47777" rIns="95555" bIns="47777" rtlCol="0"/>
          <a:lstStyle>
            <a:lvl1pPr algn="r">
              <a:defRPr sz="1300"/>
            </a:lvl1pPr>
          </a:lstStyle>
          <a:p>
            <a:fld id="{278C89E8-CFB1-4090-94CD-F1ED2D06874D}" type="datetimeFigureOut">
              <a:rPr lang="fr-FR" smtClean="0"/>
              <a:t>27/06/2016</a:t>
            </a:fld>
            <a:endParaRPr lang="fr-FR"/>
          </a:p>
        </p:txBody>
      </p:sp>
      <p:sp>
        <p:nvSpPr>
          <p:cNvPr id="4" name="Espace réservé du pied de page 3"/>
          <p:cNvSpPr>
            <a:spLocks noGrp="1"/>
          </p:cNvSpPr>
          <p:nvPr>
            <p:ph type="ftr" sz="quarter" idx="2"/>
          </p:nvPr>
        </p:nvSpPr>
        <p:spPr>
          <a:xfrm>
            <a:off x="1" y="9428584"/>
            <a:ext cx="2945659" cy="498054"/>
          </a:xfrm>
          <a:prstGeom prst="rect">
            <a:avLst/>
          </a:prstGeom>
        </p:spPr>
        <p:txBody>
          <a:bodyPr vert="horz" lIns="95555" tIns="47777" rIns="95555" bIns="47777" rtlCol="0" anchor="b"/>
          <a:lstStyle>
            <a:lvl1pPr algn="l">
              <a:defRPr sz="1300"/>
            </a:lvl1pPr>
          </a:lstStyle>
          <a:p>
            <a:endParaRPr lang="fr-FR"/>
          </a:p>
        </p:txBody>
      </p:sp>
      <p:sp>
        <p:nvSpPr>
          <p:cNvPr id="5" name="Espace réservé du numéro de diapositive 4"/>
          <p:cNvSpPr>
            <a:spLocks noGrp="1"/>
          </p:cNvSpPr>
          <p:nvPr>
            <p:ph type="sldNum" sz="quarter" idx="3"/>
          </p:nvPr>
        </p:nvSpPr>
        <p:spPr>
          <a:xfrm>
            <a:off x="3850444" y="9428584"/>
            <a:ext cx="2945659" cy="498054"/>
          </a:xfrm>
          <a:prstGeom prst="rect">
            <a:avLst/>
          </a:prstGeom>
        </p:spPr>
        <p:txBody>
          <a:bodyPr vert="horz" lIns="95555" tIns="47777" rIns="95555" bIns="47777" rtlCol="0" anchor="b"/>
          <a:lstStyle>
            <a:lvl1pPr algn="r">
              <a:defRPr sz="1300"/>
            </a:lvl1pPr>
          </a:lstStyle>
          <a:p>
            <a:fld id="{E219B056-9AA5-4F9F-B5EE-211E4352F13D}" type="slidenum">
              <a:rPr lang="fr-FR" smtClean="0"/>
              <a:t>‹N°›</a:t>
            </a:fld>
            <a:endParaRPr lang="fr-FR"/>
          </a:p>
        </p:txBody>
      </p:sp>
    </p:spTree>
    <p:extLst>
      <p:ext uri="{BB962C8B-B14F-4D97-AF65-F5344CB8AC3E}">
        <p14:creationId xmlns:p14="http://schemas.microsoft.com/office/powerpoint/2010/main" val="5015277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5659" cy="498056"/>
          </a:xfrm>
          <a:prstGeom prst="rect">
            <a:avLst/>
          </a:prstGeom>
        </p:spPr>
        <p:txBody>
          <a:bodyPr vert="horz" lIns="95555" tIns="47777" rIns="95555" bIns="47777" rtlCol="0"/>
          <a:lstStyle>
            <a:lvl1pPr algn="l">
              <a:defRPr sz="1300"/>
            </a:lvl1pPr>
          </a:lstStyle>
          <a:p>
            <a:endParaRPr lang="fr-FR"/>
          </a:p>
        </p:txBody>
      </p:sp>
      <p:sp>
        <p:nvSpPr>
          <p:cNvPr id="3" name="Espace réservé de la date 2"/>
          <p:cNvSpPr>
            <a:spLocks noGrp="1"/>
          </p:cNvSpPr>
          <p:nvPr>
            <p:ph type="dt" idx="1"/>
          </p:nvPr>
        </p:nvSpPr>
        <p:spPr>
          <a:xfrm>
            <a:off x="3850444" y="0"/>
            <a:ext cx="2945659" cy="498056"/>
          </a:xfrm>
          <a:prstGeom prst="rect">
            <a:avLst/>
          </a:prstGeom>
        </p:spPr>
        <p:txBody>
          <a:bodyPr vert="horz" lIns="95555" tIns="47777" rIns="95555" bIns="47777" rtlCol="0"/>
          <a:lstStyle>
            <a:lvl1pPr algn="r">
              <a:defRPr sz="1300"/>
            </a:lvl1pPr>
          </a:lstStyle>
          <a:p>
            <a:fld id="{E099BF01-EBB5-4929-B308-02F0C8CAC792}" type="datetimeFigureOut">
              <a:rPr lang="fr-FR" smtClean="0"/>
              <a:t>27/06/2016</a:t>
            </a:fld>
            <a:endParaRPr lang="fr-FR"/>
          </a:p>
        </p:txBody>
      </p:sp>
      <p:sp>
        <p:nvSpPr>
          <p:cNvPr id="4" name="Espace réservé de l'image des diapositives 3"/>
          <p:cNvSpPr>
            <a:spLocks noGrp="1" noRot="1" noChangeAspect="1"/>
          </p:cNvSpPr>
          <p:nvPr>
            <p:ph type="sldImg" idx="2"/>
          </p:nvPr>
        </p:nvSpPr>
        <p:spPr>
          <a:xfrm>
            <a:off x="422275" y="1241425"/>
            <a:ext cx="5954713" cy="3349625"/>
          </a:xfrm>
          <a:prstGeom prst="rect">
            <a:avLst/>
          </a:prstGeom>
          <a:noFill/>
          <a:ln w="12700">
            <a:solidFill>
              <a:prstClr val="black"/>
            </a:solidFill>
          </a:ln>
        </p:spPr>
        <p:txBody>
          <a:bodyPr vert="horz" lIns="95555" tIns="47777" rIns="95555" bIns="47777" rtlCol="0" anchor="ctr"/>
          <a:lstStyle/>
          <a:p>
            <a:endParaRPr lang="fr-FR"/>
          </a:p>
        </p:txBody>
      </p:sp>
      <p:sp>
        <p:nvSpPr>
          <p:cNvPr id="5" name="Espace réservé des commentaires 4"/>
          <p:cNvSpPr>
            <a:spLocks noGrp="1"/>
          </p:cNvSpPr>
          <p:nvPr>
            <p:ph type="body" sz="quarter" idx="3"/>
          </p:nvPr>
        </p:nvSpPr>
        <p:spPr>
          <a:xfrm>
            <a:off x="679768" y="4777195"/>
            <a:ext cx="5438140" cy="3908613"/>
          </a:xfrm>
          <a:prstGeom prst="rect">
            <a:avLst/>
          </a:prstGeom>
        </p:spPr>
        <p:txBody>
          <a:bodyPr vert="horz" lIns="95555" tIns="47777" rIns="95555" bIns="47777"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9428584"/>
            <a:ext cx="2945659" cy="498054"/>
          </a:xfrm>
          <a:prstGeom prst="rect">
            <a:avLst/>
          </a:prstGeom>
        </p:spPr>
        <p:txBody>
          <a:bodyPr vert="horz" lIns="95555" tIns="47777" rIns="95555" bIns="47777"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3850444" y="9428584"/>
            <a:ext cx="2945659" cy="498054"/>
          </a:xfrm>
          <a:prstGeom prst="rect">
            <a:avLst/>
          </a:prstGeom>
        </p:spPr>
        <p:txBody>
          <a:bodyPr vert="horz" lIns="95555" tIns="47777" rIns="95555" bIns="47777" rtlCol="0" anchor="b"/>
          <a:lstStyle>
            <a:lvl1pPr algn="r">
              <a:defRPr sz="1300"/>
            </a:lvl1pPr>
          </a:lstStyle>
          <a:p>
            <a:fld id="{5BE3F4F0-78B4-4F4E-8C76-177CF4A6E2AE}" type="slidenum">
              <a:rPr lang="fr-FR" smtClean="0"/>
              <a:t>‹N°›</a:t>
            </a:fld>
            <a:endParaRPr lang="fr-FR"/>
          </a:p>
        </p:txBody>
      </p:sp>
    </p:spTree>
    <p:extLst>
      <p:ext uri="{BB962C8B-B14F-4D97-AF65-F5344CB8AC3E}">
        <p14:creationId xmlns:p14="http://schemas.microsoft.com/office/powerpoint/2010/main" val="38100649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Calife : quel rôle ? </a:t>
            </a:r>
          </a:p>
          <a:p>
            <a:r>
              <a:rPr lang="fr-FR" dirty="0"/>
              <a:t>Se définit progressivement et difficilement. </a:t>
            </a:r>
          </a:p>
          <a:p>
            <a:endParaRPr lang="fr-FR" dirty="0"/>
          </a:p>
          <a:p>
            <a:r>
              <a:rPr lang="fr-FR" dirty="0"/>
              <a:t>De nature à la fois politique et religieuse,(commande les armées et dirige la prière).</a:t>
            </a:r>
          </a:p>
          <a:p>
            <a:r>
              <a:rPr lang="fr-FR" dirty="0"/>
              <a:t>C’est un pouvoir de conservation et non de création car Dieu a tout créé et Mohammed a tout révélé/expliqué. </a:t>
            </a:r>
          </a:p>
          <a:p>
            <a:r>
              <a:rPr lang="fr-FR" dirty="0"/>
              <a:t>Le calife est donc « dépositaire » d’un pouvoir avec devoir fondamental de </a:t>
            </a:r>
            <a:r>
              <a:rPr lang="fr-FR" u="sng" dirty="0"/>
              <a:t>préserver et maintenir</a:t>
            </a:r>
            <a:r>
              <a:rPr lang="fr-FR" dirty="0"/>
              <a:t>. </a:t>
            </a:r>
          </a:p>
          <a:p>
            <a:r>
              <a:rPr lang="fr-FR" dirty="0"/>
              <a:t>Fait respecter la loi mais ne la fait pas et doit bien sûr être le premier à la respecter. </a:t>
            </a:r>
          </a:p>
          <a:p>
            <a:endParaRPr lang="fr-FR" dirty="0"/>
          </a:p>
          <a:p>
            <a:r>
              <a:rPr lang="fr-FR" dirty="0"/>
              <a:t>Faiblesse définitive d’un pouvoir qu’on peut toujours contester au nom de l’exemple du prophète et d’une autre interprétation de la loi. </a:t>
            </a:r>
          </a:p>
          <a:p>
            <a:endParaRPr lang="fr-FR" dirty="0"/>
          </a:p>
        </p:txBody>
      </p:sp>
      <p:sp>
        <p:nvSpPr>
          <p:cNvPr id="4" name="Espace réservé du numéro de diapositive 3"/>
          <p:cNvSpPr>
            <a:spLocks noGrp="1"/>
          </p:cNvSpPr>
          <p:nvPr>
            <p:ph type="sldNum" sz="quarter" idx="10"/>
          </p:nvPr>
        </p:nvSpPr>
        <p:spPr/>
        <p:txBody>
          <a:bodyPr/>
          <a:lstStyle/>
          <a:p>
            <a:fld id="{5BE3F4F0-78B4-4F4E-8C76-177CF4A6E2AE}" type="slidenum">
              <a:rPr lang="fr-FR" smtClean="0"/>
              <a:t>6</a:t>
            </a:fld>
            <a:endParaRPr lang="fr-FR"/>
          </a:p>
        </p:txBody>
      </p:sp>
    </p:spTree>
    <p:extLst>
      <p:ext uri="{BB962C8B-B14F-4D97-AF65-F5344CB8AC3E}">
        <p14:creationId xmlns:p14="http://schemas.microsoft.com/office/powerpoint/2010/main" val="1471653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BE3F4F0-78B4-4F4E-8C76-177CF4A6E2AE}" type="slidenum">
              <a:rPr lang="fr-FR" smtClean="0"/>
              <a:t>10</a:t>
            </a:fld>
            <a:endParaRPr lang="fr-FR"/>
          </a:p>
        </p:txBody>
      </p:sp>
    </p:spTree>
    <p:extLst>
      <p:ext uri="{BB962C8B-B14F-4D97-AF65-F5344CB8AC3E}">
        <p14:creationId xmlns:p14="http://schemas.microsoft.com/office/powerpoint/2010/main" val="2925641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BE3F4F0-78B4-4F4E-8C76-177CF4A6E2AE}" type="slidenum">
              <a:rPr lang="fr-FR" smtClean="0"/>
              <a:t>13</a:t>
            </a:fld>
            <a:endParaRPr lang="fr-FR"/>
          </a:p>
        </p:txBody>
      </p:sp>
    </p:spTree>
    <p:extLst>
      <p:ext uri="{BB962C8B-B14F-4D97-AF65-F5344CB8AC3E}">
        <p14:creationId xmlns:p14="http://schemas.microsoft.com/office/powerpoint/2010/main" val="2012618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BE3F4F0-78B4-4F4E-8C76-177CF4A6E2AE}" type="slidenum">
              <a:rPr lang="fr-FR" smtClean="0"/>
              <a:t>14</a:t>
            </a:fld>
            <a:endParaRPr lang="fr-FR"/>
          </a:p>
        </p:txBody>
      </p:sp>
    </p:spTree>
    <p:extLst>
      <p:ext uri="{BB962C8B-B14F-4D97-AF65-F5344CB8AC3E}">
        <p14:creationId xmlns:p14="http://schemas.microsoft.com/office/powerpoint/2010/main" val="1064225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94FB15-0B35-429E-BC95-B30138171CD8}" type="slidenum">
              <a:rPr lang="fr-FR" altLang="fr-FR"/>
              <a:pPr/>
              <a:t>20</a:t>
            </a:fld>
            <a:endParaRPr lang="fr-FR" altLang="fr-FR"/>
          </a:p>
        </p:txBody>
      </p:sp>
      <p:sp>
        <p:nvSpPr>
          <p:cNvPr id="129026" name="Rectangle 2"/>
          <p:cNvSpPr>
            <a:spLocks noGrp="1" noRot="1" noChangeAspect="1" noChangeArrowheads="1" noTextEdit="1"/>
          </p:cNvSpPr>
          <p:nvPr>
            <p:ph type="sldImg"/>
          </p:nvPr>
        </p:nvSpPr>
        <p:spPr>
          <a:xfrm>
            <a:off x="-185738" y="833438"/>
            <a:ext cx="7407276" cy="4167187"/>
          </a:xfrm>
          <a:ln/>
        </p:spPr>
      </p:sp>
      <p:sp>
        <p:nvSpPr>
          <p:cNvPr id="129027" name="Rectangle 3"/>
          <p:cNvSpPr>
            <a:spLocks noGrp="1" noChangeArrowheads="1"/>
          </p:cNvSpPr>
          <p:nvPr>
            <p:ph type="body" idx="1"/>
          </p:nvPr>
        </p:nvSpPr>
        <p:spPr/>
        <p:txBody>
          <a:bodyPr/>
          <a:lstStyle/>
          <a:p>
            <a:r>
              <a:rPr lang="fr-FR" altLang="fr-FR" dirty="0"/>
              <a:t>Carte mentale </a:t>
            </a:r>
          </a:p>
        </p:txBody>
      </p:sp>
    </p:spTree>
    <p:extLst>
      <p:ext uri="{BB962C8B-B14F-4D97-AF65-F5344CB8AC3E}">
        <p14:creationId xmlns:p14="http://schemas.microsoft.com/office/powerpoint/2010/main" val="1541984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Repartir</a:t>
            </a:r>
            <a:r>
              <a:rPr lang="fr-FR" baseline="0" dirty="0"/>
              <a:t> sur la mosquée de Bagdad pour entrée dans la religion , montrer qu’il s’agit d’une religion des villes</a:t>
            </a:r>
            <a:endParaRPr lang="fr-FR" dirty="0"/>
          </a:p>
        </p:txBody>
      </p:sp>
      <p:sp>
        <p:nvSpPr>
          <p:cNvPr id="4" name="Espace réservé du numéro de diapositive 3"/>
          <p:cNvSpPr>
            <a:spLocks noGrp="1"/>
          </p:cNvSpPr>
          <p:nvPr>
            <p:ph type="sldNum" sz="quarter" idx="10"/>
          </p:nvPr>
        </p:nvSpPr>
        <p:spPr/>
        <p:txBody>
          <a:bodyPr/>
          <a:lstStyle/>
          <a:p>
            <a:fld id="{5BE3F4F0-78B4-4F4E-8C76-177CF4A6E2AE}" type="slidenum">
              <a:rPr lang="fr-FR" smtClean="0"/>
              <a:t>21</a:t>
            </a:fld>
            <a:endParaRPr lang="fr-FR"/>
          </a:p>
        </p:txBody>
      </p:sp>
    </p:spTree>
    <p:extLst>
      <p:ext uri="{BB962C8B-B14F-4D97-AF65-F5344CB8AC3E}">
        <p14:creationId xmlns:p14="http://schemas.microsoft.com/office/powerpoint/2010/main" val="2133150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Rajouter cartes monde musulman</a:t>
            </a:r>
            <a:r>
              <a:rPr lang="fr-FR" baseline="0" dirty="0"/>
              <a:t> XIIIe</a:t>
            </a:r>
            <a:endParaRPr lang="fr-FR" dirty="0"/>
          </a:p>
        </p:txBody>
      </p:sp>
      <p:sp>
        <p:nvSpPr>
          <p:cNvPr id="4" name="Espace réservé du numéro de diapositive 3"/>
          <p:cNvSpPr>
            <a:spLocks noGrp="1"/>
          </p:cNvSpPr>
          <p:nvPr>
            <p:ph type="sldNum" sz="quarter" idx="10"/>
          </p:nvPr>
        </p:nvSpPr>
        <p:spPr/>
        <p:txBody>
          <a:bodyPr/>
          <a:lstStyle/>
          <a:p>
            <a:fld id="{5BE3F4F0-78B4-4F4E-8C76-177CF4A6E2AE}" type="slidenum">
              <a:rPr lang="fr-FR" smtClean="0"/>
              <a:t>23</a:t>
            </a:fld>
            <a:endParaRPr lang="fr-FR"/>
          </a:p>
        </p:txBody>
      </p:sp>
    </p:spTree>
    <p:extLst>
      <p:ext uri="{BB962C8B-B14F-4D97-AF65-F5344CB8AC3E}">
        <p14:creationId xmlns:p14="http://schemas.microsoft.com/office/powerpoint/2010/main" val="3890873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BE3F4F0-78B4-4F4E-8C76-177CF4A6E2AE}" type="slidenum">
              <a:rPr lang="fr-FR" smtClean="0"/>
              <a:t>29</a:t>
            </a:fld>
            <a:endParaRPr lang="fr-FR"/>
          </a:p>
        </p:txBody>
      </p:sp>
    </p:spTree>
    <p:extLst>
      <p:ext uri="{BB962C8B-B14F-4D97-AF65-F5344CB8AC3E}">
        <p14:creationId xmlns:p14="http://schemas.microsoft.com/office/powerpoint/2010/main" val="3159836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a:t>Modifiez le style du titre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9EE22DA9-131D-4E6A-841A-39601F14B9FD}" type="datetimeFigureOut">
              <a:rPr lang="fr-FR" smtClean="0"/>
              <a:t>27/06/2016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73727BD-8DEE-4795-B89D-FFD5DF80A2BF}" type="slidenum">
              <a:rPr lang="fr-FR" smtClean="0"/>
              <a:t>‹N°›</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1226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EE22DA9-131D-4E6A-841A-39601F14B9FD}" type="datetimeFigureOut">
              <a:rPr lang="fr-FR" smtClean="0"/>
              <a:t>27/06/2016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73727BD-8DEE-4795-B89D-FFD5DF80A2BF}" type="slidenum">
              <a:rPr lang="fr-FR" smtClean="0"/>
              <a:t>‹N°›</a:t>
            </a:fld>
            <a:endParaRPr lang="fr-FR"/>
          </a:p>
        </p:txBody>
      </p:sp>
    </p:spTree>
    <p:extLst>
      <p:ext uri="{BB962C8B-B14F-4D97-AF65-F5344CB8AC3E}">
        <p14:creationId xmlns:p14="http://schemas.microsoft.com/office/powerpoint/2010/main" val="1435744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EE22DA9-131D-4E6A-841A-39601F14B9FD}" type="datetimeFigureOut">
              <a:rPr lang="fr-FR" smtClean="0"/>
              <a:t>27/06/2016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73727BD-8DEE-4795-B89D-FFD5DF80A2BF}" type="slidenum">
              <a:rPr lang="fr-FR" smtClean="0"/>
              <a:t>‹N°›</a:t>
            </a:fld>
            <a:endParaRPr lang="fr-FR"/>
          </a:p>
        </p:txBody>
      </p:sp>
    </p:spTree>
    <p:extLst>
      <p:ext uri="{BB962C8B-B14F-4D97-AF65-F5344CB8AC3E}">
        <p14:creationId xmlns:p14="http://schemas.microsoft.com/office/powerpoint/2010/main" val="3649321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EE22DA9-131D-4E6A-841A-39601F14B9FD}" type="datetimeFigureOut">
              <a:rPr lang="fr-FR" smtClean="0"/>
              <a:t>27/06/2016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73727BD-8DEE-4795-B89D-FFD5DF80A2BF}" type="slidenum">
              <a:rPr lang="fr-FR" smtClean="0"/>
              <a:t>‹N°›</a:t>
            </a:fld>
            <a:endParaRPr lang="fr-FR"/>
          </a:p>
        </p:txBody>
      </p:sp>
    </p:spTree>
    <p:extLst>
      <p:ext uri="{BB962C8B-B14F-4D97-AF65-F5344CB8AC3E}">
        <p14:creationId xmlns:p14="http://schemas.microsoft.com/office/powerpoint/2010/main" val="3496447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9EE22DA9-131D-4E6A-841A-39601F14B9FD}" type="datetimeFigureOut">
              <a:rPr lang="fr-FR" smtClean="0"/>
              <a:t>27/06/2016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73727BD-8DEE-4795-B89D-FFD5DF80A2BF}" type="slidenum">
              <a:rPr lang="fr-FR" smtClean="0"/>
              <a:t>‹N°›</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0493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EE22DA9-131D-4E6A-841A-39601F14B9FD}" type="datetimeFigureOut">
              <a:rPr lang="fr-FR" smtClean="0"/>
              <a:t>27/06/2016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73727BD-8DEE-4795-B89D-FFD5DF80A2BF}" type="slidenum">
              <a:rPr lang="fr-FR" smtClean="0"/>
              <a:t>‹N°›</a:t>
            </a:fld>
            <a:endParaRPr lang="fr-FR"/>
          </a:p>
        </p:txBody>
      </p:sp>
    </p:spTree>
    <p:extLst>
      <p:ext uri="{BB962C8B-B14F-4D97-AF65-F5344CB8AC3E}">
        <p14:creationId xmlns:p14="http://schemas.microsoft.com/office/powerpoint/2010/main" val="1653913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097280" y="2582334"/>
            <a:ext cx="4937760" cy="3378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217920" y="2582334"/>
            <a:ext cx="4937760" cy="3378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EE22DA9-131D-4E6A-841A-39601F14B9FD}" type="datetimeFigureOut">
              <a:rPr lang="fr-FR" smtClean="0"/>
              <a:t>27/06/2016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A73727BD-8DEE-4795-B89D-FFD5DF80A2BF}" type="slidenum">
              <a:rPr lang="fr-FR" smtClean="0"/>
              <a:t>‹N°›</a:t>
            </a:fld>
            <a:endParaRPr lang="fr-FR"/>
          </a:p>
        </p:txBody>
      </p:sp>
    </p:spTree>
    <p:extLst>
      <p:ext uri="{BB962C8B-B14F-4D97-AF65-F5344CB8AC3E}">
        <p14:creationId xmlns:p14="http://schemas.microsoft.com/office/powerpoint/2010/main" val="700371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EE22DA9-131D-4E6A-841A-39601F14B9FD}" type="datetimeFigureOut">
              <a:rPr lang="fr-FR" smtClean="0"/>
              <a:t>27/06/2016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A73727BD-8DEE-4795-B89D-FFD5DF80A2BF}" type="slidenum">
              <a:rPr lang="fr-FR" smtClean="0"/>
              <a:t>‹N°›</a:t>
            </a:fld>
            <a:endParaRPr lang="fr-FR"/>
          </a:p>
        </p:txBody>
      </p:sp>
    </p:spTree>
    <p:extLst>
      <p:ext uri="{BB962C8B-B14F-4D97-AF65-F5344CB8AC3E}">
        <p14:creationId xmlns:p14="http://schemas.microsoft.com/office/powerpoint/2010/main" val="4261437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EE22DA9-131D-4E6A-841A-39601F14B9FD}" type="datetimeFigureOut">
              <a:rPr lang="fr-FR" smtClean="0"/>
              <a:t>27/06/2016</a:t>
            </a:fld>
            <a:endParaRPr lang="fr-F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r-FR"/>
          </a:p>
        </p:txBody>
      </p:sp>
      <p:sp>
        <p:nvSpPr>
          <p:cNvPr id="9" name="Slide Number Placeholder 8"/>
          <p:cNvSpPr>
            <a:spLocks noGrp="1"/>
          </p:cNvSpPr>
          <p:nvPr>
            <p:ph type="sldNum" sz="quarter" idx="12"/>
          </p:nvPr>
        </p:nvSpPr>
        <p:spPr/>
        <p:txBody>
          <a:bodyPr/>
          <a:lstStyle/>
          <a:p>
            <a:fld id="{A73727BD-8DEE-4795-B89D-FFD5DF80A2BF}" type="slidenum">
              <a:rPr lang="fr-FR" smtClean="0"/>
              <a:t>‹N°›</a:t>
            </a:fld>
            <a:endParaRPr lang="fr-FR"/>
          </a:p>
        </p:txBody>
      </p:sp>
    </p:spTree>
    <p:extLst>
      <p:ext uri="{BB962C8B-B14F-4D97-AF65-F5344CB8AC3E}">
        <p14:creationId xmlns:p14="http://schemas.microsoft.com/office/powerpoint/2010/main" val="164725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EE22DA9-131D-4E6A-841A-39601F14B9FD}" type="datetimeFigureOut">
              <a:rPr lang="fr-FR" smtClean="0"/>
              <a:t>27/06/2016</a:t>
            </a:fld>
            <a:endParaRPr lang="fr-F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fr-F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73727BD-8DEE-4795-B89D-FFD5DF80A2BF}" type="slidenum">
              <a:rPr lang="fr-FR" smtClean="0"/>
              <a:t>‹N°›</a:t>
            </a:fld>
            <a:endParaRPr lang="fr-FR"/>
          </a:p>
        </p:txBody>
      </p:sp>
    </p:spTree>
    <p:extLst>
      <p:ext uri="{BB962C8B-B14F-4D97-AF65-F5344CB8AC3E}">
        <p14:creationId xmlns:p14="http://schemas.microsoft.com/office/powerpoint/2010/main" val="4113636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9EE22DA9-131D-4E6A-841A-39601F14B9FD}" type="datetimeFigureOut">
              <a:rPr lang="fr-FR" smtClean="0"/>
              <a:t>27/06/2016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73727BD-8DEE-4795-B89D-FFD5DF80A2BF}" type="slidenum">
              <a:rPr lang="fr-FR" smtClean="0"/>
              <a:t>‹N°›</a:t>
            </a:fld>
            <a:endParaRPr lang="fr-FR"/>
          </a:p>
        </p:txBody>
      </p:sp>
    </p:spTree>
    <p:extLst>
      <p:ext uri="{BB962C8B-B14F-4D97-AF65-F5344CB8AC3E}">
        <p14:creationId xmlns:p14="http://schemas.microsoft.com/office/powerpoint/2010/main" val="1831136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EE22DA9-131D-4E6A-841A-39601F14B9FD}" type="datetimeFigureOut">
              <a:rPr lang="fr-FR" smtClean="0"/>
              <a:t>27/06/2016</a:t>
            </a:fld>
            <a:endParaRPr lang="fr-F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r-F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73727BD-8DEE-4795-B89D-FFD5DF80A2BF}" type="slidenum">
              <a:rPr lang="fr-FR" smtClean="0"/>
              <a:t>‹N°›</a:t>
            </a:fld>
            <a:endParaRPr lang="fr-F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06002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fr.wikipedia.org/wiki/Jami_al-tawarikh" TargetMode="External"/><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hyperlink" Target="https://fr.wikipedia.org/wiki/Rashid_al-Din"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24287" y="2077376"/>
            <a:ext cx="12192000" cy="1943100"/>
          </a:xfrm>
        </p:spPr>
        <p:txBody>
          <a:bodyPr>
            <a:noAutofit/>
          </a:bodyPr>
          <a:lstStyle/>
          <a:p>
            <a:r>
              <a:rPr lang="fr-FR" sz="3200" b="1" i="0" u="none" strike="noStrike" baseline="0" dirty="0">
                <a:solidFill>
                  <a:schemeClr val="accent2">
                    <a:lumMod val="75000"/>
                  </a:schemeClr>
                </a:solidFill>
                <a:latin typeface="+mn-lt"/>
              </a:rPr>
              <a:t>Cycle 4</a:t>
            </a:r>
            <a:r>
              <a:rPr lang="fr-FR" sz="3200" b="1" i="0" u="none" strike="noStrike" dirty="0">
                <a:solidFill>
                  <a:schemeClr val="accent2">
                    <a:lumMod val="75000"/>
                  </a:schemeClr>
                </a:solidFill>
                <a:latin typeface="+mn-lt"/>
              </a:rPr>
              <a:t> - </a:t>
            </a:r>
            <a:r>
              <a:rPr lang="fr-FR" sz="3200" b="1" i="0" u="none" strike="noStrike" baseline="0" dirty="0">
                <a:solidFill>
                  <a:schemeClr val="accent2">
                    <a:lumMod val="75000"/>
                  </a:schemeClr>
                </a:solidFill>
                <a:latin typeface="+mn-lt"/>
              </a:rPr>
              <a:t>Histoire</a:t>
            </a:r>
            <a:r>
              <a:rPr lang="fr-FR" sz="3200" b="1" dirty="0">
                <a:solidFill>
                  <a:schemeClr val="accent2">
                    <a:lumMod val="75000"/>
                  </a:schemeClr>
                </a:solidFill>
                <a:latin typeface="+mn-lt"/>
              </a:rPr>
              <a:t> - </a:t>
            </a:r>
            <a:r>
              <a:rPr lang="fr-FR" sz="3200" b="1" i="0" u="none" strike="noStrike" baseline="0" dirty="0">
                <a:solidFill>
                  <a:schemeClr val="accent2">
                    <a:lumMod val="75000"/>
                  </a:schemeClr>
                </a:solidFill>
                <a:latin typeface="+mn-lt"/>
              </a:rPr>
              <a:t>Thème 1</a:t>
            </a:r>
            <a:br>
              <a:rPr lang="fr-FR" sz="3200" b="1" i="0" u="none" strike="noStrike" baseline="0" dirty="0">
                <a:solidFill>
                  <a:schemeClr val="accent2">
                    <a:lumMod val="75000"/>
                  </a:schemeClr>
                </a:solidFill>
                <a:latin typeface="+mn-lt"/>
              </a:rPr>
            </a:br>
            <a:br>
              <a:rPr lang="fr-FR" sz="2400" b="1" i="0" u="none" strike="noStrike" baseline="0" dirty="0">
                <a:solidFill>
                  <a:schemeClr val="accent2">
                    <a:lumMod val="75000"/>
                  </a:schemeClr>
                </a:solidFill>
                <a:latin typeface="+mn-lt"/>
              </a:rPr>
            </a:br>
            <a:r>
              <a:rPr lang="fr-FR" sz="2800" b="1" i="0" u="none" strike="noStrike" baseline="0" dirty="0">
                <a:latin typeface="+mn-lt"/>
              </a:rPr>
              <a:t>Chrétientés et islam</a:t>
            </a:r>
            <a:r>
              <a:rPr lang="fr-FR" sz="2800" b="1" i="0" u="none" strike="noStrike" dirty="0">
                <a:latin typeface="+mn-lt"/>
              </a:rPr>
              <a:t> </a:t>
            </a:r>
            <a:r>
              <a:rPr lang="fr-FR" sz="2800" b="1" i="0" u="none" strike="noStrike" baseline="0" dirty="0">
                <a:latin typeface="+mn-lt"/>
              </a:rPr>
              <a:t>(VIe-XIIIe siècles), des</a:t>
            </a:r>
            <a:r>
              <a:rPr lang="fr-FR" sz="2800" b="1" i="0" u="none" strike="noStrike" dirty="0">
                <a:latin typeface="+mn-lt"/>
              </a:rPr>
              <a:t> </a:t>
            </a:r>
            <a:r>
              <a:rPr lang="fr-FR" sz="2800" b="1" i="0" u="none" strike="noStrike" baseline="0" dirty="0">
                <a:latin typeface="+mn-lt"/>
              </a:rPr>
              <a:t>mondes en contact</a:t>
            </a:r>
            <a:br>
              <a:rPr lang="fr-FR" sz="2800" b="1" i="0" u="none" strike="noStrike" baseline="0" dirty="0">
                <a:latin typeface="+mn-lt"/>
              </a:rPr>
            </a:br>
            <a:r>
              <a:rPr lang="fr-FR" sz="2800" b="0" i="1" u="none" strike="noStrike" baseline="0" dirty="0">
                <a:latin typeface="+mn-lt"/>
              </a:rPr>
              <a:t>Byzance et l’Europe</a:t>
            </a:r>
            <a:r>
              <a:rPr lang="fr-FR" sz="2800" b="0" i="1" u="none" strike="noStrike" dirty="0">
                <a:latin typeface="+mn-lt"/>
              </a:rPr>
              <a:t> </a:t>
            </a:r>
            <a:r>
              <a:rPr lang="fr-FR" sz="2800" b="0" i="1" u="none" strike="noStrike" baseline="0" dirty="0">
                <a:latin typeface="+mn-lt"/>
              </a:rPr>
              <a:t>carolingienne.</a:t>
            </a:r>
            <a:br>
              <a:rPr lang="fr-FR" sz="2800" b="0" i="1" u="none" strike="noStrike" baseline="0" dirty="0">
                <a:latin typeface="+mn-lt"/>
              </a:rPr>
            </a:br>
            <a:br>
              <a:rPr lang="fr-FR" sz="2800" b="0" i="0" u="none" strike="noStrike" baseline="0" dirty="0">
                <a:latin typeface="+mn-lt"/>
              </a:rPr>
            </a:br>
            <a:r>
              <a:rPr lang="fr-FR" sz="2800" b="0" i="0" u="sng" strike="noStrike" baseline="0" dirty="0">
                <a:solidFill>
                  <a:srgbClr val="00B050"/>
                </a:solidFill>
                <a:latin typeface="+mn-lt"/>
              </a:rPr>
              <a:t>De la naissance de l’islam</a:t>
            </a:r>
            <a:r>
              <a:rPr lang="fr-FR" sz="2800" b="0" i="0" u="sng" strike="noStrike" dirty="0">
                <a:solidFill>
                  <a:srgbClr val="00B050"/>
                </a:solidFill>
                <a:latin typeface="+mn-lt"/>
              </a:rPr>
              <a:t> </a:t>
            </a:r>
            <a:r>
              <a:rPr lang="fr-FR" sz="2800" b="0" i="0" u="sng" strike="noStrike" baseline="0" dirty="0">
                <a:solidFill>
                  <a:srgbClr val="00B050"/>
                </a:solidFill>
                <a:latin typeface="+mn-lt"/>
              </a:rPr>
              <a:t>à la prise de Bagdad par</a:t>
            </a:r>
            <a:r>
              <a:rPr lang="fr-FR" sz="2800" b="0" i="0" u="sng" strike="noStrike" dirty="0">
                <a:solidFill>
                  <a:srgbClr val="00B050"/>
                </a:solidFill>
                <a:latin typeface="+mn-lt"/>
              </a:rPr>
              <a:t> </a:t>
            </a:r>
            <a:r>
              <a:rPr lang="fr-FR" sz="2800" b="0" i="0" u="sng" strike="noStrike" baseline="0" dirty="0">
                <a:solidFill>
                  <a:srgbClr val="00B050"/>
                </a:solidFill>
                <a:latin typeface="+mn-lt"/>
              </a:rPr>
              <a:t>les Mongols :</a:t>
            </a:r>
            <a:br>
              <a:rPr lang="fr-FR" sz="2800" b="0" i="0" u="sng" strike="noStrike" baseline="0" dirty="0">
                <a:solidFill>
                  <a:srgbClr val="00B050"/>
                </a:solidFill>
                <a:latin typeface="+mn-lt"/>
              </a:rPr>
            </a:br>
            <a:br>
              <a:rPr lang="fr-FR" sz="2800" b="0" i="0" u="sng" strike="noStrike" baseline="0" dirty="0">
                <a:solidFill>
                  <a:srgbClr val="00B050"/>
                </a:solidFill>
                <a:latin typeface="+mn-lt"/>
              </a:rPr>
            </a:br>
            <a:r>
              <a:rPr lang="fr-FR" sz="2800" b="0" i="0" u="sng" strike="noStrike" baseline="0" dirty="0">
                <a:solidFill>
                  <a:srgbClr val="00B050"/>
                </a:solidFill>
                <a:latin typeface="+mn-lt"/>
              </a:rPr>
              <a:t>pouvoirs, sociétés,</a:t>
            </a:r>
            <a:r>
              <a:rPr lang="fr-FR" sz="2800" b="0" i="0" u="sng" strike="noStrike" dirty="0">
                <a:solidFill>
                  <a:srgbClr val="00B050"/>
                </a:solidFill>
                <a:latin typeface="+mn-lt"/>
              </a:rPr>
              <a:t> </a:t>
            </a:r>
            <a:r>
              <a:rPr lang="fr-FR" sz="2800" b="0" i="0" u="sng" strike="noStrike" baseline="0" dirty="0">
                <a:solidFill>
                  <a:srgbClr val="00B050"/>
                </a:solidFill>
                <a:latin typeface="+mn-lt"/>
              </a:rPr>
              <a:t>cultures.</a:t>
            </a:r>
            <a:endParaRPr lang="fr-FR" sz="2400" u="sng" dirty="0">
              <a:solidFill>
                <a:srgbClr val="00B050"/>
              </a:solidFill>
              <a:latin typeface="+mn-lt"/>
            </a:endParaRPr>
          </a:p>
        </p:txBody>
      </p:sp>
      <p:sp>
        <p:nvSpPr>
          <p:cNvPr id="3" name="ZoneTexte 2"/>
          <p:cNvSpPr txBox="1"/>
          <p:nvPr/>
        </p:nvSpPr>
        <p:spPr>
          <a:xfrm>
            <a:off x="9463596" y="6445188"/>
            <a:ext cx="1775534" cy="369332"/>
          </a:xfrm>
          <a:prstGeom prst="rect">
            <a:avLst/>
          </a:prstGeom>
          <a:noFill/>
        </p:spPr>
        <p:txBody>
          <a:bodyPr wrap="square" rtlCol="0">
            <a:spAutoFit/>
          </a:bodyPr>
          <a:lstStyle/>
          <a:p>
            <a:r>
              <a:rPr lang="fr-FR" i="1" dirty="0"/>
              <a:t>Sophie Patrie</a:t>
            </a:r>
          </a:p>
        </p:txBody>
      </p:sp>
    </p:spTree>
    <p:extLst>
      <p:ext uri="{BB962C8B-B14F-4D97-AF65-F5344CB8AC3E}">
        <p14:creationId xmlns:p14="http://schemas.microsoft.com/office/powerpoint/2010/main" val="49216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extLst>
              <p:ext uri="{D42A27DB-BD31-4B8C-83A1-F6EECF244321}">
                <p14:modId xmlns:p14="http://schemas.microsoft.com/office/powerpoint/2010/main" val="1555148326"/>
              </p:ext>
            </p:extLst>
          </p:nvPr>
        </p:nvGraphicFramePr>
        <p:xfrm>
          <a:off x="1376039" y="319596"/>
          <a:ext cx="9463596" cy="6329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 name="Connecteur droit 3"/>
          <p:cNvCxnSpPr/>
          <p:nvPr/>
        </p:nvCxnSpPr>
        <p:spPr>
          <a:xfrm>
            <a:off x="6889072" y="1651247"/>
            <a:ext cx="974077" cy="11164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cteur droit 5"/>
          <p:cNvCxnSpPr/>
          <p:nvPr/>
        </p:nvCxnSpPr>
        <p:spPr>
          <a:xfrm flipH="1">
            <a:off x="6674034" y="4125469"/>
            <a:ext cx="1109709" cy="9854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4476811" y="4101036"/>
            <a:ext cx="953856" cy="10924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flipV="1">
            <a:off x="4093592" y="1477798"/>
            <a:ext cx="1199965" cy="11415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V="1">
            <a:off x="8370656" y="1944657"/>
            <a:ext cx="523783" cy="674703"/>
          </a:xfrm>
          <a:prstGeom prst="line">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8793334" y="3968907"/>
            <a:ext cx="692458" cy="363984"/>
          </a:xfrm>
          <a:prstGeom prst="line">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8868299" y="939189"/>
            <a:ext cx="2827538" cy="1077218"/>
          </a:xfrm>
          <a:prstGeom prst="rect">
            <a:avLst/>
          </a:prstGeom>
          <a:noFill/>
        </p:spPr>
        <p:txBody>
          <a:bodyPr wrap="square" rtlCol="0">
            <a:spAutoFit/>
          </a:bodyPr>
          <a:lstStyle/>
          <a:p>
            <a:r>
              <a:rPr lang="fr-FR" sz="1600" b="1" dirty="0"/>
              <a:t>Des lieux de représentations du pouvoir comme le palais lieu de réception des ambassades étrangères .</a:t>
            </a:r>
          </a:p>
        </p:txBody>
      </p:sp>
      <p:sp>
        <p:nvSpPr>
          <p:cNvPr id="17" name="ZoneTexte 16"/>
          <p:cNvSpPr txBox="1"/>
          <p:nvPr/>
        </p:nvSpPr>
        <p:spPr>
          <a:xfrm>
            <a:off x="9485792" y="4362440"/>
            <a:ext cx="2592279" cy="830997"/>
          </a:xfrm>
          <a:prstGeom prst="rect">
            <a:avLst/>
          </a:prstGeom>
          <a:noFill/>
        </p:spPr>
        <p:txBody>
          <a:bodyPr wrap="square" rtlCol="0">
            <a:spAutoFit/>
          </a:bodyPr>
          <a:lstStyle/>
          <a:p>
            <a:r>
              <a:rPr lang="fr-FR" sz="1600" b="1" dirty="0"/>
              <a:t>Une religion urbaine (la mosquée marque le paysage de la ville )</a:t>
            </a:r>
          </a:p>
        </p:txBody>
      </p:sp>
      <p:cxnSp>
        <p:nvCxnSpPr>
          <p:cNvPr id="22" name="Connecteur droit 21"/>
          <p:cNvCxnSpPr/>
          <p:nvPr/>
        </p:nvCxnSpPr>
        <p:spPr>
          <a:xfrm flipH="1">
            <a:off x="3932808" y="5682756"/>
            <a:ext cx="1288249" cy="0"/>
          </a:xfrm>
          <a:prstGeom prst="line">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1284795" y="5102014"/>
            <a:ext cx="2819153" cy="1077218"/>
          </a:xfrm>
          <a:prstGeom prst="rect">
            <a:avLst/>
          </a:prstGeom>
          <a:noFill/>
        </p:spPr>
        <p:txBody>
          <a:bodyPr wrap="square" rtlCol="0">
            <a:spAutoFit/>
          </a:bodyPr>
          <a:lstStyle/>
          <a:p>
            <a:r>
              <a:rPr lang="fr-FR" sz="1600" b="1" dirty="0"/>
              <a:t>La conquête  qui est facteur d ’unité et d’enrichissement (butin , dimes).</a:t>
            </a:r>
          </a:p>
          <a:p>
            <a:r>
              <a:rPr lang="fr-FR" sz="1600" b="1" dirty="0"/>
              <a:t>Les croisades</a:t>
            </a:r>
          </a:p>
        </p:txBody>
      </p:sp>
      <p:sp>
        <p:nvSpPr>
          <p:cNvPr id="25" name="ZoneTexte 24"/>
          <p:cNvSpPr txBox="1"/>
          <p:nvPr/>
        </p:nvSpPr>
        <p:spPr>
          <a:xfrm>
            <a:off x="937089" y="2978445"/>
            <a:ext cx="1464815" cy="1077218"/>
          </a:xfrm>
          <a:prstGeom prst="rect">
            <a:avLst/>
          </a:prstGeom>
          <a:noFill/>
        </p:spPr>
        <p:txBody>
          <a:bodyPr wrap="square" rtlCol="0">
            <a:spAutoFit/>
          </a:bodyPr>
          <a:lstStyle/>
          <a:p>
            <a:r>
              <a:rPr lang="fr-FR" sz="1600" b="1" dirty="0"/>
              <a:t>Des échanges, des ressources, des espaces </a:t>
            </a:r>
          </a:p>
        </p:txBody>
      </p:sp>
      <p:cxnSp>
        <p:nvCxnSpPr>
          <p:cNvPr id="27" name="Connecteur droit 26"/>
          <p:cNvCxnSpPr/>
          <p:nvPr/>
        </p:nvCxnSpPr>
        <p:spPr>
          <a:xfrm flipH="1">
            <a:off x="2383410" y="3303221"/>
            <a:ext cx="754600" cy="1"/>
          </a:xfrm>
          <a:prstGeom prst="line">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H="1" flipV="1">
            <a:off x="4033668" y="697191"/>
            <a:ext cx="1233996" cy="452186"/>
          </a:xfrm>
          <a:prstGeom prst="line">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a:off x="2213746" y="331656"/>
            <a:ext cx="1981446" cy="1600438"/>
          </a:xfrm>
          <a:prstGeom prst="rect">
            <a:avLst/>
          </a:prstGeom>
          <a:noFill/>
        </p:spPr>
        <p:txBody>
          <a:bodyPr wrap="square" rtlCol="0">
            <a:spAutoFit/>
          </a:bodyPr>
          <a:lstStyle/>
          <a:p>
            <a:r>
              <a:rPr lang="fr-FR" sz="1400" b="1" dirty="0"/>
              <a:t>L’idéal du prince savant,(développement des sciences et réflexions théologiques) les bibliothèques, les lieux de sciences… </a:t>
            </a:r>
            <a:r>
              <a:rPr lang="fr-FR" sz="1400" b="1" u="sng" dirty="0"/>
              <a:t>La langue arabe</a:t>
            </a:r>
          </a:p>
        </p:txBody>
      </p:sp>
      <p:cxnSp>
        <p:nvCxnSpPr>
          <p:cNvPr id="33" name="Connecteur droit 32"/>
          <p:cNvCxnSpPr/>
          <p:nvPr/>
        </p:nvCxnSpPr>
        <p:spPr>
          <a:xfrm flipV="1">
            <a:off x="9201706" y="3303222"/>
            <a:ext cx="683580" cy="8878"/>
          </a:xfrm>
          <a:prstGeom prst="line">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9543496" y="2751073"/>
            <a:ext cx="2583402" cy="830997"/>
          </a:xfrm>
          <a:prstGeom prst="rect">
            <a:avLst/>
          </a:prstGeom>
          <a:noFill/>
        </p:spPr>
        <p:txBody>
          <a:bodyPr wrap="square" rtlCol="0">
            <a:spAutoFit/>
          </a:bodyPr>
          <a:lstStyle/>
          <a:p>
            <a:r>
              <a:rPr lang="fr-FR" sz="1600" b="1" dirty="0"/>
              <a:t>Une sacralité que l’on retrouve aussi à Byzance et dans l’Occident Chrétien.</a:t>
            </a:r>
          </a:p>
        </p:txBody>
      </p:sp>
      <p:pic>
        <p:nvPicPr>
          <p:cNvPr id="19" name="Espace réservé pour une image  4" descr="Films et TV"/>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660565" y="64482"/>
            <a:ext cx="1045674" cy="2104008"/>
          </a:xfrm>
          <a:prstGeom prst="rect">
            <a:avLst/>
          </a:prstGeom>
        </p:spPr>
      </p:pic>
      <p:sp>
        <p:nvSpPr>
          <p:cNvPr id="3" name="ZoneTexte 2"/>
          <p:cNvSpPr txBox="1"/>
          <p:nvPr/>
        </p:nvSpPr>
        <p:spPr>
          <a:xfrm>
            <a:off x="247547" y="2157969"/>
            <a:ext cx="1900849" cy="415498"/>
          </a:xfrm>
          <a:prstGeom prst="rect">
            <a:avLst/>
          </a:prstGeom>
          <a:noFill/>
        </p:spPr>
        <p:txBody>
          <a:bodyPr wrap="square" rtlCol="0">
            <a:spAutoFit/>
          </a:bodyPr>
          <a:lstStyle/>
          <a:p>
            <a:r>
              <a:rPr lang="fr-FR" sz="1050" i="1" dirty="0"/>
              <a:t>Pièce d’échec en bronze du Xe siècle. L’histoire . Mai 2016</a:t>
            </a:r>
          </a:p>
        </p:txBody>
      </p:sp>
      <p:sp>
        <p:nvSpPr>
          <p:cNvPr id="5" name="Rectangle 4"/>
          <p:cNvSpPr/>
          <p:nvPr/>
        </p:nvSpPr>
        <p:spPr>
          <a:xfrm>
            <a:off x="7228889" y="0"/>
            <a:ext cx="4898010" cy="738664"/>
          </a:xfrm>
          <a:prstGeom prst="rect">
            <a:avLst/>
          </a:prstGeom>
        </p:spPr>
        <p:txBody>
          <a:bodyPr wrap="square">
            <a:spAutoFit/>
          </a:bodyPr>
          <a:lstStyle/>
          <a:p>
            <a:pPr>
              <a:lnSpc>
                <a:spcPct val="150000"/>
              </a:lnSpc>
              <a:spcAft>
                <a:spcPts val="800"/>
              </a:spcAft>
            </a:pPr>
            <a:r>
              <a:rPr lang="fr-FR" sz="1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Le devoir prioritaire du calife c’est l’unité. </a:t>
            </a:r>
            <a:r>
              <a:rPr lang="fr-FR" sz="14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Harun</a:t>
            </a:r>
            <a:r>
              <a:rPr lang="fr-FR" sz="1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trouve un empire fragile</a:t>
            </a:r>
            <a:endParaRPr lang="fr-FR" sz="105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993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3" grpId="0"/>
      <p:bldP spid="25" grpId="0"/>
      <p:bldP spid="30"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1397323322"/>
              </p:ext>
            </p:extLst>
          </p:nvPr>
        </p:nvGraphicFramePr>
        <p:xfrm>
          <a:off x="292963" y="124862"/>
          <a:ext cx="11034942" cy="6751320"/>
        </p:xfrm>
        <a:graphic>
          <a:graphicData uri="http://schemas.openxmlformats.org/drawingml/2006/table">
            <a:tbl>
              <a:tblPr firstRow="1" bandRow="1">
                <a:tableStyleId>{69CF1AB2-1976-4502-BF36-3FF5EA218861}</a:tableStyleId>
              </a:tblPr>
              <a:tblGrid>
                <a:gridCol w="1406317">
                  <a:extLst>
                    <a:ext uri="{9D8B030D-6E8A-4147-A177-3AD203B41FA5}">
                      <a16:colId xmlns:a16="http://schemas.microsoft.com/office/drawing/2014/main" val="418922261"/>
                    </a:ext>
                  </a:extLst>
                </a:gridCol>
                <a:gridCol w="9628625">
                  <a:extLst>
                    <a:ext uri="{9D8B030D-6E8A-4147-A177-3AD203B41FA5}">
                      <a16:colId xmlns:a16="http://schemas.microsoft.com/office/drawing/2014/main" val="11258735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Un pouvoir culturel</a:t>
                      </a:r>
                      <a:endParaRPr lang="fr-FR" dirty="0"/>
                    </a:p>
                    <a:p>
                      <a:endParaRPr lang="fr-FR" dirty="0"/>
                    </a:p>
                  </a:txBody>
                  <a:tcPr/>
                </a:tc>
                <a:tc>
                  <a:txBody>
                    <a:bodyPr/>
                    <a:lstStyle/>
                    <a:p>
                      <a:r>
                        <a:rPr lang="fr-FR" sz="1200" b="0" dirty="0"/>
                        <a:t>Les Arabes entrèrent en contact avec les Chinois pendant le règne du premier abbasside Abû </a:t>
                      </a:r>
                      <a:r>
                        <a:rPr lang="fr-FR" sz="1200" b="0" dirty="0" err="1"/>
                        <a:t>al-`Abbâs</a:t>
                      </a:r>
                      <a:r>
                        <a:rPr lang="fr-FR" sz="1200" b="0" dirty="0"/>
                        <a:t> à la victoire de Talas (ville du Kirghizistan actuel). Cette victoire, qui marqua l'avancée la plus à l'est des armées arabes, fut l'occasion d'acquérir un certain nombre de techniques chinoises dont celle de la fabrication du papier. Le papier allait rapidement remplacer le parchemin : il est plus facile à fabriquer, moins coûteux et plus sûr, car on ne peut facilement effacer ce qui y est écrit. Des manufactures furent établies à Samarkand, Bagdad, Damas et au Caire. </a:t>
                      </a:r>
                      <a:r>
                        <a:rPr lang="fr-FR" sz="1200" b="0" dirty="0" err="1"/>
                        <a:t>Hârûn</a:t>
                      </a:r>
                      <a:r>
                        <a:rPr lang="fr-FR" sz="1200" b="0" dirty="0"/>
                        <a:t> imposa l'usage du papier dans toutes les administrations de l'empire.</a:t>
                      </a:r>
                    </a:p>
                    <a:p>
                      <a:r>
                        <a:rPr lang="fr-FR" sz="1200" b="0" dirty="0"/>
                        <a:t>Ses poètes chantent le vin et l'amour, comme Abou </a:t>
                      </a:r>
                      <a:r>
                        <a:rPr lang="fr-FR" sz="1200" b="0" dirty="0" err="1"/>
                        <a:t>Nouwas</a:t>
                      </a:r>
                      <a:r>
                        <a:rPr lang="fr-FR" sz="1200" b="0" dirty="0"/>
                        <a:t> (ou Abû </a:t>
                      </a:r>
                      <a:r>
                        <a:rPr lang="fr-FR" sz="1200" b="0" dirty="0" err="1"/>
                        <a:t>Nuwas</a:t>
                      </a:r>
                      <a:r>
                        <a:rPr lang="fr-FR" sz="1200" b="0" dirty="0"/>
                        <a:t>). Ses théologiens et ses savants élaborent une culture de premier plan.</a:t>
                      </a:r>
                    </a:p>
                  </a:txBody>
                  <a:tcPr/>
                </a:tc>
                <a:extLst>
                  <a:ext uri="{0D108BD9-81ED-4DB2-BD59-A6C34878D82A}">
                    <a16:rowId xmlns:a16="http://schemas.microsoft.com/office/drawing/2014/main" val="151814818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Un pouvoir politique et religieux</a:t>
                      </a:r>
                    </a:p>
                    <a:p>
                      <a:endParaRPr lang="fr-FR" dirty="0"/>
                    </a:p>
                  </a:txBody>
                  <a:tcPr/>
                </a:tc>
                <a:tc>
                  <a:txBody>
                    <a:bodyPr/>
                    <a:lstStyle/>
                    <a:p>
                      <a:r>
                        <a:rPr lang="fr-FR" sz="1200" kern="1200" dirty="0">
                          <a:solidFill>
                            <a:schemeClr val="dk1"/>
                          </a:solidFill>
                          <a:effectLst/>
                          <a:latin typeface="+mn-lt"/>
                          <a:ea typeface="+mn-ea"/>
                          <a:cs typeface="+mn-cs"/>
                        </a:rPr>
                        <a:t>Le calife dirige la prière, mais il est dépositaire de ce pouvoir ; c’est un pouvoir de conservation. Il doit suivre la loi, il ne l’a fait pas. Là est peut être la faiblesse de ce pouvoir qui peut être contesté au nom d’une autre interprétation de la loi.</a:t>
                      </a:r>
                    </a:p>
                    <a:p>
                      <a:r>
                        <a:rPr lang="fr-FR" sz="1200" kern="1200" dirty="0">
                          <a:solidFill>
                            <a:schemeClr val="dk1"/>
                          </a:solidFill>
                          <a:effectLst/>
                          <a:latin typeface="+mn-lt"/>
                          <a:ea typeface="+mn-ea"/>
                          <a:cs typeface="+mn-cs"/>
                        </a:rPr>
                        <a:t>Attention à la notion de </a:t>
                      </a:r>
                      <a:r>
                        <a:rPr lang="fr-FR" sz="1200" b="1" kern="1200" dirty="0">
                          <a:solidFill>
                            <a:schemeClr val="dk1"/>
                          </a:solidFill>
                          <a:effectLst/>
                          <a:latin typeface="+mn-lt"/>
                          <a:ea typeface="+mn-ea"/>
                          <a:cs typeface="+mn-cs"/>
                        </a:rPr>
                        <a:t>théocratie</a:t>
                      </a:r>
                      <a:r>
                        <a:rPr lang="fr-FR" sz="1200" kern="1200" dirty="0">
                          <a:solidFill>
                            <a:schemeClr val="dk1"/>
                          </a:solidFill>
                          <a:effectLst/>
                          <a:latin typeface="+mn-lt"/>
                          <a:ea typeface="+mn-ea"/>
                          <a:cs typeface="+mn-cs"/>
                        </a:rPr>
                        <a:t> car les Abbassides n’élaborent pas de modèle théorique, les champs du politique et du religieux ne se recouvrent pas de manière structurelle. </a:t>
                      </a:r>
                      <a:r>
                        <a:rPr lang="fr-FR" sz="1200" b="1" kern="1200" dirty="0">
                          <a:solidFill>
                            <a:schemeClr val="dk1"/>
                          </a:solidFill>
                          <a:effectLst/>
                          <a:latin typeface="+mn-lt"/>
                          <a:ea typeface="+mn-ea"/>
                          <a:cs typeface="+mn-cs"/>
                        </a:rPr>
                        <a:t>Ce pouvoir évolue</a:t>
                      </a:r>
                      <a:r>
                        <a:rPr lang="fr-FR" sz="1200" kern="1200" dirty="0">
                          <a:solidFill>
                            <a:schemeClr val="dk1"/>
                          </a:solidFill>
                          <a:effectLst/>
                          <a:latin typeface="+mn-lt"/>
                          <a:ea typeface="+mn-ea"/>
                          <a:cs typeface="+mn-cs"/>
                        </a:rPr>
                        <a:t> en fonction des acteurs au fil du temps, des évolutions des fonctions. Les califes vont renoncer à être des guides inspirés par dieu,</a:t>
                      </a:r>
                    </a:p>
                    <a:p>
                      <a:r>
                        <a:rPr lang="fr-FR" sz="1200" kern="1200" dirty="0">
                          <a:solidFill>
                            <a:schemeClr val="dk1"/>
                          </a:solidFill>
                          <a:effectLst/>
                          <a:latin typeface="+mn-lt"/>
                          <a:ea typeface="+mn-ea"/>
                          <a:cs typeface="+mn-cs"/>
                        </a:rPr>
                        <a:t>Différences avec Byzance:  Pas de </a:t>
                      </a:r>
                      <a:r>
                        <a:rPr lang="fr-FR" sz="1200" kern="1200" dirty="0" err="1">
                          <a:solidFill>
                            <a:schemeClr val="dk1"/>
                          </a:solidFill>
                          <a:effectLst/>
                          <a:latin typeface="+mn-lt"/>
                          <a:ea typeface="+mn-ea"/>
                          <a:cs typeface="+mn-cs"/>
                        </a:rPr>
                        <a:t>césaropapisme</a:t>
                      </a:r>
                      <a:r>
                        <a:rPr lang="fr-FR" sz="1200" kern="1200" dirty="0">
                          <a:solidFill>
                            <a:schemeClr val="dk1"/>
                          </a:solidFill>
                          <a:effectLst/>
                          <a:latin typeface="+mn-lt"/>
                          <a:ea typeface="+mn-ea"/>
                          <a:cs typeface="+mn-cs"/>
                        </a:rPr>
                        <a:t> romano byzantin dans lequel la fonction spirituelle du chef, du pape est absorbée par un chef absolu (un césar) , où le pouvoir religieux est contrôlé par le pouvoir souverain.</a:t>
                      </a:r>
                    </a:p>
                    <a:p>
                      <a:r>
                        <a:rPr lang="fr-FR" sz="1200" kern="1200" dirty="0">
                          <a:solidFill>
                            <a:schemeClr val="dk1"/>
                          </a:solidFill>
                          <a:effectLst/>
                          <a:latin typeface="+mn-lt"/>
                          <a:ea typeface="+mn-ea"/>
                          <a:cs typeface="+mn-cs"/>
                        </a:rPr>
                        <a:t>Les turcs et les mongols qui deviennent musulmans ne font pas reposer leur pouvoir sur la religion comme les 1</a:t>
                      </a:r>
                      <a:r>
                        <a:rPr lang="fr-FR" sz="1200" kern="1200" baseline="30000" dirty="0">
                          <a:solidFill>
                            <a:schemeClr val="dk1"/>
                          </a:solidFill>
                          <a:effectLst/>
                          <a:latin typeface="+mn-lt"/>
                          <a:ea typeface="+mn-ea"/>
                          <a:cs typeface="+mn-cs"/>
                        </a:rPr>
                        <a:t>er</a:t>
                      </a:r>
                      <a:r>
                        <a:rPr lang="fr-FR" sz="1200" kern="1200" dirty="0">
                          <a:solidFill>
                            <a:schemeClr val="dk1"/>
                          </a:solidFill>
                          <a:effectLst/>
                          <a:latin typeface="+mn-lt"/>
                          <a:ea typeface="+mn-ea"/>
                          <a:cs typeface="+mn-cs"/>
                        </a:rPr>
                        <a:t>s califes car la religion n’a plus d’utilité</a:t>
                      </a:r>
                      <a:r>
                        <a:rPr lang="fr-FR" sz="1200" b="1" kern="1200" dirty="0">
                          <a:solidFill>
                            <a:schemeClr val="dk1"/>
                          </a:solidFill>
                          <a:effectLst/>
                          <a:latin typeface="+mn-lt"/>
                          <a:ea typeface="+mn-ea"/>
                          <a:cs typeface="+mn-cs"/>
                        </a:rPr>
                        <a:t>. Le Djihad en tant qu’obligation religieuse disparait</a:t>
                      </a:r>
                      <a:r>
                        <a:rPr lang="fr-FR" sz="1200" kern="1200" dirty="0">
                          <a:solidFill>
                            <a:schemeClr val="dk1"/>
                          </a:solidFill>
                          <a:effectLst/>
                          <a:latin typeface="+mn-lt"/>
                          <a:ea typeface="+mn-ea"/>
                          <a:cs typeface="+mn-cs"/>
                        </a:rPr>
                        <a:t>. L’unité se fait autour de l’ Assa Biya , l’esprit de corps et non plus autour de la religion.</a:t>
                      </a:r>
                    </a:p>
                    <a:p>
                      <a:r>
                        <a:rPr lang="fr-FR" sz="1200" kern="1200" dirty="0">
                          <a:solidFill>
                            <a:schemeClr val="dk1"/>
                          </a:solidFill>
                          <a:effectLst/>
                          <a:latin typeface="+mn-lt"/>
                          <a:ea typeface="+mn-ea"/>
                          <a:cs typeface="+mn-cs"/>
                        </a:rPr>
                        <a:t> </a:t>
                      </a:r>
                      <a:r>
                        <a:rPr lang="fr-FR" sz="1200" b="1" kern="1200" dirty="0">
                          <a:solidFill>
                            <a:schemeClr val="dk1"/>
                          </a:solidFill>
                          <a:effectLst/>
                          <a:latin typeface="+mn-lt"/>
                          <a:ea typeface="+mn-ea"/>
                          <a:cs typeface="+mn-cs"/>
                        </a:rPr>
                        <a:t>Ce n’est pas un pouvoir absolu</a:t>
                      </a:r>
                      <a:r>
                        <a:rPr lang="fr-FR" sz="1200" kern="1200" dirty="0">
                          <a:solidFill>
                            <a:schemeClr val="dk1"/>
                          </a:solidFill>
                          <a:effectLst/>
                          <a:latin typeface="+mn-lt"/>
                          <a:ea typeface="+mn-ea"/>
                          <a:cs typeface="+mn-cs"/>
                        </a:rPr>
                        <a:t> : ce pouvoir est aussi contesté (par les vizirs, les commandants  des armées.</a:t>
                      </a:r>
                      <a:r>
                        <a:rPr lang="fr-FR" sz="1200" kern="1200" baseline="0" dirty="0">
                          <a:solidFill>
                            <a:schemeClr val="dk1"/>
                          </a:solidFill>
                          <a:effectLst/>
                          <a:latin typeface="+mn-lt"/>
                          <a:ea typeface="+mn-ea"/>
                          <a:cs typeface="+mn-cs"/>
                        </a:rPr>
                        <a:t> Il y a des</a:t>
                      </a:r>
                      <a:r>
                        <a:rPr lang="fr-FR" sz="1200" kern="1200" dirty="0">
                          <a:solidFill>
                            <a:schemeClr val="dk1"/>
                          </a:solidFill>
                          <a:effectLst/>
                          <a:latin typeface="+mn-lt"/>
                          <a:ea typeface="+mn-ea"/>
                          <a:cs typeface="+mn-cs"/>
                        </a:rPr>
                        <a:t> mouvements de contestations des populations (Yémen)  face aux exactions des chefs de guerre et des percepteurs d’impôts (Egypte) . Kharijite , Chiite, Fatimides au Maghreb en 909, Egypte  en 969.Le seul «  calife absolu fut Ab d’al Malik.</a:t>
                      </a:r>
                      <a:endParaRPr lang="fr-FR" sz="1200" dirty="0"/>
                    </a:p>
                  </a:txBody>
                  <a:tcPr/>
                </a:tc>
                <a:extLst>
                  <a:ext uri="{0D108BD9-81ED-4DB2-BD59-A6C34878D82A}">
                    <a16:rowId xmlns:a16="http://schemas.microsoft.com/office/drawing/2014/main" val="38608829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Un pouvoir militaire </a:t>
                      </a:r>
                    </a:p>
                    <a:p>
                      <a:endParaRPr lang="fr-FR" dirty="0"/>
                    </a:p>
                  </a:txBody>
                  <a:tcPr/>
                </a:tc>
                <a:tc>
                  <a:txBody>
                    <a:bodyPr/>
                    <a:lstStyle/>
                    <a:p>
                      <a:r>
                        <a:rPr lang="fr-FR" sz="1200" dirty="0"/>
                        <a:t>Est dans la fonction du calife issu de l’aristocratie traditionnelle. Ce</a:t>
                      </a:r>
                      <a:r>
                        <a:rPr lang="fr-FR" sz="1200" baseline="0" dirty="0"/>
                        <a:t> p</a:t>
                      </a:r>
                      <a:r>
                        <a:rPr lang="fr-FR" sz="1200" dirty="0"/>
                        <a:t>ouvoir est valorisé par la conquête.</a:t>
                      </a:r>
                    </a:p>
                    <a:p>
                      <a:r>
                        <a:rPr lang="fr-FR" sz="1200" dirty="0"/>
                        <a:t>Attention, les califes ne cherchent pas à convertir et à diffuser dans tous les cas. C’est un élément de la supériorité arabe (ex califat Omeyade).</a:t>
                      </a:r>
                    </a:p>
                    <a:p>
                      <a:r>
                        <a:rPr lang="fr-FR" sz="1200" dirty="0"/>
                        <a:t>Attention à l’évolution :  L’histoire fait l’islam moins djihadiste qu’il est né.</a:t>
                      </a:r>
                    </a:p>
                    <a:p>
                      <a:r>
                        <a:rPr lang="fr-FR" sz="1200" dirty="0"/>
                        <a:t>Pourquoi la Guerre ? </a:t>
                      </a:r>
                    </a:p>
                    <a:p>
                      <a:pPr marL="171450" indent="-171450">
                        <a:buFont typeface="Arial" panose="020B0604020202020204" pitchFamily="34" charset="0"/>
                        <a:buChar char="•"/>
                      </a:pPr>
                      <a:r>
                        <a:rPr lang="fr-FR" sz="1200" dirty="0"/>
                        <a:t>Elle unie les clans</a:t>
                      </a:r>
                    </a:p>
                    <a:p>
                      <a:pPr marL="171450" indent="-171450">
                        <a:buFont typeface="Arial" panose="020B0604020202020204" pitchFamily="34" charset="0"/>
                        <a:buChar char="•"/>
                      </a:pPr>
                      <a:r>
                        <a:rPr lang="fr-FR" sz="1200" dirty="0"/>
                        <a:t>Idée terre promise reprise aux juifs (difficile d’abandonner une terre)</a:t>
                      </a:r>
                    </a:p>
                    <a:p>
                      <a:pPr marL="171450" indent="-171450">
                        <a:buFont typeface="Arial" panose="020B0604020202020204" pitchFamily="34" charset="0"/>
                        <a:buChar char="•"/>
                      </a:pPr>
                      <a:r>
                        <a:rPr lang="fr-FR" sz="1200" dirty="0"/>
                        <a:t>Butin =enrichissement des plus pauvres. Pas d’enrichissement personnel = propriété collective et rentrée fiscale.</a:t>
                      </a:r>
                    </a:p>
                    <a:p>
                      <a:endParaRPr lang="fr-FR" sz="2000" dirty="0"/>
                    </a:p>
                  </a:txBody>
                  <a:tcPr/>
                </a:tc>
                <a:extLst>
                  <a:ext uri="{0D108BD9-81ED-4DB2-BD59-A6C34878D82A}">
                    <a16:rowId xmlns:a16="http://schemas.microsoft.com/office/drawing/2014/main" val="31483956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dirty="0"/>
                        <a:t>Un pouvoir économique</a:t>
                      </a:r>
                    </a:p>
                    <a:p>
                      <a:endParaRPr lang="fr-FR" dirty="0"/>
                    </a:p>
                  </a:txBody>
                  <a:tcPr/>
                </a:tc>
                <a:tc>
                  <a:txBody>
                    <a:bodyPr/>
                    <a:lstStyle/>
                    <a:p>
                      <a:r>
                        <a:rPr lang="fr-FR" sz="1100" dirty="0"/>
                        <a:t>Des échanges des ressources des espaces.</a:t>
                      </a:r>
                    </a:p>
                    <a:p>
                      <a:r>
                        <a:rPr lang="fr-FR" sz="1100" dirty="0"/>
                        <a:t>Des espaces qui sont mal contrôlés entre 750-945 :ex</a:t>
                      </a:r>
                      <a:r>
                        <a:rPr lang="fr-FR" sz="1100" baseline="0" dirty="0"/>
                        <a:t> </a:t>
                      </a:r>
                      <a:r>
                        <a:rPr lang="fr-FR" sz="1100" dirty="0"/>
                        <a:t> Al </a:t>
                      </a:r>
                      <a:r>
                        <a:rPr lang="fr-FR" sz="1100" dirty="0" err="1"/>
                        <a:t>Andalus</a:t>
                      </a:r>
                      <a:r>
                        <a:rPr lang="fr-FR" sz="1100" dirty="0"/>
                        <a:t> des Omeyades. Au  10eme siècle  les Abbassides contrôlent directement l’Irak et Iran occidental seulement .</a:t>
                      </a:r>
                    </a:p>
                    <a:p>
                      <a:r>
                        <a:rPr lang="fr-FR" sz="1100" dirty="0"/>
                        <a:t>Mais des espaces mal contrôlés c’est moins de revenus fiscaux et donc moins faciles de payer la solde des soldats.</a:t>
                      </a:r>
                    </a:p>
                    <a:p>
                      <a:r>
                        <a:rPr lang="fr-FR" sz="1100" dirty="0"/>
                        <a:t>Les</a:t>
                      </a:r>
                      <a:r>
                        <a:rPr lang="fr-FR" sz="1100" baseline="0" dirty="0"/>
                        <a:t> co</a:t>
                      </a:r>
                      <a:r>
                        <a:rPr lang="fr-FR" sz="1100" dirty="0"/>
                        <a:t>ntacts se font  tous azimut</a:t>
                      </a:r>
                      <a:r>
                        <a:rPr lang="fr-FR" sz="1100" baseline="0" dirty="0"/>
                        <a:t> et j</a:t>
                      </a:r>
                      <a:r>
                        <a:rPr lang="fr-FR" sz="1100" dirty="0"/>
                        <a:t>usqu’en Chine. (Voir </a:t>
                      </a:r>
                      <a:r>
                        <a:rPr lang="fr-FR" sz="1100" dirty="0" err="1"/>
                        <a:t>Sindbad</a:t>
                      </a:r>
                      <a:r>
                        <a:rPr lang="fr-FR" sz="1100" dirty="0"/>
                        <a:t> le marin)</a:t>
                      </a:r>
                    </a:p>
                    <a:p>
                      <a:r>
                        <a:rPr lang="fr-FR" sz="1100" dirty="0"/>
                        <a:t>Se développe un artisanat prospère dont le souvenir se conserve dans le vocabulaire : cordonnier vient de Cordoue, mousseline de Mossoul, produits damasquinés (orfèvrerie à la feuille d'or) de Damas, maroquinerie de Maroc,.</a:t>
                      </a:r>
                    </a:p>
                    <a:p>
                      <a:r>
                        <a:rPr lang="fr-FR" sz="1100" dirty="0"/>
                        <a:t>Les Arabes restaurent et améliorent les anciens réseaux d'irrigation autour de la Méditerranée. Du fait de leurs liens avec la Perse, l'Extrême-Orient et l'Asie du Sud, ils introduisent de nouvelles cultures en Occident : riz, haricot, chanvre, canne à sucre, mûrier, abricotier, asperge, artichaut...</a:t>
                      </a:r>
                    </a:p>
                  </a:txBody>
                  <a:tcPr/>
                </a:tc>
                <a:extLst>
                  <a:ext uri="{0D108BD9-81ED-4DB2-BD59-A6C34878D82A}">
                    <a16:rowId xmlns:a16="http://schemas.microsoft.com/office/drawing/2014/main" val="2534351338"/>
                  </a:ext>
                </a:extLst>
              </a:tr>
            </a:tbl>
          </a:graphicData>
        </a:graphic>
      </p:graphicFrame>
    </p:spTree>
    <p:extLst>
      <p:ext uri="{BB962C8B-B14F-4D97-AF65-F5344CB8AC3E}">
        <p14:creationId xmlns:p14="http://schemas.microsoft.com/office/powerpoint/2010/main" val="4231509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3660" y="2137059"/>
            <a:ext cx="6096000" cy="2308324"/>
          </a:xfrm>
          <a:prstGeom prst="rect">
            <a:avLst/>
          </a:prstGeom>
        </p:spPr>
        <p:txBody>
          <a:bodyPr>
            <a:spAutoFit/>
          </a:bodyPr>
          <a:lstStyle/>
          <a:p>
            <a:pPr marL="285750" indent="-285750">
              <a:buFont typeface="Arial" panose="020B0604020202020204" pitchFamily="34" charset="0"/>
              <a:buChar char="•"/>
            </a:pPr>
            <a:r>
              <a:rPr lang="fr-FR" b="1" dirty="0">
                <a:latin typeface="Calibri" panose="020F0502020204030204" pitchFamily="34" charset="0"/>
              </a:rPr>
              <a:t>Confronter</a:t>
            </a:r>
            <a:r>
              <a:rPr lang="fr-FR" dirty="0">
                <a:solidFill>
                  <a:srgbClr val="000000"/>
                </a:solidFill>
                <a:latin typeface="Calibri" panose="020F0502020204030204" pitchFamily="34" charset="0"/>
              </a:rPr>
              <a:t> un document à ce qu’on peut connaître par ailleurs du sujet étudié. </a:t>
            </a:r>
          </a:p>
          <a:p>
            <a:pPr marL="285750" indent="-285750">
              <a:buFont typeface="Arial" panose="020B0604020202020204" pitchFamily="34" charset="0"/>
              <a:buChar char="•"/>
            </a:pPr>
            <a:endParaRPr lang="fr-FR" dirty="0">
              <a:solidFill>
                <a:srgbClr val="000000"/>
              </a:solidFill>
              <a:latin typeface="Calibri" panose="020F0502020204030204" pitchFamily="34" charset="0"/>
            </a:endParaRPr>
          </a:p>
          <a:p>
            <a:pPr marL="285750" indent="-285750">
              <a:buFont typeface="Arial" panose="020B0604020202020204" pitchFamily="34" charset="0"/>
              <a:buChar char="•"/>
            </a:pPr>
            <a:r>
              <a:rPr lang="fr-FR" dirty="0">
                <a:solidFill>
                  <a:srgbClr val="000000"/>
                </a:solidFill>
                <a:latin typeface="Calibri" panose="020F0502020204030204" pitchFamily="34" charset="0"/>
              </a:rPr>
              <a:t>Utiliser ses connaissances pour </a:t>
            </a:r>
            <a:r>
              <a:rPr lang="fr-FR" b="1" dirty="0">
                <a:latin typeface="Calibri" panose="020F0502020204030204" pitchFamily="34" charset="0"/>
              </a:rPr>
              <a:t>expliciter</a:t>
            </a:r>
            <a:r>
              <a:rPr lang="fr-FR" dirty="0">
                <a:solidFill>
                  <a:srgbClr val="000000"/>
                </a:solidFill>
                <a:latin typeface="Calibri" panose="020F0502020204030204" pitchFamily="34" charset="0"/>
              </a:rPr>
              <a:t>, expliquer le document et exercer son esprit critique. </a:t>
            </a:r>
          </a:p>
          <a:p>
            <a:pPr marL="285750" indent="-285750">
              <a:buFont typeface="Arial" panose="020B0604020202020204" pitchFamily="34" charset="0"/>
              <a:buChar char="•"/>
            </a:pPr>
            <a:endParaRPr lang="fr-FR" dirty="0">
              <a:solidFill>
                <a:srgbClr val="000000"/>
              </a:solidFill>
              <a:latin typeface="Calibri" panose="020F0502020204030204" pitchFamily="34" charset="0"/>
            </a:endParaRPr>
          </a:p>
          <a:p>
            <a:pPr marL="285750" indent="-285750">
              <a:buFont typeface="Arial" panose="020B0604020202020204" pitchFamily="34" charset="0"/>
              <a:buChar char="•"/>
            </a:pPr>
            <a:endParaRPr lang="fr-FR" dirty="0">
              <a:solidFill>
                <a:srgbClr val="000000"/>
              </a:solidFill>
              <a:latin typeface="Calibri" panose="020F0502020204030204" pitchFamily="34" charset="0"/>
            </a:endParaRPr>
          </a:p>
          <a:p>
            <a:pPr marL="285750" indent="-285750">
              <a:buFont typeface="Arial" panose="020B0604020202020204" pitchFamily="34" charset="0"/>
              <a:buChar char="•"/>
            </a:pPr>
            <a:endParaRPr lang="fr-FR" dirty="0"/>
          </a:p>
        </p:txBody>
      </p:sp>
      <p:pic>
        <p:nvPicPr>
          <p:cNvPr id="3" name="Espace réservé pour une image  4" descr="Paramètre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187606" y="145545"/>
            <a:ext cx="1607671" cy="931033"/>
          </a:xfrm>
          <a:prstGeom prst="rect">
            <a:avLst/>
          </a:prstGeom>
        </p:spPr>
      </p:pic>
      <p:sp>
        <p:nvSpPr>
          <p:cNvPr id="4" name="Rectangle 3"/>
          <p:cNvSpPr/>
          <p:nvPr/>
        </p:nvSpPr>
        <p:spPr>
          <a:xfrm>
            <a:off x="162757" y="401618"/>
            <a:ext cx="6096000" cy="646331"/>
          </a:xfrm>
          <a:prstGeom prst="rect">
            <a:avLst/>
          </a:prstGeom>
        </p:spPr>
        <p:txBody>
          <a:bodyPr>
            <a:spAutoFit/>
          </a:bodyPr>
          <a:lstStyle/>
          <a:p>
            <a:r>
              <a:rPr lang="fr-FR" dirty="0"/>
              <a:t>Mettre en relation des faits d’une époque ou d’une période donnée</a:t>
            </a:r>
          </a:p>
        </p:txBody>
      </p:sp>
      <p:sp>
        <p:nvSpPr>
          <p:cNvPr id="5" name="Rectangle 4"/>
          <p:cNvSpPr/>
          <p:nvPr/>
        </p:nvSpPr>
        <p:spPr>
          <a:xfrm>
            <a:off x="233660" y="111322"/>
            <a:ext cx="5954194" cy="369332"/>
          </a:xfrm>
          <a:prstGeom prst="rect">
            <a:avLst/>
          </a:prstGeom>
        </p:spPr>
        <p:txBody>
          <a:bodyPr wrap="none">
            <a:spAutoFit/>
          </a:bodyPr>
          <a:lstStyle/>
          <a:p>
            <a:r>
              <a:rPr lang="fr-FR" b="1" dirty="0">
                <a:solidFill>
                  <a:srgbClr val="00B050"/>
                </a:solidFill>
              </a:rPr>
              <a:t>Se repérer dans le temps : construire des repères historiques</a:t>
            </a:r>
            <a:endParaRPr lang="fr-FR" b="1" i="1" dirty="0">
              <a:solidFill>
                <a:srgbClr val="00B050"/>
              </a:solidFill>
            </a:endParaRPr>
          </a:p>
        </p:txBody>
      </p:sp>
      <p:sp>
        <p:nvSpPr>
          <p:cNvPr id="8" name="Rectangle 7"/>
          <p:cNvSpPr/>
          <p:nvPr/>
        </p:nvSpPr>
        <p:spPr>
          <a:xfrm>
            <a:off x="233660" y="1064576"/>
            <a:ext cx="5706562" cy="369332"/>
          </a:xfrm>
          <a:prstGeom prst="rect">
            <a:avLst/>
          </a:prstGeom>
        </p:spPr>
        <p:txBody>
          <a:bodyPr wrap="none">
            <a:spAutoFit/>
          </a:bodyPr>
          <a:lstStyle/>
          <a:p>
            <a:r>
              <a:rPr lang="fr-FR" b="1" dirty="0">
                <a:solidFill>
                  <a:srgbClr val="00B050"/>
                </a:solidFill>
                <a:latin typeface="Calibri" panose="020F0502020204030204" pitchFamily="34" charset="0"/>
              </a:rPr>
              <a:t>Pratiquer différents langages en histoire et en géographie </a:t>
            </a:r>
            <a:endParaRPr lang="fr-FR" dirty="0">
              <a:solidFill>
                <a:srgbClr val="00B050"/>
              </a:solidFill>
            </a:endParaRPr>
          </a:p>
        </p:txBody>
      </p:sp>
      <p:sp>
        <p:nvSpPr>
          <p:cNvPr id="9" name="Rectangle 8"/>
          <p:cNvSpPr/>
          <p:nvPr/>
        </p:nvSpPr>
        <p:spPr>
          <a:xfrm>
            <a:off x="233660" y="1385546"/>
            <a:ext cx="5578643" cy="369332"/>
          </a:xfrm>
          <a:prstGeom prst="rect">
            <a:avLst/>
          </a:prstGeom>
        </p:spPr>
        <p:txBody>
          <a:bodyPr wrap="none">
            <a:spAutoFit/>
          </a:bodyPr>
          <a:lstStyle/>
          <a:p>
            <a:r>
              <a:rPr lang="fr-FR" dirty="0">
                <a:solidFill>
                  <a:srgbClr val="000000"/>
                </a:solidFill>
                <a:latin typeface="Calibri" panose="020F0502020204030204" pitchFamily="34" charset="0"/>
              </a:rPr>
              <a:t>S’approprier et utiliser un lexique spécifique en contexte. </a:t>
            </a:r>
            <a:endParaRPr lang="fr-FR" dirty="0"/>
          </a:p>
        </p:txBody>
      </p:sp>
      <p:sp>
        <p:nvSpPr>
          <p:cNvPr id="10" name="Accolade fermante 9"/>
          <p:cNvSpPr/>
          <p:nvPr/>
        </p:nvSpPr>
        <p:spPr>
          <a:xfrm>
            <a:off x="7062423" y="442571"/>
            <a:ext cx="363984" cy="3072986"/>
          </a:xfrm>
          <a:prstGeom prst="rightBrace">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ZoneTexte 10"/>
          <p:cNvSpPr txBox="1"/>
          <p:nvPr/>
        </p:nvSpPr>
        <p:spPr>
          <a:xfrm>
            <a:off x="7617040" y="1807461"/>
            <a:ext cx="2902998" cy="1477328"/>
          </a:xfrm>
          <a:prstGeom prst="rect">
            <a:avLst/>
          </a:prstGeom>
          <a:noFill/>
        </p:spPr>
        <p:txBody>
          <a:bodyPr wrap="square" rtlCol="0">
            <a:spAutoFit/>
          </a:bodyPr>
          <a:lstStyle/>
          <a:p>
            <a:r>
              <a:rPr lang="fr-FR" dirty="0"/>
              <a:t>Présenter le document c’est-à-dire le contextualiser, s’interroger sur les sources , leur fiabilité, la période de production.</a:t>
            </a:r>
          </a:p>
        </p:txBody>
      </p:sp>
      <p:sp>
        <p:nvSpPr>
          <p:cNvPr id="12" name="Rectangle 11"/>
          <p:cNvSpPr/>
          <p:nvPr/>
        </p:nvSpPr>
        <p:spPr>
          <a:xfrm>
            <a:off x="190526" y="3515557"/>
            <a:ext cx="6096000" cy="2031325"/>
          </a:xfrm>
          <a:prstGeom prst="rect">
            <a:avLst/>
          </a:prstGeom>
        </p:spPr>
        <p:txBody>
          <a:bodyPr>
            <a:spAutoFit/>
          </a:bodyPr>
          <a:lstStyle/>
          <a:p>
            <a:pPr marL="285750" indent="-285750">
              <a:buFont typeface="Arial" panose="020B0604020202020204" pitchFamily="34" charset="0"/>
              <a:buChar char="•"/>
            </a:pPr>
            <a:endParaRPr lang="fr-FR" b="1" dirty="0">
              <a:latin typeface="Calibri" panose="020F0502020204030204" pitchFamily="34" charset="0"/>
            </a:endParaRPr>
          </a:p>
          <a:p>
            <a:pPr marL="285750" indent="-285750">
              <a:buFont typeface="Arial" panose="020B0604020202020204" pitchFamily="34" charset="0"/>
              <a:buChar char="•"/>
            </a:pPr>
            <a:r>
              <a:rPr lang="fr-FR" b="1" dirty="0">
                <a:latin typeface="Calibri" panose="020F0502020204030204" pitchFamily="34" charset="0"/>
              </a:rPr>
              <a:t>Comprendre</a:t>
            </a:r>
            <a:r>
              <a:rPr lang="fr-FR" dirty="0">
                <a:solidFill>
                  <a:srgbClr val="000000"/>
                </a:solidFill>
                <a:latin typeface="Calibri" panose="020F0502020204030204" pitchFamily="34" charset="0"/>
              </a:rPr>
              <a:t> le sens général d’un document. </a:t>
            </a:r>
          </a:p>
          <a:p>
            <a:r>
              <a:rPr lang="fr-FR" dirty="0">
                <a:solidFill>
                  <a:srgbClr val="000000"/>
                </a:solidFill>
                <a:latin typeface="Calibri" panose="020F0502020204030204" pitchFamily="34" charset="0"/>
              </a:rPr>
              <a:t>Identifier le document et </a:t>
            </a:r>
            <a:r>
              <a:rPr lang="fr-FR" b="1" dirty="0">
                <a:latin typeface="Calibri" panose="020F0502020204030204" pitchFamily="34" charset="0"/>
              </a:rPr>
              <a:t>son point de vue particulier</a:t>
            </a:r>
            <a:r>
              <a:rPr lang="fr-FR" dirty="0">
                <a:solidFill>
                  <a:srgbClr val="000000"/>
                </a:solidFill>
                <a:latin typeface="Calibri" panose="020F0502020204030204" pitchFamily="34" charset="0"/>
              </a:rPr>
              <a:t>.</a:t>
            </a:r>
          </a:p>
          <a:p>
            <a:r>
              <a:rPr lang="fr-FR" dirty="0">
                <a:solidFill>
                  <a:srgbClr val="000000"/>
                </a:solidFill>
                <a:latin typeface="Calibri" panose="020F0502020204030204" pitchFamily="34" charset="0"/>
              </a:rPr>
              <a:t> </a:t>
            </a:r>
          </a:p>
          <a:p>
            <a:pPr marL="285750" indent="-285750">
              <a:buFont typeface="Arial" panose="020B0604020202020204" pitchFamily="34" charset="0"/>
              <a:buChar char="•"/>
            </a:pPr>
            <a:r>
              <a:rPr lang="fr-FR" b="1" dirty="0">
                <a:latin typeface="Calibri" panose="020F0502020204030204" pitchFamily="34" charset="0"/>
              </a:rPr>
              <a:t>Extraire</a:t>
            </a:r>
            <a:r>
              <a:rPr lang="fr-FR" dirty="0">
                <a:solidFill>
                  <a:srgbClr val="000000"/>
                </a:solidFill>
                <a:latin typeface="Calibri" panose="020F0502020204030204" pitchFamily="34" charset="0"/>
              </a:rPr>
              <a:t> des informations pertinentes pour répondre à une question portant sur un document ou plusieurs documents, </a:t>
            </a:r>
            <a:r>
              <a:rPr lang="fr-FR" b="1" dirty="0">
                <a:latin typeface="Calibri" panose="020F0502020204030204" pitchFamily="34" charset="0"/>
              </a:rPr>
              <a:t>les classer, les hiérarchiser. </a:t>
            </a:r>
          </a:p>
        </p:txBody>
      </p:sp>
      <p:sp>
        <p:nvSpPr>
          <p:cNvPr id="13" name="Rectangle 12"/>
          <p:cNvSpPr/>
          <p:nvPr/>
        </p:nvSpPr>
        <p:spPr>
          <a:xfrm>
            <a:off x="233660" y="1794398"/>
            <a:ext cx="3855286" cy="369332"/>
          </a:xfrm>
          <a:prstGeom prst="rect">
            <a:avLst/>
          </a:prstGeom>
        </p:spPr>
        <p:txBody>
          <a:bodyPr wrap="none">
            <a:spAutoFit/>
          </a:bodyPr>
          <a:lstStyle/>
          <a:p>
            <a:r>
              <a:rPr lang="fr-FR" b="1" dirty="0">
                <a:solidFill>
                  <a:srgbClr val="00B050"/>
                </a:solidFill>
                <a:latin typeface="Calibri" panose="020F0502020204030204" pitchFamily="34" charset="0"/>
              </a:rPr>
              <a:t>Analyser et comprendre un document </a:t>
            </a:r>
            <a:endParaRPr lang="fr-FR" dirty="0">
              <a:solidFill>
                <a:srgbClr val="00B050"/>
              </a:solidFill>
              <a:latin typeface="Calibri" panose="020F0502020204030204" pitchFamily="34" charset="0"/>
            </a:endParaRPr>
          </a:p>
        </p:txBody>
      </p:sp>
      <p:pic>
        <p:nvPicPr>
          <p:cNvPr id="15" name="Espace réservé pour une image  4" descr="Thème 1 - PowerPoi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652907" y="3776647"/>
            <a:ext cx="5281640" cy="2736800"/>
          </a:xfrm>
          <a:prstGeom prst="rect">
            <a:avLst/>
          </a:prstGeom>
        </p:spPr>
      </p:pic>
    </p:spTree>
    <p:extLst>
      <p:ext uri="{BB962C8B-B14F-4D97-AF65-F5344CB8AC3E}">
        <p14:creationId xmlns:p14="http://schemas.microsoft.com/office/powerpoint/2010/main" val="1574313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4" descr="Paramètre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931187" y="277077"/>
            <a:ext cx="1023855" cy="592934"/>
          </a:xfrm>
          <a:prstGeom prst="rect">
            <a:avLst/>
          </a:prstGeom>
        </p:spPr>
      </p:pic>
      <p:sp>
        <p:nvSpPr>
          <p:cNvPr id="2" name="Rectangle 1"/>
          <p:cNvSpPr/>
          <p:nvPr/>
        </p:nvSpPr>
        <p:spPr>
          <a:xfrm>
            <a:off x="451895" y="252559"/>
            <a:ext cx="4155615" cy="400110"/>
          </a:xfrm>
          <a:prstGeom prst="rect">
            <a:avLst/>
          </a:prstGeom>
          <a:ln>
            <a:solidFill>
              <a:srgbClr val="FF0000"/>
            </a:solidFill>
          </a:ln>
        </p:spPr>
        <p:txBody>
          <a:bodyPr wrap="square">
            <a:spAutoFit/>
          </a:bodyPr>
          <a:lstStyle/>
          <a:p>
            <a:pPr lvl="0"/>
            <a:r>
              <a:rPr lang="fr-FR" sz="2000" b="1" dirty="0">
                <a:solidFill>
                  <a:srgbClr val="FF0000"/>
                </a:solidFill>
              </a:rPr>
              <a:t>Un pouvoir politique et religieux</a:t>
            </a:r>
          </a:p>
        </p:txBody>
      </p:sp>
      <p:sp>
        <p:nvSpPr>
          <p:cNvPr id="3" name="ZoneTexte 2"/>
          <p:cNvSpPr txBox="1"/>
          <p:nvPr/>
        </p:nvSpPr>
        <p:spPr>
          <a:xfrm>
            <a:off x="142043" y="870011"/>
            <a:ext cx="5442012" cy="923330"/>
          </a:xfrm>
          <a:prstGeom prst="rect">
            <a:avLst/>
          </a:prstGeom>
          <a:noFill/>
        </p:spPr>
        <p:txBody>
          <a:bodyPr wrap="square" rtlCol="0">
            <a:spAutoFit/>
          </a:bodyPr>
          <a:lstStyle/>
          <a:p>
            <a:r>
              <a:rPr lang="fr-FR" b="1" dirty="0"/>
              <a:t>Qui est </a:t>
            </a:r>
            <a:r>
              <a:rPr lang="fr-FR" b="1" dirty="0" err="1"/>
              <a:t>Hâroun</a:t>
            </a:r>
            <a:r>
              <a:rPr lang="fr-FR" b="1" dirty="0"/>
              <a:t> al-</a:t>
            </a:r>
            <a:r>
              <a:rPr lang="fr-FR" b="1" dirty="0" err="1"/>
              <a:t>Rachîd</a:t>
            </a:r>
            <a:r>
              <a:rPr lang="fr-FR" b="1" dirty="0"/>
              <a:t> , comment le connait –on ? </a:t>
            </a:r>
          </a:p>
          <a:p>
            <a:r>
              <a:rPr lang="fr-FR" b="1" dirty="0"/>
              <a:t>Quand et où vit –il ?</a:t>
            </a:r>
          </a:p>
          <a:p>
            <a:r>
              <a:rPr lang="fr-FR" b="1" dirty="0"/>
              <a:t>Quelle est  sa religion ? </a:t>
            </a:r>
          </a:p>
        </p:txBody>
      </p:sp>
      <p:pic>
        <p:nvPicPr>
          <p:cNvPr id="4" name="Picture 2" descr="https://upload.wikimedia.org/wikipedia/commons/d/d9/Harun-Charlemag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042" y="2135631"/>
            <a:ext cx="5234795" cy="3242853"/>
          </a:xfrm>
          <a:prstGeom prst="rect">
            <a:avLst/>
          </a:prstGeom>
          <a:noFill/>
          <a:extLst>
            <a:ext uri="{909E8E84-426E-40DD-AFC4-6F175D3DCCD1}">
              <a14:hiddenFill xmlns:a14="http://schemas.microsoft.com/office/drawing/2010/main">
                <a:solidFill>
                  <a:srgbClr val="FFFFFF"/>
                </a:solidFill>
              </a14:hiddenFill>
            </a:ext>
          </a:extLst>
        </p:spPr>
      </p:pic>
      <p:pic>
        <p:nvPicPr>
          <p:cNvPr id="5" name="Espace réservé pour une image  4" descr="Paramètre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794681" y="2705206"/>
            <a:ext cx="3906736" cy="2660441"/>
          </a:xfrm>
          <a:prstGeom prst="rect">
            <a:avLst/>
          </a:prstGeom>
        </p:spPr>
      </p:pic>
      <p:sp>
        <p:nvSpPr>
          <p:cNvPr id="6" name="Rectangle 5"/>
          <p:cNvSpPr/>
          <p:nvPr/>
        </p:nvSpPr>
        <p:spPr>
          <a:xfrm>
            <a:off x="142042" y="5591584"/>
            <a:ext cx="5138005" cy="461665"/>
          </a:xfrm>
          <a:prstGeom prst="rect">
            <a:avLst/>
          </a:prstGeom>
        </p:spPr>
        <p:txBody>
          <a:bodyPr wrap="square">
            <a:spAutoFit/>
          </a:bodyPr>
          <a:lstStyle/>
          <a:p>
            <a:r>
              <a:rPr lang="fr-FR" sz="1200" dirty="0" err="1">
                <a:latin typeface="Arial" panose="020B0604020202020204" pitchFamily="34" charset="0"/>
              </a:rPr>
              <a:t>Hâroun</a:t>
            </a:r>
            <a:r>
              <a:rPr lang="fr-FR" sz="1200" dirty="0">
                <a:latin typeface="Arial" panose="020B0604020202020204" pitchFamily="34" charset="0"/>
              </a:rPr>
              <a:t> al-</a:t>
            </a:r>
            <a:r>
              <a:rPr lang="fr-FR" sz="1200" dirty="0" err="1">
                <a:latin typeface="Arial" panose="020B0604020202020204" pitchFamily="34" charset="0"/>
              </a:rPr>
              <a:t>Rachîd</a:t>
            </a:r>
            <a:r>
              <a:rPr lang="fr-FR" sz="1200" dirty="0">
                <a:latin typeface="Arial" panose="020B0604020202020204" pitchFamily="34" charset="0"/>
              </a:rPr>
              <a:t> recevant une délégation de Charlemagne à Bagdad</a:t>
            </a:r>
          </a:p>
          <a:p>
            <a:r>
              <a:rPr lang="fr-FR" sz="1200" dirty="0">
                <a:latin typeface="Arial" panose="020B0604020202020204" pitchFamily="34" charset="0"/>
              </a:rPr>
              <a:t> par Julius </a:t>
            </a:r>
            <a:r>
              <a:rPr lang="fr-FR" sz="1200" dirty="0" err="1">
                <a:latin typeface="Arial" panose="020B0604020202020204" pitchFamily="34" charset="0"/>
              </a:rPr>
              <a:t>Köckert</a:t>
            </a:r>
            <a:r>
              <a:rPr lang="fr-FR" sz="1200" dirty="0">
                <a:latin typeface="Arial" panose="020B0604020202020204" pitchFamily="34" charset="0"/>
              </a:rPr>
              <a:t>, XIXème siècle</a:t>
            </a:r>
            <a:endParaRPr lang="fr-FR" sz="1200" dirty="0"/>
          </a:p>
        </p:txBody>
      </p:sp>
      <p:sp>
        <p:nvSpPr>
          <p:cNvPr id="7" name="ZoneTexte 6"/>
          <p:cNvSpPr txBox="1"/>
          <p:nvPr/>
        </p:nvSpPr>
        <p:spPr>
          <a:xfrm>
            <a:off x="9120326" y="125410"/>
            <a:ext cx="3071674" cy="1846659"/>
          </a:xfrm>
          <a:prstGeom prst="rect">
            <a:avLst/>
          </a:prstGeom>
          <a:noFill/>
        </p:spPr>
        <p:txBody>
          <a:bodyPr wrap="square" rtlCol="0">
            <a:spAutoFit/>
          </a:bodyPr>
          <a:lstStyle/>
          <a:p>
            <a:r>
              <a:rPr lang="fr-FR" sz="1200" b="1" dirty="0">
                <a:solidFill>
                  <a:srgbClr val="00B050"/>
                </a:solidFill>
              </a:rPr>
              <a:t>Se repérer dans le temps : construire des repères historiques</a:t>
            </a:r>
            <a:endParaRPr lang="fr-FR" sz="1200" b="1" i="1" dirty="0">
              <a:solidFill>
                <a:srgbClr val="00B050"/>
              </a:solidFill>
            </a:endParaRPr>
          </a:p>
          <a:p>
            <a:r>
              <a:rPr lang="fr-FR" sz="1200" dirty="0"/>
              <a:t>-&gt; </a:t>
            </a:r>
            <a:r>
              <a:rPr lang="fr-FR" sz="1200" b="1" dirty="0"/>
              <a:t>Mettre en relation </a:t>
            </a:r>
            <a:r>
              <a:rPr lang="fr-FR" sz="1200" dirty="0"/>
              <a:t>des faits d’une époque ou d’une période donnée.</a:t>
            </a:r>
          </a:p>
          <a:p>
            <a:r>
              <a:rPr lang="fr-FR" sz="1200" b="1" dirty="0">
                <a:solidFill>
                  <a:srgbClr val="00B050"/>
                </a:solidFill>
              </a:rPr>
              <a:t>Se repérer dans l’espace : construire des repères géographiques</a:t>
            </a:r>
          </a:p>
          <a:p>
            <a:r>
              <a:rPr lang="fr-FR" sz="1200" dirty="0"/>
              <a:t>-&gt; Nommer, localiser et </a:t>
            </a:r>
            <a:r>
              <a:rPr lang="fr-FR" sz="1200" b="1" dirty="0"/>
              <a:t>caractériser</a:t>
            </a:r>
            <a:r>
              <a:rPr lang="fr-FR" sz="1200" dirty="0"/>
              <a:t> des espaces plus complexes.</a:t>
            </a:r>
          </a:p>
          <a:p>
            <a:endParaRPr lang="fr-FR" dirty="0"/>
          </a:p>
        </p:txBody>
      </p:sp>
      <p:sp>
        <p:nvSpPr>
          <p:cNvPr id="10" name="Rectangle 9"/>
          <p:cNvSpPr/>
          <p:nvPr/>
        </p:nvSpPr>
        <p:spPr>
          <a:xfrm>
            <a:off x="9120326" y="1650883"/>
            <a:ext cx="3037199" cy="969496"/>
          </a:xfrm>
          <a:prstGeom prst="rect">
            <a:avLst/>
          </a:prstGeom>
        </p:spPr>
        <p:txBody>
          <a:bodyPr wrap="square">
            <a:spAutoFit/>
          </a:bodyPr>
          <a:lstStyle/>
          <a:p>
            <a:r>
              <a:rPr lang="fr-FR" sz="1200" b="1" dirty="0">
                <a:solidFill>
                  <a:srgbClr val="00B050"/>
                </a:solidFill>
                <a:latin typeface="Calibri" panose="020F0502020204030204" pitchFamily="34" charset="0"/>
              </a:rPr>
              <a:t>Raisonner, justifier une démarche et les choix effectués </a:t>
            </a:r>
            <a:endParaRPr lang="fr-FR" sz="1200" dirty="0">
              <a:solidFill>
                <a:srgbClr val="00B050"/>
              </a:solidFill>
              <a:latin typeface="Calibri" panose="020F0502020204030204" pitchFamily="34" charset="0"/>
            </a:endParaRPr>
          </a:p>
          <a:p>
            <a:r>
              <a:rPr lang="fr-FR" sz="1100" b="1" dirty="0">
                <a:latin typeface="Calibri" panose="020F0502020204030204" pitchFamily="34" charset="0"/>
              </a:rPr>
              <a:t>Poser des questions</a:t>
            </a:r>
            <a:r>
              <a:rPr lang="fr-FR" sz="1100" dirty="0">
                <a:latin typeface="Calibri" panose="020F0502020204030204" pitchFamily="34" charset="0"/>
              </a:rPr>
              <a:t>, </a:t>
            </a:r>
            <a:r>
              <a:rPr lang="fr-FR" sz="1100" b="1" dirty="0">
                <a:latin typeface="Calibri" panose="020F0502020204030204" pitchFamily="34" charset="0"/>
              </a:rPr>
              <a:t>se poser des questions </a:t>
            </a:r>
            <a:r>
              <a:rPr lang="fr-FR" sz="1100" dirty="0">
                <a:latin typeface="Calibri" panose="020F0502020204030204" pitchFamily="34" charset="0"/>
              </a:rPr>
              <a:t>à propos de situations historiques ou/et géographiques </a:t>
            </a:r>
            <a:endParaRPr lang="fr-FR" sz="1100" dirty="0"/>
          </a:p>
        </p:txBody>
      </p:sp>
      <p:sp>
        <p:nvSpPr>
          <p:cNvPr id="11" name="Rectangle 10"/>
          <p:cNvSpPr/>
          <p:nvPr/>
        </p:nvSpPr>
        <p:spPr>
          <a:xfrm>
            <a:off x="57089" y="5996999"/>
            <a:ext cx="5307910" cy="307777"/>
          </a:xfrm>
          <a:prstGeom prst="rect">
            <a:avLst/>
          </a:prstGeom>
        </p:spPr>
        <p:txBody>
          <a:bodyPr wrap="square">
            <a:spAutoFit/>
          </a:bodyPr>
          <a:lstStyle/>
          <a:p>
            <a:r>
              <a:rPr lang="fr-FR" sz="1400" dirty="0"/>
              <a:t>https://fr.wikipedia.org/wiki/Alliance_abbasido-carolingienne</a:t>
            </a:r>
          </a:p>
        </p:txBody>
      </p:sp>
      <p:sp>
        <p:nvSpPr>
          <p:cNvPr id="12" name="Rectangle 11"/>
          <p:cNvSpPr/>
          <p:nvPr/>
        </p:nvSpPr>
        <p:spPr>
          <a:xfrm>
            <a:off x="6860690" y="5365647"/>
            <a:ext cx="3425105" cy="369332"/>
          </a:xfrm>
          <a:prstGeom prst="rect">
            <a:avLst/>
          </a:prstGeom>
        </p:spPr>
        <p:txBody>
          <a:bodyPr wrap="none">
            <a:spAutoFit/>
          </a:bodyPr>
          <a:lstStyle/>
          <a:p>
            <a:r>
              <a:rPr lang="fr-FR" dirty="0"/>
              <a:t>Biblio.editions-bordas.fr/</a:t>
            </a:r>
            <a:r>
              <a:rPr lang="fr-FR" dirty="0" err="1"/>
              <a:t>specimen</a:t>
            </a:r>
            <a:endParaRPr lang="fr-FR" dirty="0"/>
          </a:p>
        </p:txBody>
      </p:sp>
    </p:spTree>
    <p:extLst>
      <p:ext uri="{BB962C8B-B14F-4D97-AF65-F5344CB8AC3E}">
        <p14:creationId xmlns:p14="http://schemas.microsoft.com/office/powerpoint/2010/main" val="3120098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a/ae/Harun_Al-Rashid_and_the_World_of_the_Thousand_and_One_Nights.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04561" y="1036956"/>
            <a:ext cx="2023872" cy="36941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a:spLocks noChangeArrowheads="1"/>
          </p:cNvSpPr>
          <p:nvPr/>
        </p:nvSpPr>
        <p:spPr bwMode="auto">
          <a:xfrm>
            <a:off x="78659" y="94975"/>
            <a:ext cx="121133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i="1" u="none" strike="noStrike" cap="none" normalizeH="0" baseline="0" dirty="0">
                <a:ln>
                  <a:noFill/>
                </a:ln>
                <a:effectLst/>
                <a:latin typeface="Times New Roman" panose="02020603050405020304" pitchFamily="18" charset="0"/>
                <a:cs typeface="Times New Roman" panose="02020603050405020304" pitchFamily="18" charset="0"/>
              </a:rPr>
              <a:t>.</a:t>
            </a:r>
            <a:r>
              <a:rPr kumimoji="0" lang="fr-FR" altLang="fr-FR" i="0" u="none" strike="noStrike" cap="none" normalizeH="0" baseline="0" dirty="0">
                <a:ln>
                  <a:noFill/>
                </a:ln>
                <a:effectLst/>
                <a:latin typeface="Times New Roman" panose="02020603050405020304" pitchFamily="18" charset="0"/>
                <a:cs typeface="Times New Roman" panose="02020603050405020304" pitchFamily="18" charset="0"/>
              </a:rPr>
              <a:t> </a:t>
            </a:r>
          </a:p>
        </p:txBody>
      </p:sp>
      <p:sp>
        <p:nvSpPr>
          <p:cNvPr id="9" name="Rectangle 10"/>
          <p:cNvSpPr>
            <a:spLocks noChangeArrowheads="1"/>
          </p:cNvSpPr>
          <p:nvPr/>
        </p:nvSpPr>
        <p:spPr bwMode="auto">
          <a:xfrm>
            <a:off x="2828325" y="587418"/>
            <a:ext cx="9201370"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rgbClr val="000000"/>
                </a:solidFill>
                <a:effectLst/>
                <a:ea typeface="Times New Roman" panose="02020603050405020304" pitchFamily="18" charset="0"/>
                <a:cs typeface="Times New Roman" panose="02020603050405020304" pitchFamily="18" charset="0"/>
              </a:rPr>
              <a:t>« </a:t>
            </a: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Voilà que mon cœur saigne à cette nouvelle ! Notre </a:t>
            </a:r>
            <a:r>
              <a:rPr kumimoji="0" lang="fr-FR" altLang="fr-FR" sz="1600" b="0" i="0" u="none" strike="noStrike" cap="none" normalizeH="0" baseline="0" dirty="0">
                <a:ln>
                  <a:noFill/>
                </a:ln>
                <a:solidFill>
                  <a:srgbClr val="FF0000"/>
                </a:solidFill>
                <a:effectLst/>
                <a:ea typeface="Times New Roman" panose="02020603050405020304" pitchFamily="18" charset="0"/>
                <a:cs typeface="Times New Roman" panose="02020603050405020304" pitchFamily="18" charset="0"/>
              </a:rPr>
              <a:t>calife</a:t>
            </a: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 Haroun al-Rachid - qu'il soit </a:t>
            </a:r>
            <a:r>
              <a:rPr kumimoji="0" lang="fr-FR" altLang="fr-FR" sz="1600" b="0" i="0" u="none" strike="noStrike" cap="none" normalizeH="0" baseline="0" dirty="0">
                <a:ln>
                  <a:noFill/>
                </a:ln>
                <a:solidFill>
                  <a:srgbClr val="FF0000"/>
                </a:solidFill>
                <a:effectLst/>
                <a:ea typeface="Times New Roman" panose="02020603050405020304" pitchFamily="18" charset="0"/>
                <a:cs typeface="Times New Roman" panose="02020603050405020304" pitchFamily="18" charset="0"/>
              </a:rPr>
              <a:t>protégé par Allah </a:t>
            </a: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 a quitté cette terre pour rejoindre Allah et son Prophète. Double disparition que celle du « Bien guidé »</a:t>
            </a:r>
            <a:r>
              <a:rPr kumimoji="0" lang="fr-FR" altLang="fr-FR" sz="1600" b="0" i="0" u="none" strike="noStrike" cap="none" normalizeH="0" baseline="30000" dirty="0">
                <a:ln>
                  <a:noFill/>
                </a:ln>
                <a:effectLst/>
                <a:ea typeface="Times New Roman" panose="02020603050405020304" pitchFamily="18" charset="0"/>
                <a:cs typeface="Times New Roman" panose="02020603050405020304" pitchFamily="18" charset="0"/>
              </a:rPr>
              <a:t>1</a:t>
            </a: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 et de ma jeunesse à ses côtés. Je n'avais pas atteint ma quinzième année lorsque je suis entrée au </a:t>
            </a:r>
            <a:r>
              <a:rPr kumimoji="0" lang="fr-FR" altLang="fr-FR" sz="1600" b="0" i="0" u="none" strike="noStrike" cap="none" normalizeH="0" baseline="0" dirty="0">
                <a:ln>
                  <a:noFill/>
                </a:ln>
                <a:solidFill>
                  <a:srgbClr val="FF0000"/>
                </a:solidFill>
                <a:effectLst/>
                <a:ea typeface="Times New Roman" panose="02020603050405020304" pitchFamily="18" charset="0"/>
                <a:cs typeface="Times New Roman" panose="02020603050405020304" pitchFamily="18" charset="0"/>
              </a:rPr>
              <a:t>service du palais  </a:t>
            </a: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à </a:t>
            </a:r>
            <a:r>
              <a:rPr kumimoji="0" lang="fr-FR" altLang="fr-FR" sz="1600" b="0" i="0" u="none" strike="noStrike" cap="none" normalizeH="0" baseline="0" dirty="0">
                <a:ln>
                  <a:noFill/>
                </a:ln>
                <a:solidFill>
                  <a:srgbClr val="FF0000"/>
                </a:solidFill>
                <a:effectLst/>
                <a:ea typeface="Times New Roman" panose="02020603050405020304" pitchFamily="18" charset="0"/>
                <a:cs typeface="Times New Roman" panose="02020603050405020304" pitchFamily="18" charset="0"/>
              </a:rPr>
              <a:t>Bagdad</a:t>
            </a: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 comme esclave. Rachid était encore un jeune homme, fils du calife Al </a:t>
            </a:r>
            <a:r>
              <a:rPr kumimoji="0" lang="fr-FR" altLang="fr-FR" sz="1600" b="0" i="0" u="none" strike="noStrike" cap="none" normalizeH="0" baseline="0" dirty="0" err="1">
                <a:ln>
                  <a:noFill/>
                </a:ln>
                <a:effectLst/>
                <a:ea typeface="Times New Roman" panose="02020603050405020304" pitchFamily="18" charset="0"/>
                <a:cs typeface="Times New Roman" panose="02020603050405020304" pitchFamily="18" charset="0"/>
              </a:rPr>
              <a:t>Madhi</a:t>
            </a: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 et d'une esclave berbère.</a:t>
            </a:r>
            <a:endParaRPr kumimoji="0" lang="fr-FR" altLang="fr-FR" sz="1600" b="0" i="0" u="none" strike="noStrike" cap="none" normalizeH="0" baseline="0" dirty="0">
              <a:ln>
                <a:noFill/>
              </a:ln>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Quel bonheur ce fut le jour où notre calife eut son premier fils d'une esclave perse, puis quand sa femme légitime, et cousine, </a:t>
            </a:r>
            <a:r>
              <a:rPr kumimoji="0" lang="fr-FR" altLang="fr-FR" sz="1600" b="0" i="0" u="none" strike="noStrike" cap="none" normalizeH="0" baseline="0" dirty="0" err="1">
                <a:ln>
                  <a:noFill/>
                </a:ln>
                <a:effectLst/>
                <a:ea typeface="Times New Roman" panose="02020603050405020304" pitchFamily="18" charset="0"/>
                <a:cs typeface="Times New Roman" panose="02020603050405020304" pitchFamily="18" charset="0"/>
              </a:rPr>
              <a:t>Zubayda</a:t>
            </a: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 lui donna un autre fils. Haroun al-Rachid, guidé par Allah le Miséricordieux, n'a pas écarté de la </a:t>
            </a:r>
            <a:r>
              <a:rPr kumimoji="0" lang="fr-FR" altLang="fr-FR" sz="1600" b="0" i="0" u="none" strike="noStrike" cap="none" normalizeH="0" baseline="0" dirty="0">
                <a:ln>
                  <a:noFill/>
                </a:ln>
                <a:solidFill>
                  <a:srgbClr val="FF0000"/>
                </a:solidFill>
                <a:effectLst/>
                <a:ea typeface="Times New Roman" panose="02020603050405020304" pitchFamily="18" charset="0"/>
                <a:cs typeface="Times New Roman" panose="02020603050405020304" pitchFamily="18" charset="0"/>
              </a:rPr>
              <a:t>succession</a:t>
            </a: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 l'un de ses fils au profit d'un autre. Sage décision d'un calife qui est aussi un père !</a:t>
            </a:r>
            <a:endParaRPr kumimoji="0" lang="fr-FR" altLang="fr-FR" sz="1600" b="0" i="0" u="none" strike="noStrike" cap="none" normalizeH="0" baseline="0" dirty="0">
              <a:ln>
                <a:noFill/>
              </a:ln>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Haroun al Rachid - qu'Allah le protège ! - sera accueilli au paradis car il a réalisé </a:t>
            </a:r>
            <a:r>
              <a:rPr kumimoji="0" lang="fr-FR" altLang="fr-FR" sz="1600" b="0" i="0" u="none" strike="noStrike" cap="none" normalizeH="0" baseline="0" dirty="0">
                <a:ln>
                  <a:noFill/>
                </a:ln>
                <a:solidFill>
                  <a:srgbClr val="FF0000"/>
                </a:solidFill>
                <a:effectLst/>
                <a:ea typeface="Times New Roman" panose="02020603050405020304" pitchFamily="18" charset="0"/>
                <a:cs typeface="Times New Roman" panose="02020603050405020304" pitchFamily="18" charset="0"/>
              </a:rPr>
              <a:t>toutes les obligations de notre foi</a:t>
            </a: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 Il s'est acquitté du </a:t>
            </a:r>
            <a:r>
              <a:rPr kumimoji="0" lang="fr-FR" altLang="fr-FR" sz="1600" b="0" i="0" u="none" strike="noStrike" cap="none" normalizeH="0" baseline="0" dirty="0">
                <a:ln>
                  <a:noFill/>
                </a:ln>
                <a:solidFill>
                  <a:srgbClr val="FF0000"/>
                </a:solidFill>
                <a:effectLst/>
                <a:ea typeface="Times New Roman" panose="02020603050405020304" pitchFamily="18" charset="0"/>
                <a:cs typeface="Times New Roman" panose="02020603050405020304" pitchFamily="18" charset="0"/>
              </a:rPr>
              <a:t>pèlerinage</a:t>
            </a: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 </a:t>
            </a:r>
            <a:r>
              <a:rPr kumimoji="0" lang="fr-FR" altLang="fr-FR" sz="1600" b="0" i="0" u="none" strike="noStrike" cap="none" normalizeH="0" baseline="0" dirty="0">
                <a:ln>
                  <a:noFill/>
                </a:ln>
                <a:solidFill>
                  <a:srgbClr val="FF0000"/>
                </a:solidFill>
                <a:effectLst/>
                <a:ea typeface="Times New Roman" panose="02020603050405020304" pitchFamily="18" charset="0"/>
                <a:cs typeface="Times New Roman" panose="02020603050405020304" pitchFamily="18" charset="0"/>
              </a:rPr>
              <a:t>à La Mecque : Ô ville sainte parmi toutes </a:t>
            </a: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 Il est </a:t>
            </a:r>
            <a:r>
              <a:rPr kumimoji="0" lang="fr-FR" altLang="fr-FR" sz="1600" b="0" i="0" u="none" strike="noStrike" cap="none" normalizeH="0" baseline="0" dirty="0">
                <a:ln>
                  <a:noFill/>
                </a:ln>
                <a:solidFill>
                  <a:srgbClr val="FF0000"/>
                </a:solidFill>
                <a:effectLst/>
                <a:ea typeface="Times New Roman" panose="02020603050405020304" pitchFamily="18" charset="0"/>
                <a:cs typeface="Times New Roman" panose="02020603050405020304" pitchFamily="18" charset="0"/>
              </a:rPr>
              <a:t>connu au-delà des mers</a:t>
            </a: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 jusqu'aux ) s territoires du Couchant, où vit un empereur du nom de </a:t>
            </a:r>
            <a:r>
              <a:rPr kumimoji="0" lang="fr-FR" altLang="fr-FR" sz="1600" b="0" i="0" u="none" strike="noStrike" cap="none" normalizeH="0" baseline="0" dirty="0">
                <a:ln>
                  <a:noFill/>
                </a:ln>
                <a:solidFill>
                  <a:srgbClr val="FF0000"/>
                </a:solidFill>
                <a:effectLst/>
                <a:ea typeface="Times New Roman" panose="02020603050405020304" pitchFamily="18" charset="0"/>
                <a:cs typeface="Times New Roman" panose="02020603050405020304" pitchFamily="18" charset="0"/>
              </a:rPr>
              <a:t>Charlemagne</a:t>
            </a: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 Celui-ci a reçu des cadeaux somptueux de notre calife et l'assurance que les infidèles, </a:t>
            </a:r>
            <a:r>
              <a:rPr kumimoji="0" lang="fr-FR" altLang="fr-FR" sz="1600" b="0" i="0" u="none" strike="noStrike" cap="none" normalizeH="0" baseline="0" dirty="0">
                <a:ln>
                  <a:noFill/>
                </a:ln>
                <a:solidFill>
                  <a:srgbClr val="FF0000"/>
                </a:solidFill>
                <a:effectLst/>
                <a:ea typeface="Times New Roman" panose="02020603050405020304" pitchFamily="18" charset="0"/>
                <a:cs typeface="Times New Roman" panose="02020603050405020304" pitchFamily="18" charset="0"/>
              </a:rPr>
              <a:t>qui se disent chrétiens, seront traités avec bienveillance en terre d'islam.</a:t>
            </a:r>
            <a:endParaRPr kumimoji="0" lang="fr-FR" altLang="fr-FR" sz="1600" b="0" i="0" u="none" strike="noStrike" cap="none" normalizeH="0" baseline="0" dirty="0">
              <a:ln>
                <a:noFill/>
              </a:ln>
              <a:solidFill>
                <a:srgbClr val="FF0000"/>
              </a:solidFill>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Mais à cette heure, comment ne pas haïr ces autres peuples aux frontières, traîtres et infidèles, qui ont tué notre chef vénéré ! Les Roumis de Constantinople</a:t>
            </a:r>
            <a:r>
              <a:rPr kumimoji="0" lang="fr-FR" altLang="fr-FR" sz="1600" b="0" i="0" u="none" strike="noStrike" cap="none" normalizeH="0" baseline="30000" dirty="0">
                <a:ln>
                  <a:noFill/>
                </a:ln>
                <a:effectLst/>
                <a:ea typeface="Times New Roman" panose="02020603050405020304" pitchFamily="18" charset="0"/>
                <a:cs typeface="Times New Roman" panose="02020603050405020304" pitchFamily="18" charset="0"/>
              </a:rPr>
              <a:t>2</a:t>
            </a: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 ont attaqué si souvent notre calife et notre foi que je ne me souviens plus combien notre glorieux calife a dû livrer de batailles pour finalement s'emparer des îles en Méditerranée.</a:t>
            </a:r>
            <a:endParaRPr kumimoji="0" lang="fr-FR" altLang="fr-FR" sz="1600" b="0" i="0" u="none" strike="noStrike" cap="none" normalizeH="0" baseline="0" dirty="0">
              <a:ln>
                <a:noFill/>
              </a:ln>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Les poètes chantent déjà la gloire de notre calife. De Bagdad partent déjà, avec les mille caravanes qui traversent le Tigre, tous les récits : ils vont rejoindre les contrées lointaines du Levant et du Couchant. Tant d'hommes de sciences sont venus chercher protection et récompense au service du calife ! Tant d'autres arrivent encore dans la " Maison de la Sagesse ", cette Académie des sciences qui fait de Bagdad la capitale des savoirs ! »</a:t>
            </a:r>
            <a:r>
              <a:rPr kumimoji="0" lang="fr-FR" altLang="fr-FR" sz="1600" b="0" i="0" u="none" strike="noStrike" cap="none" normalizeH="0" dirty="0">
                <a:ln>
                  <a:noFill/>
                </a:ln>
                <a:effectLst/>
                <a:ea typeface="Times New Roman" panose="02020603050405020304" pitchFamily="18" charset="0"/>
                <a:cs typeface="Times New Roman" panose="02020603050405020304" pitchFamily="18" charset="0"/>
              </a:rPr>
              <a:t>      </a:t>
            </a:r>
            <a:r>
              <a:rPr lang="fr-FR" sz="1600" i="1" spc="5" dirty="0">
                <a:ea typeface="Times New Roman" panose="02020603050405020304" pitchFamily="18" charset="0"/>
                <a:cs typeface="Times New Roman" panose="02020603050405020304" pitchFamily="18" charset="0"/>
              </a:rPr>
              <a:t>Amina, esclave au service du calife.</a:t>
            </a:r>
            <a:endParaRPr lang="fr-FR" sz="1600" dirty="0">
              <a:ea typeface="Times New Roman" panose="02020603050405020304" pitchFamily="18" charset="0"/>
              <a:cs typeface="Times New Roman" panose="02020603050405020304" pitchFamily="18" charset="0"/>
            </a:endParaRPr>
          </a:p>
          <a:p>
            <a:pPr algn="r"/>
            <a:r>
              <a:rPr lang="fr-FR" sz="1600" spc="-5" dirty="0">
                <a:ea typeface="Times New Roman" panose="02020603050405020304" pitchFamily="18" charset="0"/>
                <a:cs typeface="Times New Roman" panose="02020603050405020304" pitchFamily="18" charset="0"/>
              </a:rPr>
              <a:t>Adaptation de Nadine Bouette, d'après plusieurs biographies </a:t>
            </a:r>
            <a:r>
              <a:rPr lang="fr-FR" sz="1600" spc="-10" dirty="0">
                <a:ea typeface="Times New Roman" panose="02020603050405020304" pitchFamily="18" charset="0"/>
                <a:cs typeface="Times New Roman" panose="02020603050405020304" pitchFamily="18" charset="0"/>
              </a:rPr>
              <a:t>d'Haroun al-Rachid et des récits des </a:t>
            </a:r>
            <a:r>
              <a:rPr lang="fr-FR" sz="1600" i="1" spc="-10" dirty="0">
                <a:ea typeface="Times New Roman" panose="02020603050405020304" pitchFamily="18" charset="0"/>
                <a:cs typeface="Times New Roman" panose="02020603050405020304" pitchFamily="18" charset="0"/>
              </a:rPr>
              <a:t>Mille </a:t>
            </a:r>
            <a:r>
              <a:rPr lang="fr-FR" sz="1600" i="1" spc="-10" dirty="0">
                <a:solidFill>
                  <a:srgbClr val="000000"/>
                </a:solidFill>
                <a:ea typeface="Times New Roman" panose="02020603050405020304" pitchFamily="18" charset="0"/>
                <a:cs typeface="Times New Roman" panose="02020603050405020304" pitchFamily="18" charset="0"/>
              </a:rPr>
              <a:t>et Une</a:t>
            </a:r>
            <a:endParaRPr kumimoji="0" lang="fr-FR" altLang="fr-FR" sz="1600" b="0" i="0" u="none" strike="noStrike" cap="none" normalizeH="0" baseline="0" dirty="0">
              <a:ln>
                <a:noFill/>
              </a:ln>
              <a:solidFill>
                <a:schemeClr val="tx1"/>
              </a:solidFill>
              <a:effectLst/>
              <a:cs typeface="Times New Roman" panose="02020603050405020304" pitchFamily="18" charset="0"/>
            </a:endParaRPr>
          </a:p>
        </p:txBody>
      </p:sp>
      <p:sp>
        <p:nvSpPr>
          <p:cNvPr id="2" name="ZoneTexte 1"/>
          <p:cNvSpPr txBox="1"/>
          <p:nvPr/>
        </p:nvSpPr>
        <p:spPr>
          <a:xfrm>
            <a:off x="223448" y="4980615"/>
            <a:ext cx="2104985" cy="646331"/>
          </a:xfrm>
          <a:prstGeom prst="rect">
            <a:avLst/>
          </a:prstGeom>
          <a:noFill/>
        </p:spPr>
        <p:txBody>
          <a:bodyPr wrap="square" rtlCol="0">
            <a:spAutoFit/>
          </a:bodyPr>
          <a:lstStyle/>
          <a:p>
            <a:r>
              <a:rPr lang="fr-FR" dirty="0"/>
              <a:t>Miniature persane du XVI</a:t>
            </a:r>
            <a:r>
              <a:rPr lang="fr-FR" baseline="30000" dirty="0"/>
              <a:t>e</a:t>
            </a:r>
            <a:r>
              <a:rPr lang="fr-FR" dirty="0"/>
              <a:t> siècle, BNF</a:t>
            </a:r>
          </a:p>
        </p:txBody>
      </p:sp>
      <p:sp>
        <p:nvSpPr>
          <p:cNvPr id="3" name="Rectangle 2"/>
          <p:cNvSpPr/>
          <p:nvPr/>
        </p:nvSpPr>
        <p:spPr>
          <a:xfrm>
            <a:off x="304561" y="94975"/>
            <a:ext cx="3276987" cy="369332"/>
          </a:xfrm>
          <a:prstGeom prst="rect">
            <a:avLst/>
          </a:prstGeom>
        </p:spPr>
        <p:txBody>
          <a:bodyPr wrap="none">
            <a:spAutoFit/>
          </a:bodyPr>
          <a:lstStyle/>
          <a:p>
            <a:pPr lvl="0"/>
            <a:r>
              <a:rPr lang="fr-FR" b="1" dirty="0">
                <a:solidFill>
                  <a:srgbClr val="FF0000"/>
                </a:solidFill>
              </a:rPr>
              <a:t>Un pouvoir politique et religieux</a:t>
            </a:r>
          </a:p>
        </p:txBody>
      </p:sp>
      <p:sp>
        <p:nvSpPr>
          <p:cNvPr id="4" name="Rectangle 3"/>
          <p:cNvSpPr/>
          <p:nvPr/>
        </p:nvSpPr>
        <p:spPr>
          <a:xfrm>
            <a:off x="39329" y="6453824"/>
            <a:ext cx="11990366" cy="369332"/>
          </a:xfrm>
          <a:prstGeom prst="rect">
            <a:avLst/>
          </a:prstGeom>
        </p:spPr>
        <p:txBody>
          <a:bodyPr wrap="square">
            <a:spAutoFit/>
          </a:bodyPr>
          <a:lstStyle/>
          <a:p>
            <a:r>
              <a:rPr lang="fr-FR" dirty="0"/>
              <a:t>http://c116.histgeo-rostand.net/activites/5eme-cahier-d-activites/histoire/ch1-l-islam/haroun-al-rachid-calife-de-bagdadNuits</a:t>
            </a:r>
          </a:p>
        </p:txBody>
      </p:sp>
    </p:spTree>
    <p:extLst>
      <p:ext uri="{BB962C8B-B14F-4D97-AF65-F5344CB8AC3E}">
        <p14:creationId xmlns:p14="http://schemas.microsoft.com/office/powerpoint/2010/main" val="3692264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2"/>
          <p:cNvPicPr>
            <a:picLocks noChangeAspect="1"/>
          </p:cNvPicPr>
          <p:nvPr/>
        </p:nvPicPr>
        <p:blipFill rotWithShape="1">
          <a:blip r:embed="rId2" cstate="print">
            <a:extLst>
              <a:ext uri="{28A0092B-C50C-407E-A947-70E740481C1C}">
                <a14:useLocalDpi xmlns:a14="http://schemas.microsoft.com/office/drawing/2010/main" val="0"/>
              </a:ext>
            </a:extLst>
          </a:blip>
          <a:srcRect l="32377" t="12049" r="5173" b="41748"/>
          <a:stretch/>
        </p:blipFill>
        <p:spPr>
          <a:xfrm>
            <a:off x="182842" y="185827"/>
            <a:ext cx="6149895" cy="6257548"/>
          </a:xfrm>
          <a:prstGeom prst="rect">
            <a:avLst/>
          </a:prstGeom>
        </p:spPr>
      </p:pic>
      <p:sp>
        <p:nvSpPr>
          <p:cNvPr id="3" name="Rectangle 2"/>
          <p:cNvSpPr/>
          <p:nvPr/>
        </p:nvSpPr>
        <p:spPr>
          <a:xfrm>
            <a:off x="6991530" y="1683385"/>
            <a:ext cx="4799860" cy="1631216"/>
          </a:xfrm>
          <a:prstGeom prst="rect">
            <a:avLst/>
          </a:prstGeom>
        </p:spPr>
        <p:txBody>
          <a:bodyPr wrap="square">
            <a:spAutoFit/>
          </a:bodyPr>
          <a:lstStyle/>
          <a:p>
            <a:r>
              <a:rPr lang="fr-FR" altLang="fr-FR" sz="2000" i="1" dirty="0">
                <a:latin typeface="Times New Roman" panose="02020603050405020304" pitchFamily="18" charset="0"/>
                <a:ea typeface="Times New Roman" panose="02020603050405020304" pitchFamily="18" charset="0"/>
                <a:cs typeface="Times New Roman" panose="02020603050405020304" pitchFamily="18" charset="0"/>
              </a:rPr>
              <a:t>« où vit un empereur du nom de </a:t>
            </a:r>
            <a:r>
              <a:rPr lang="fr-FR" altLang="fr-FR" sz="20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Charlemagne</a:t>
            </a:r>
            <a:r>
              <a:rPr lang="fr-FR" altLang="fr-FR" sz="2000" i="1" dirty="0">
                <a:latin typeface="Times New Roman" panose="02020603050405020304" pitchFamily="18" charset="0"/>
                <a:ea typeface="Times New Roman" panose="02020603050405020304" pitchFamily="18" charset="0"/>
                <a:cs typeface="Times New Roman" panose="02020603050405020304" pitchFamily="18" charset="0"/>
              </a:rPr>
              <a:t>. Celui-ci a reçu des cadeaux somptueux de notre calife et l'assurance que les infidèles, </a:t>
            </a:r>
            <a:r>
              <a:rPr lang="fr-FR" altLang="fr-FR" sz="20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qui se disent chrétiens, seront traités avec bienveillance en terre d'islam »</a:t>
            </a:r>
            <a:endParaRPr lang="fr-FR" sz="2000" i="1" dirty="0"/>
          </a:p>
        </p:txBody>
      </p:sp>
    </p:spTree>
    <p:extLst>
      <p:ext uri="{BB962C8B-B14F-4D97-AF65-F5344CB8AC3E}">
        <p14:creationId xmlns:p14="http://schemas.microsoft.com/office/powerpoint/2010/main" val="1241806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descr="Paramètre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12511" y="218418"/>
            <a:ext cx="8319748" cy="5665650"/>
          </a:xfrm>
          <a:prstGeom prst="rect">
            <a:avLst/>
          </a:prstGeom>
        </p:spPr>
      </p:pic>
      <p:sp>
        <p:nvSpPr>
          <p:cNvPr id="2" name="Rectangle 1"/>
          <p:cNvSpPr/>
          <p:nvPr/>
        </p:nvSpPr>
        <p:spPr>
          <a:xfrm>
            <a:off x="2198807" y="166121"/>
            <a:ext cx="5013360" cy="369332"/>
          </a:xfrm>
          <a:prstGeom prst="rect">
            <a:avLst/>
          </a:prstGeom>
        </p:spPr>
        <p:txBody>
          <a:bodyPr wrap="none">
            <a:spAutoFit/>
          </a:bodyPr>
          <a:lstStyle/>
          <a:p>
            <a:r>
              <a:rPr lang="fr-FR" altLang="fr-FR"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seront traités avec bienveillance en </a:t>
            </a:r>
            <a:r>
              <a:rPr lang="fr-FR" altLang="fr-FR" i="1"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terre d'islam </a:t>
            </a:r>
            <a:r>
              <a:rPr lang="fr-FR" altLang="fr-FR"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fr-FR" i="1" dirty="0"/>
          </a:p>
        </p:txBody>
      </p:sp>
      <p:pic>
        <p:nvPicPr>
          <p:cNvPr id="4" name="Espace réservé pour une image  4" descr="Paramètre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705434" y="265854"/>
            <a:ext cx="1023855" cy="592934"/>
          </a:xfrm>
          <a:prstGeom prst="rect">
            <a:avLst/>
          </a:prstGeom>
        </p:spPr>
      </p:pic>
      <p:sp>
        <p:nvSpPr>
          <p:cNvPr id="6" name="ZoneTexte 5"/>
          <p:cNvSpPr txBox="1"/>
          <p:nvPr/>
        </p:nvSpPr>
        <p:spPr>
          <a:xfrm>
            <a:off x="9169597" y="1086105"/>
            <a:ext cx="3071674" cy="3139321"/>
          </a:xfrm>
          <a:prstGeom prst="rect">
            <a:avLst/>
          </a:prstGeom>
          <a:noFill/>
        </p:spPr>
        <p:txBody>
          <a:bodyPr wrap="square" rtlCol="0">
            <a:spAutoFit/>
          </a:bodyPr>
          <a:lstStyle/>
          <a:p>
            <a:r>
              <a:rPr lang="fr-FR" sz="1200" b="1" dirty="0">
                <a:solidFill>
                  <a:srgbClr val="00B050"/>
                </a:solidFill>
              </a:rPr>
              <a:t>Se repérer dans le temps : construire des repères historiques</a:t>
            </a:r>
            <a:endParaRPr lang="fr-FR" sz="1200" b="1" i="1" dirty="0">
              <a:solidFill>
                <a:srgbClr val="00B050"/>
              </a:solidFill>
            </a:endParaRPr>
          </a:p>
          <a:p>
            <a:r>
              <a:rPr lang="fr-FR" sz="1200" dirty="0"/>
              <a:t>-&gt; Mettre en relation des faits d’une époque ou d’une période donnée.</a:t>
            </a:r>
          </a:p>
          <a:p>
            <a:endParaRPr lang="fr-FR" sz="1200" dirty="0"/>
          </a:p>
          <a:p>
            <a:r>
              <a:rPr lang="fr-FR" sz="1200" b="1" dirty="0">
                <a:solidFill>
                  <a:srgbClr val="00B050"/>
                </a:solidFill>
              </a:rPr>
              <a:t>Se repérer dans l’espace : construire des repères géographiques</a:t>
            </a:r>
          </a:p>
          <a:p>
            <a:r>
              <a:rPr lang="fr-FR" sz="1200" dirty="0"/>
              <a:t>-&gt; Nommer, localiser et caractériser des espaces plus complexes.</a:t>
            </a:r>
          </a:p>
          <a:p>
            <a:endParaRPr lang="fr-FR" sz="1200" dirty="0"/>
          </a:p>
          <a:p>
            <a:r>
              <a:rPr lang="fr-FR" sz="1200" dirty="0"/>
              <a:t>-&gt; </a:t>
            </a:r>
            <a:r>
              <a:rPr lang="fr-FR" sz="1200" b="1" dirty="0">
                <a:solidFill>
                  <a:srgbClr val="00B050"/>
                </a:solidFill>
                <a:latin typeface="Calibri" panose="020F0502020204030204" pitchFamily="34" charset="0"/>
              </a:rPr>
              <a:t>Analyser et comprendre un document </a:t>
            </a:r>
            <a:endParaRPr lang="fr-FR" sz="1200" dirty="0">
              <a:solidFill>
                <a:srgbClr val="00B050"/>
              </a:solidFill>
              <a:latin typeface="Calibri" panose="020F0502020204030204" pitchFamily="34" charset="0"/>
            </a:endParaRPr>
          </a:p>
          <a:p>
            <a:r>
              <a:rPr lang="fr-FR" sz="1200" b="1" dirty="0">
                <a:solidFill>
                  <a:srgbClr val="000000"/>
                </a:solidFill>
                <a:latin typeface="Calibri" panose="020F0502020204030204" pitchFamily="34" charset="0"/>
              </a:rPr>
              <a:t>Confronter</a:t>
            </a:r>
            <a:r>
              <a:rPr lang="fr-FR" sz="1200" dirty="0">
                <a:solidFill>
                  <a:srgbClr val="000000"/>
                </a:solidFill>
                <a:latin typeface="Calibri" panose="020F0502020204030204" pitchFamily="34" charset="0"/>
              </a:rPr>
              <a:t> un document à ce qu’on peut connaître par ailleurs du sujet étudié. </a:t>
            </a:r>
          </a:p>
          <a:p>
            <a:endParaRPr lang="fr-FR" sz="1200" u="sng" dirty="0">
              <a:solidFill>
                <a:srgbClr val="000000"/>
              </a:solidFill>
              <a:latin typeface="Calibri" panose="020F0502020204030204" pitchFamily="34" charset="0"/>
            </a:endParaRPr>
          </a:p>
          <a:p>
            <a:endParaRPr lang="fr-FR" sz="1200" dirty="0"/>
          </a:p>
          <a:p>
            <a:endParaRPr lang="fr-FR" dirty="0"/>
          </a:p>
        </p:txBody>
      </p:sp>
      <p:cxnSp>
        <p:nvCxnSpPr>
          <p:cNvPr id="7" name="Connecteur droit avec flèche 6"/>
          <p:cNvCxnSpPr/>
          <p:nvPr/>
        </p:nvCxnSpPr>
        <p:spPr>
          <a:xfrm flipH="1" flipV="1">
            <a:off x="4625266" y="1926454"/>
            <a:ext cx="4545367" cy="10386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86654" y="6399436"/>
            <a:ext cx="3425105" cy="369332"/>
          </a:xfrm>
          <a:prstGeom prst="rect">
            <a:avLst/>
          </a:prstGeom>
        </p:spPr>
        <p:txBody>
          <a:bodyPr wrap="none">
            <a:spAutoFit/>
          </a:bodyPr>
          <a:lstStyle/>
          <a:p>
            <a:r>
              <a:rPr lang="fr-FR" dirty="0"/>
              <a:t>Biblio.editions-bordas.fr/</a:t>
            </a:r>
            <a:r>
              <a:rPr lang="fr-FR" dirty="0" err="1"/>
              <a:t>specimen</a:t>
            </a:r>
            <a:endParaRPr lang="fr-FR" dirty="0"/>
          </a:p>
        </p:txBody>
      </p:sp>
    </p:spTree>
    <p:extLst>
      <p:ext uri="{BB962C8B-B14F-4D97-AF65-F5344CB8AC3E}">
        <p14:creationId xmlns:p14="http://schemas.microsoft.com/office/powerpoint/2010/main" val="702482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60496" y="3426781"/>
            <a:ext cx="10768612" cy="2784737"/>
          </a:xfrm>
          <a:prstGeom prst="rect">
            <a:avLst/>
          </a:prstGeom>
          <a:noFill/>
        </p:spPr>
        <p:txBody>
          <a:bodyPr wrap="square" rtlCol="0">
            <a:spAutoFit/>
          </a:bodyPr>
          <a:lstStyle/>
          <a:p>
            <a:pPr>
              <a:lnSpc>
                <a:spcPct val="200000"/>
              </a:lnSpc>
            </a:pPr>
            <a:r>
              <a:rPr lang="fr-FR" dirty="0"/>
              <a:t>« Il y a une coïncidence entre religion et conquête mais ensuite </a:t>
            </a:r>
            <a:r>
              <a:rPr lang="fr-FR" b="1" dirty="0"/>
              <a:t>naissance d’un empire « civilisateur</a:t>
            </a:r>
            <a:r>
              <a:rPr lang="fr-FR" dirty="0"/>
              <a:t> »  qui assigne les populations conquises et conquérantes aux taches productives  de la paix, sanctionnées et stimulées par l’impôt, mobilisateur  de la richesse. Le signe moteur de cette accumulation de capitaux  </a:t>
            </a:r>
            <a:r>
              <a:rPr lang="fr-FR" b="1" dirty="0"/>
              <a:t>c’est la ville </a:t>
            </a:r>
            <a:r>
              <a:rPr lang="fr-FR" dirty="0"/>
              <a:t>, où l’afflux d’hommes et de ressources enclenchent une spirale de prospérité. » d’après  Ibn </a:t>
            </a:r>
            <a:r>
              <a:rPr lang="fr-FR" dirty="0" err="1"/>
              <a:t>Kaldun</a:t>
            </a:r>
            <a:r>
              <a:rPr lang="fr-FR" dirty="0"/>
              <a:t> . </a:t>
            </a:r>
          </a:p>
          <a:p>
            <a:pPr>
              <a:lnSpc>
                <a:spcPct val="200000"/>
              </a:lnSpc>
            </a:pPr>
            <a:r>
              <a:rPr lang="fr-FR" i="1" dirty="0"/>
              <a:t>L’histoire , Mai 2016</a:t>
            </a:r>
          </a:p>
        </p:txBody>
      </p:sp>
      <p:pic>
        <p:nvPicPr>
          <p:cNvPr id="5" name="Espace réservé pour une image  4" descr="Films et TV"/>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27331" y="384078"/>
            <a:ext cx="11731504" cy="2962804"/>
          </a:xfrm>
          <a:prstGeom prst="rect">
            <a:avLst/>
          </a:prstGeom>
        </p:spPr>
      </p:pic>
    </p:spTree>
    <p:extLst>
      <p:ext uri="{BB962C8B-B14F-4D97-AF65-F5344CB8AC3E}">
        <p14:creationId xmlns:p14="http://schemas.microsoft.com/office/powerpoint/2010/main" val="3951477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p:cNvPicPr>
            <a:picLocks noGrp="1" noChangeAspect="1"/>
          </p:cNvPicPr>
          <p:nvPr>
            <p:ph sz="half" idx="1"/>
          </p:nvPr>
        </p:nvPicPr>
        <p:blipFill rotWithShape="1">
          <a:blip r:embed="rId2"/>
          <a:srcRect l="16282" t="22242" r="16755" b="11372"/>
          <a:stretch/>
        </p:blipFill>
        <p:spPr>
          <a:xfrm>
            <a:off x="-1" y="-1"/>
            <a:ext cx="6207614" cy="3461658"/>
          </a:xfrm>
          <a:prstGeom prst="rect">
            <a:avLst/>
          </a:prstGeom>
        </p:spPr>
      </p:pic>
      <p:sp>
        <p:nvSpPr>
          <p:cNvPr id="9" name="ZoneTexte 8"/>
          <p:cNvSpPr txBox="1"/>
          <p:nvPr/>
        </p:nvSpPr>
        <p:spPr>
          <a:xfrm>
            <a:off x="92265" y="3827616"/>
            <a:ext cx="2432958" cy="923330"/>
          </a:xfrm>
          <a:prstGeom prst="rect">
            <a:avLst/>
          </a:prstGeom>
          <a:noFill/>
        </p:spPr>
        <p:txBody>
          <a:bodyPr wrap="square" rtlCol="0">
            <a:spAutoFit/>
          </a:bodyPr>
          <a:lstStyle/>
          <a:p>
            <a:r>
              <a:rPr lang="fr-FR" u="sng" dirty="0"/>
              <a:t>Reconstitution</a:t>
            </a:r>
            <a:r>
              <a:rPr lang="fr-FR" dirty="0"/>
              <a:t> de Bagdad, d’après les récits du IXe siècle.</a:t>
            </a:r>
          </a:p>
        </p:txBody>
      </p:sp>
      <p:sp>
        <p:nvSpPr>
          <p:cNvPr id="10" name="ZoneTexte 9"/>
          <p:cNvSpPr txBox="1"/>
          <p:nvPr/>
        </p:nvSpPr>
        <p:spPr>
          <a:xfrm>
            <a:off x="6849836" y="481693"/>
            <a:ext cx="5012871" cy="1754326"/>
          </a:xfrm>
          <a:prstGeom prst="rect">
            <a:avLst/>
          </a:prstGeom>
          <a:noFill/>
        </p:spPr>
        <p:txBody>
          <a:bodyPr wrap="square" rtlCol="0">
            <a:spAutoFit/>
          </a:bodyPr>
          <a:lstStyle/>
          <a:p>
            <a:r>
              <a:rPr lang="fr-FR" altLang="fr-FR" i="1" dirty="0">
                <a:latin typeface="Times New Roman" panose="02020603050405020304" pitchFamily="18" charset="0"/>
                <a:ea typeface="Times New Roman" panose="02020603050405020304" pitchFamily="18" charset="0"/>
                <a:cs typeface="Times New Roman" panose="02020603050405020304" pitchFamily="18" charset="0"/>
              </a:rPr>
              <a:t>« (…) je suis entrée au </a:t>
            </a:r>
            <a:r>
              <a:rPr lang="fr-FR" altLang="fr-FR"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service du palais  </a:t>
            </a:r>
            <a:r>
              <a:rPr lang="fr-FR" altLang="fr-FR" i="1" dirty="0">
                <a:latin typeface="Times New Roman" panose="02020603050405020304" pitchFamily="18" charset="0"/>
                <a:ea typeface="Times New Roman" panose="02020603050405020304" pitchFamily="18" charset="0"/>
                <a:cs typeface="Times New Roman" panose="02020603050405020304" pitchFamily="18" charset="0"/>
              </a:rPr>
              <a:t>à </a:t>
            </a:r>
            <a:r>
              <a:rPr lang="fr-FR" altLang="fr-FR"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Bagdad. »</a:t>
            </a:r>
            <a:endParaRPr lang="fr-FR" b="1" dirty="0"/>
          </a:p>
          <a:p>
            <a:r>
              <a:rPr lang="fr-FR" b="1" dirty="0"/>
              <a:t>La ville de Bagdad, symbole d’une société marquée par la religion</a:t>
            </a:r>
            <a:r>
              <a:rPr lang="fr-FR" altLang="fr-FR" dirty="0">
                <a:latin typeface="Times New Roman" panose="02020603050405020304" pitchFamily="18" charset="0"/>
                <a:ea typeface="Times New Roman" panose="02020603050405020304" pitchFamily="18" charset="0"/>
                <a:cs typeface="Times New Roman" panose="02020603050405020304" pitchFamily="18" charset="0"/>
              </a:rPr>
              <a:t>. </a:t>
            </a:r>
          </a:p>
          <a:p>
            <a:endParaRPr lang="fr-FR" altLang="fr-FR" dirty="0">
              <a:latin typeface="Times New Roman" panose="02020603050405020304" pitchFamily="18" charset="0"/>
              <a:ea typeface="Times New Roman" panose="02020603050405020304" pitchFamily="18" charset="0"/>
              <a:cs typeface="Times New Roman" panose="02020603050405020304" pitchFamily="18" charset="0"/>
            </a:endParaRPr>
          </a:p>
          <a:p>
            <a:r>
              <a:rPr lang="fr-FR" b="1" dirty="0">
                <a:cs typeface="Times New Roman" panose="02020603050405020304" pitchFamily="18" charset="0"/>
              </a:rPr>
              <a:t>L’islam est une religion des villes.</a:t>
            </a:r>
            <a:endParaRPr lang="fr-FR" b="1" dirty="0"/>
          </a:p>
        </p:txBody>
      </p:sp>
      <p:sp>
        <p:nvSpPr>
          <p:cNvPr id="12" name="Rectangle 11"/>
          <p:cNvSpPr/>
          <p:nvPr/>
        </p:nvSpPr>
        <p:spPr>
          <a:xfrm>
            <a:off x="2525223" y="3834806"/>
            <a:ext cx="8949167" cy="2283702"/>
          </a:xfrm>
          <a:prstGeom prst="rect">
            <a:avLst/>
          </a:prstGeom>
        </p:spPr>
        <p:txBody>
          <a:bodyPr wrap="square">
            <a:spAutoFit/>
          </a:bodyPr>
          <a:lstStyle/>
          <a:p>
            <a:pPr lvl="0">
              <a:lnSpc>
                <a:spcPct val="95000"/>
              </a:lnSpc>
            </a:pPr>
            <a:r>
              <a:rPr lang="fr-FR" altLang="fr-FR" sz="1600" b="1" dirty="0">
                <a:solidFill>
                  <a:prstClr val="black"/>
                </a:solidFill>
                <a:latin typeface="Times New Roman" panose="02020603050405020304" pitchFamily="18" charset="0"/>
                <a:cs typeface="Times New Roman" panose="02020603050405020304" pitchFamily="18" charset="0"/>
              </a:rPr>
              <a:t>La description de Bagdad selon al-</a:t>
            </a:r>
            <a:r>
              <a:rPr lang="fr-FR" altLang="fr-FR" sz="1600" b="1" dirty="0" err="1">
                <a:solidFill>
                  <a:prstClr val="black"/>
                </a:solidFill>
                <a:latin typeface="Times New Roman" panose="02020603050405020304" pitchFamily="18" charset="0"/>
                <a:cs typeface="Times New Roman" panose="02020603050405020304" pitchFamily="18" charset="0"/>
              </a:rPr>
              <a:t>Ya’qûbi</a:t>
            </a:r>
            <a:endParaRPr lang="fr-FR" altLang="fr-FR" sz="1600" b="1" dirty="0">
              <a:solidFill>
                <a:prstClr val="black"/>
              </a:solidFill>
              <a:latin typeface="Times New Roman" panose="02020603050405020304" pitchFamily="18" charset="0"/>
              <a:cs typeface="Times New Roman" panose="02020603050405020304" pitchFamily="18" charset="0"/>
            </a:endParaRPr>
          </a:p>
          <a:p>
            <a:pPr lvl="0"/>
            <a:r>
              <a:rPr lang="fr-FR" altLang="fr-FR" sz="1600" dirty="0">
                <a:solidFill>
                  <a:prstClr val="black"/>
                </a:solidFill>
                <a:latin typeface="Times New Roman" panose="02020603050405020304" pitchFamily="18" charset="0"/>
                <a:cs typeface="Times New Roman" panose="02020603050405020304" pitchFamily="18" charset="0"/>
              </a:rPr>
              <a:t>« Al-Mansur en fit une ville ronde [...]. La ville fut pourvue de quatre portes […] Au centre de la grande place s’élevait </a:t>
            </a:r>
            <a:r>
              <a:rPr lang="fr-FR" altLang="fr-FR" sz="1600" b="1" dirty="0">
                <a:solidFill>
                  <a:prstClr val="black"/>
                </a:solidFill>
                <a:latin typeface="Times New Roman" panose="02020603050405020304" pitchFamily="18" charset="0"/>
                <a:cs typeface="Times New Roman" panose="02020603050405020304" pitchFamily="18" charset="0"/>
              </a:rPr>
              <a:t>le palais</a:t>
            </a:r>
            <a:r>
              <a:rPr lang="fr-FR" altLang="fr-FR" sz="1600" dirty="0">
                <a:solidFill>
                  <a:prstClr val="black"/>
                </a:solidFill>
                <a:latin typeface="Times New Roman" panose="02020603050405020304" pitchFamily="18" charset="0"/>
                <a:cs typeface="Times New Roman" panose="02020603050405020304" pitchFamily="18" charset="0"/>
              </a:rPr>
              <a:t>, à côté duquel se trouvait </a:t>
            </a:r>
            <a:r>
              <a:rPr lang="fr-FR" altLang="fr-FR" sz="1600" b="1" dirty="0">
                <a:solidFill>
                  <a:prstClr val="black"/>
                </a:solidFill>
                <a:latin typeface="Times New Roman" panose="02020603050405020304" pitchFamily="18" charset="0"/>
                <a:cs typeface="Times New Roman" panose="02020603050405020304" pitchFamily="18" charset="0"/>
              </a:rPr>
              <a:t>la grande mosquée</a:t>
            </a:r>
            <a:r>
              <a:rPr lang="fr-FR" altLang="fr-FR" sz="1600" dirty="0">
                <a:solidFill>
                  <a:prstClr val="black"/>
                </a:solidFill>
                <a:latin typeface="Times New Roman" panose="02020603050405020304" pitchFamily="18" charset="0"/>
                <a:cs typeface="Times New Roman" panose="02020603050405020304" pitchFamily="18" charset="0"/>
              </a:rPr>
              <a:t>. Le palais n’était entouré d’aucune construction, hôtel particulier ou maison d’habitation. Tout autour de la grande place, se trouvaient les demeures des jeunes enfants d’Al-Mansûr, des esclaves noirs attachés à son service particulier, le trésor, l’arsenal, le ministère des correspondances. [...] D’un passage voûté à un autre, il y avait des ruelles et des rues, en deçà du mur d’enceinte. Dans chacune de ces rues habitaient les officiers supérieurs, ceux qui inspiraient assez de confiance pour être logés à proximité du calife. ».</a:t>
            </a:r>
          </a:p>
          <a:p>
            <a:pPr lvl="0">
              <a:lnSpc>
                <a:spcPct val="95000"/>
              </a:lnSpc>
            </a:pPr>
            <a:r>
              <a:rPr lang="fr-FR" altLang="fr-FR" sz="1600" b="1" dirty="0">
                <a:solidFill>
                  <a:prstClr val="black"/>
                </a:solidFill>
                <a:latin typeface="Times New Roman" panose="02020603050405020304" pitchFamily="18" charset="0"/>
                <a:cs typeface="Times New Roman" panose="02020603050405020304" pitchFamily="18" charset="0"/>
              </a:rPr>
              <a:t>al-</a:t>
            </a:r>
            <a:r>
              <a:rPr lang="fr-FR" altLang="fr-FR" sz="1600" b="1" dirty="0" err="1">
                <a:solidFill>
                  <a:prstClr val="black"/>
                </a:solidFill>
                <a:latin typeface="Times New Roman" panose="02020603050405020304" pitchFamily="18" charset="0"/>
                <a:cs typeface="Times New Roman" panose="02020603050405020304" pitchFamily="18" charset="0"/>
              </a:rPr>
              <a:t>Ya’qûbi</a:t>
            </a:r>
            <a:r>
              <a:rPr lang="fr-FR" altLang="fr-FR" sz="1600" b="1" dirty="0">
                <a:solidFill>
                  <a:prstClr val="black"/>
                </a:solidFill>
                <a:latin typeface="Times New Roman" panose="02020603050405020304" pitchFamily="18" charset="0"/>
                <a:cs typeface="Times New Roman" panose="02020603050405020304" pitchFamily="18" charset="0"/>
              </a:rPr>
              <a:t>, </a:t>
            </a:r>
            <a:r>
              <a:rPr lang="fr-FR" altLang="fr-FR" sz="1600" b="1" i="1" dirty="0">
                <a:solidFill>
                  <a:prstClr val="black"/>
                </a:solidFill>
                <a:latin typeface="Times New Roman" panose="02020603050405020304" pitchFamily="18" charset="0"/>
                <a:cs typeface="Times New Roman" panose="02020603050405020304" pitchFamily="18" charset="0"/>
              </a:rPr>
              <a:t>Livre des pays</a:t>
            </a:r>
            <a:r>
              <a:rPr lang="fr-FR" altLang="fr-FR" sz="1600" b="1" dirty="0">
                <a:solidFill>
                  <a:prstClr val="black"/>
                </a:solidFill>
                <a:latin typeface="Times New Roman" panose="02020603050405020304" pitchFamily="18" charset="0"/>
                <a:cs typeface="Times New Roman" panose="02020603050405020304" pitchFamily="18" charset="0"/>
              </a:rPr>
              <a:t>, traduction de G. </a:t>
            </a:r>
            <a:r>
              <a:rPr lang="fr-FR" altLang="fr-FR" sz="1600" b="1" dirty="0" err="1">
                <a:solidFill>
                  <a:prstClr val="black"/>
                </a:solidFill>
                <a:latin typeface="Times New Roman" panose="02020603050405020304" pitchFamily="18" charset="0"/>
                <a:cs typeface="Times New Roman" panose="02020603050405020304" pitchFamily="18" charset="0"/>
              </a:rPr>
              <a:t>Wiet</a:t>
            </a:r>
            <a:r>
              <a:rPr lang="fr-FR" altLang="fr-FR" sz="1600" b="1" dirty="0">
                <a:solidFill>
                  <a:prstClr val="black"/>
                </a:solidFill>
                <a:latin typeface="Times New Roman" panose="02020603050405020304" pitchFamily="18" charset="0"/>
                <a:cs typeface="Times New Roman" panose="02020603050405020304" pitchFamily="18" charset="0"/>
              </a:rPr>
              <a:t>, Le Caire, 1937, p. 4-19.</a:t>
            </a:r>
          </a:p>
        </p:txBody>
      </p:sp>
      <p:sp>
        <p:nvSpPr>
          <p:cNvPr id="2" name="Rectangle 1"/>
          <p:cNvSpPr/>
          <p:nvPr/>
        </p:nvSpPr>
        <p:spPr>
          <a:xfrm>
            <a:off x="6609901" y="4333119"/>
            <a:ext cx="1748901" cy="2700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3812218" y="4333119"/>
            <a:ext cx="795294" cy="2700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7311499" y="5584758"/>
            <a:ext cx="795294" cy="2700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1" y="3348738"/>
            <a:ext cx="10674756" cy="276999"/>
          </a:xfrm>
          <a:prstGeom prst="rect">
            <a:avLst/>
          </a:prstGeom>
        </p:spPr>
        <p:txBody>
          <a:bodyPr wrap="square">
            <a:spAutoFit/>
          </a:bodyPr>
          <a:lstStyle/>
          <a:p>
            <a:r>
              <a:rPr lang="fr-FR" sz="1200" dirty="0"/>
              <a:t>https://histoireislamique.wordpress.com/category/lere-abbasside/page/13/</a:t>
            </a:r>
          </a:p>
        </p:txBody>
      </p:sp>
    </p:spTree>
    <p:extLst>
      <p:ext uri="{BB962C8B-B14F-4D97-AF65-F5344CB8AC3E}">
        <p14:creationId xmlns:p14="http://schemas.microsoft.com/office/powerpoint/2010/main" val="2413665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555" y="1385319"/>
            <a:ext cx="6096000" cy="2308324"/>
          </a:xfrm>
          <a:prstGeom prst="rect">
            <a:avLst/>
          </a:prstGeom>
        </p:spPr>
        <p:txBody>
          <a:bodyPr>
            <a:spAutoFit/>
          </a:bodyPr>
          <a:lstStyle/>
          <a:p>
            <a:r>
              <a:rPr lang="fr-FR" sz="2400" dirty="0"/>
              <a:t>Fondée par le </a:t>
            </a:r>
            <a:r>
              <a:rPr lang="fr-FR" sz="2400" b="1" dirty="0"/>
              <a:t>calife</a:t>
            </a:r>
            <a:r>
              <a:rPr lang="fr-FR" sz="2400" dirty="0"/>
              <a:t> Al-Mansur en 762, Bagdad est la capitale du califat </a:t>
            </a:r>
            <a:r>
              <a:rPr lang="fr-FR" sz="2400" b="1" dirty="0"/>
              <a:t>abbasside</a:t>
            </a:r>
            <a:r>
              <a:rPr lang="fr-FR" sz="2400" dirty="0"/>
              <a:t> durant presque cinq siècles. Avec un million d’habitants aux VIII</a:t>
            </a:r>
            <a:r>
              <a:rPr lang="fr-FR" sz="2400" baseline="30000" dirty="0"/>
              <a:t>e</a:t>
            </a:r>
            <a:r>
              <a:rPr lang="fr-FR" sz="2400" dirty="0"/>
              <a:t> et IX</a:t>
            </a:r>
            <a:r>
              <a:rPr lang="fr-FR" sz="2400" baseline="30000" dirty="0"/>
              <a:t>e</a:t>
            </a:r>
            <a:r>
              <a:rPr lang="fr-FR" sz="2400" dirty="0"/>
              <a:t> siècles</a:t>
            </a:r>
            <a:r>
              <a:rPr lang="fr-FR" sz="2400" b="1" dirty="0">
                <a:solidFill>
                  <a:srgbClr val="00B050"/>
                </a:solidFill>
              </a:rPr>
              <a:t>, c’est la ville la plus peuplée du monde,</a:t>
            </a:r>
            <a:r>
              <a:rPr lang="fr-FR" sz="2400" dirty="0"/>
              <a:t> au fort rayonnement commercial et culturel.</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2888" y="314961"/>
            <a:ext cx="4688079" cy="51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 name="ZoneTexte 3"/>
          <p:cNvSpPr txBox="1"/>
          <p:nvPr/>
        </p:nvSpPr>
        <p:spPr>
          <a:xfrm>
            <a:off x="6747028" y="5734975"/>
            <a:ext cx="3471169" cy="369332"/>
          </a:xfrm>
          <a:prstGeom prst="rect">
            <a:avLst/>
          </a:prstGeom>
          <a:noFill/>
        </p:spPr>
        <p:txBody>
          <a:bodyPr wrap="square" rtlCol="0">
            <a:spAutoFit/>
          </a:bodyPr>
          <a:lstStyle/>
          <a:p>
            <a:r>
              <a:rPr lang="fr-FR" dirty="0"/>
              <a:t>Hatier 5eme Edition 2005</a:t>
            </a:r>
          </a:p>
        </p:txBody>
      </p:sp>
    </p:spTree>
    <p:extLst>
      <p:ext uri="{BB962C8B-B14F-4D97-AF65-F5344CB8AC3E}">
        <p14:creationId xmlns:p14="http://schemas.microsoft.com/office/powerpoint/2010/main" val="2846289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pour une image  4" descr="Paramètre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23049" y="916297"/>
            <a:ext cx="2667372" cy="2057687"/>
          </a:xfrm>
          <a:prstGeom prst="rect">
            <a:avLst/>
          </a:prstGeom>
        </p:spPr>
      </p:pic>
      <p:sp>
        <p:nvSpPr>
          <p:cNvPr id="3" name="ZoneTexte 2"/>
          <p:cNvSpPr txBox="1"/>
          <p:nvPr/>
        </p:nvSpPr>
        <p:spPr>
          <a:xfrm>
            <a:off x="4792946" y="200563"/>
            <a:ext cx="1766656" cy="461665"/>
          </a:xfrm>
          <a:prstGeom prst="rect">
            <a:avLst/>
          </a:prstGeom>
          <a:noFill/>
        </p:spPr>
        <p:txBody>
          <a:bodyPr wrap="square" rtlCol="0">
            <a:spAutoFit/>
          </a:bodyPr>
          <a:lstStyle/>
          <a:p>
            <a:r>
              <a:rPr lang="fr-FR" sz="2400" dirty="0">
                <a:solidFill>
                  <a:srgbClr val="FF0000"/>
                </a:solidFill>
              </a:rPr>
              <a:t>6eme</a:t>
            </a:r>
          </a:p>
        </p:txBody>
      </p:sp>
      <p:sp>
        <p:nvSpPr>
          <p:cNvPr id="4" name="Rectangle 3"/>
          <p:cNvSpPr/>
          <p:nvPr/>
        </p:nvSpPr>
        <p:spPr>
          <a:xfrm>
            <a:off x="488272" y="2334827"/>
            <a:ext cx="1429305" cy="3018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Espace réservé pour une image  4" descr="Paramètr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739113" y="857832"/>
            <a:ext cx="2695951" cy="2705478"/>
          </a:xfrm>
          <a:prstGeom prst="rect">
            <a:avLst/>
          </a:prstGeom>
        </p:spPr>
      </p:pic>
      <p:sp>
        <p:nvSpPr>
          <p:cNvPr id="6" name="Rectangle 5"/>
          <p:cNvSpPr/>
          <p:nvPr/>
        </p:nvSpPr>
        <p:spPr>
          <a:xfrm>
            <a:off x="5005759" y="2059650"/>
            <a:ext cx="1152445" cy="3018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Espace réservé pour une image  4" descr="Paramètre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605357" y="800674"/>
            <a:ext cx="2676899" cy="2762636"/>
          </a:xfrm>
          <a:prstGeom prst="rect">
            <a:avLst/>
          </a:prstGeom>
        </p:spPr>
      </p:pic>
      <p:sp>
        <p:nvSpPr>
          <p:cNvPr id="8" name="Rectangle 7"/>
          <p:cNvSpPr/>
          <p:nvPr/>
        </p:nvSpPr>
        <p:spPr>
          <a:xfrm>
            <a:off x="8285138" y="789585"/>
            <a:ext cx="812210" cy="3018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8052318" y="2361491"/>
            <a:ext cx="1576874" cy="44702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625151" y="3993502"/>
            <a:ext cx="1455576" cy="523220"/>
          </a:xfrm>
          <a:prstGeom prst="rect">
            <a:avLst/>
          </a:prstGeom>
          <a:noFill/>
        </p:spPr>
        <p:txBody>
          <a:bodyPr wrap="square" rtlCol="0">
            <a:spAutoFit/>
          </a:bodyPr>
          <a:lstStyle/>
          <a:p>
            <a:r>
              <a:rPr lang="fr-FR" sz="2800" dirty="0"/>
              <a:t>Etat</a:t>
            </a:r>
          </a:p>
        </p:txBody>
      </p:sp>
      <p:sp>
        <p:nvSpPr>
          <p:cNvPr id="11" name="ZoneTexte 10"/>
          <p:cNvSpPr txBox="1"/>
          <p:nvPr/>
        </p:nvSpPr>
        <p:spPr>
          <a:xfrm>
            <a:off x="4096139" y="3965510"/>
            <a:ext cx="1959428" cy="523220"/>
          </a:xfrm>
          <a:prstGeom prst="rect">
            <a:avLst/>
          </a:prstGeom>
          <a:noFill/>
        </p:spPr>
        <p:txBody>
          <a:bodyPr wrap="square" rtlCol="0">
            <a:spAutoFit/>
          </a:bodyPr>
          <a:lstStyle/>
          <a:p>
            <a:r>
              <a:rPr lang="fr-FR" sz="2800" dirty="0"/>
              <a:t>Démocratie</a:t>
            </a:r>
          </a:p>
        </p:txBody>
      </p:sp>
      <p:sp>
        <p:nvSpPr>
          <p:cNvPr id="12" name="ZoneTexte 11"/>
          <p:cNvSpPr txBox="1"/>
          <p:nvPr/>
        </p:nvSpPr>
        <p:spPr>
          <a:xfrm>
            <a:off x="8285138" y="3965510"/>
            <a:ext cx="1567989" cy="523220"/>
          </a:xfrm>
          <a:prstGeom prst="rect">
            <a:avLst/>
          </a:prstGeom>
          <a:noFill/>
        </p:spPr>
        <p:txBody>
          <a:bodyPr wrap="square" rtlCol="0">
            <a:spAutoFit/>
          </a:bodyPr>
          <a:lstStyle/>
          <a:p>
            <a:r>
              <a:rPr lang="fr-FR" sz="2800" dirty="0"/>
              <a:t>Empire</a:t>
            </a:r>
          </a:p>
        </p:txBody>
      </p:sp>
      <p:sp>
        <p:nvSpPr>
          <p:cNvPr id="13" name="Ellipse 12"/>
          <p:cNvSpPr/>
          <p:nvPr/>
        </p:nvSpPr>
        <p:spPr>
          <a:xfrm>
            <a:off x="5327780" y="2973984"/>
            <a:ext cx="1017036" cy="2264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5141168" y="3200400"/>
            <a:ext cx="1017036" cy="2264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4057094" y="4731798"/>
            <a:ext cx="2377969" cy="523220"/>
          </a:xfrm>
          <a:prstGeom prst="rect">
            <a:avLst/>
          </a:prstGeom>
          <a:noFill/>
        </p:spPr>
        <p:txBody>
          <a:bodyPr wrap="square" rtlCol="0">
            <a:spAutoFit/>
          </a:bodyPr>
          <a:lstStyle/>
          <a:p>
            <a:r>
              <a:rPr lang="fr-FR" sz="2800" dirty="0"/>
              <a:t>Fait religieux</a:t>
            </a:r>
          </a:p>
        </p:txBody>
      </p:sp>
      <p:sp>
        <p:nvSpPr>
          <p:cNvPr id="16" name="ZoneTexte 15"/>
          <p:cNvSpPr txBox="1"/>
          <p:nvPr/>
        </p:nvSpPr>
        <p:spPr>
          <a:xfrm>
            <a:off x="8285138" y="4833375"/>
            <a:ext cx="1935332" cy="523220"/>
          </a:xfrm>
          <a:prstGeom prst="rect">
            <a:avLst/>
          </a:prstGeom>
          <a:noFill/>
        </p:spPr>
        <p:txBody>
          <a:bodyPr wrap="square" rtlCol="0">
            <a:spAutoFit/>
          </a:bodyPr>
          <a:lstStyle/>
          <a:p>
            <a:r>
              <a:rPr lang="fr-FR" sz="2800" dirty="0"/>
              <a:t>Contacts</a:t>
            </a:r>
          </a:p>
        </p:txBody>
      </p:sp>
      <p:sp>
        <p:nvSpPr>
          <p:cNvPr id="17" name="ZoneTexte 16"/>
          <p:cNvSpPr txBox="1"/>
          <p:nvPr/>
        </p:nvSpPr>
        <p:spPr>
          <a:xfrm>
            <a:off x="194683" y="88922"/>
            <a:ext cx="5051395" cy="369332"/>
          </a:xfrm>
          <a:prstGeom prst="rect">
            <a:avLst/>
          </a:prstGeom>
          <a:noFill/>
        </p:spPr>
        <p:txBody>
          <a:bodyPr wrap="square" rtlCol="0">
            <a:spAutoFit/>
          </a:bodyPr>
          <a:lstStyle/>
          <a:p>
            <a:r>
              <a:rPr lang="fr-FR" dirty="0">
                <a:solidFill>
                  <a:srgbClr val="00B050"/>
                </a:solidFill>
              </a:rPr>
              <a:t>Pré acquis </a:t>
            </a:r>
          </a:p>
        </p:txBody>
      </p:sp>
    </p:spTree>
    <p:extLst>
      <p:ext uri="{BB962C8B-B14F-4D97-AF65-F5344CB8AC3E}">
        <p14:creationId xmlns:p14="http://schemas.microsoft.com/office/powerpoint/2010/main" val="135439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Text Box 4"/>
          <p:cNvSpPr txBox="1">
            <a:spLocks noChangeArrowheads="1"/>
          </p:cNvSpPr>
          <p:nvPr/>
        </p:nvSpPr>
        <p:spPr bwMode="auto">
          <a:xfrm>
            <a:off x="388937" y="103370"/>
            <a:ext cx="27717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altLang="fr-FR" sz="2000" b="1" dirty="0">
                <a:solidFill>
                  <a:srgbClr val="00B050"/>
                </a:solidFill>
              </a:rPr>
              <a:t>Décrire</a:t>
            </a:r>
            <a:r>
              <a:rPr lang="fr-FR" altLang="fr-FR" sz="2000" b="1" dirty="0"/>
              <a:t> la mosquée</a:t>
            </a:r>
            <a:r>
              <a:rPr lang="fr-FR" altLang="fr-FR" sz="2000" dirty="0"/>
              <a:t> et </a:t>
            </a:r>
            <a:r>
              <a:rPr lang="fr-FR" altLang="fr-FR" sz="2000" b="1" dirty="0">
                <a:solidFill>
                  <a:srgbClr val="00B050"/>
                </a:solidFill>
              </a:rPr>
              <a:t>comprendre</a:t>
            </a:r>
            <a:r>
              <a:rPr lang="fr-FR" altLang="fr-FR" sz="2000" dirty="0"/>
              <a:t> que la mosquée remplit plusieurs </a:t>
            </a:r>
            <a:r>
              <a:rPr lang="fr-FR" altLang="fr-FR" sz="2000" b="1" dirty="0"/>
              <a:t>fonctions</a:t>
            </a:r>
          </a:p>
        </p:txBody>
      </p:sp>
      <p:sp>
        <p:nvSpPr>
          <p:cNvPr id="48133" name="Text Box 5"/>
          <p:cNvSpPr txBox="1">
            <a:spLocks noChangeArrowheads="1"/>
          </p:cNvSpPr>
          <p:nvPr/>
        </p:nvSpPr>
        <p:spPr bwMode="auto">
          <a:xfrm>
            <a:off x="4656139" y="2781300"/>
            <a:ext cx="28797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dirty="0"/>
              <a:t> </a:t>
            </a:r>
          </a:p>
        </p:txBody>
      </p:sp>
      <p:sp>
        <p:nvSpPr>
          <p:cNvPr id="48136" name="Text Box 8"/>
          <p:cNvSpPr txBox="1">
            <a:spLocks noChangeArrowheads="1"/>
          </p:cNvSpPr>
          <p:nvPr/>
        </p:nvSpPr>
        <p:spPr bwMode="auto">
          <a:xfrm>
            <a:off x="1774825" y="1700213"/>
            <a:ext cx="17287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fr-FR" altLang="fr-FR"/>
          </a:p>
        </p:txBody>
      </p:sp>
      <p:sp>
        <p:nvSpPr>
          <p:cNvPr id="2" name="ZoneTexte 1"/>
          <p:cNvSpPr txBox="1"/>
          <p:nvPr/>
        </p:nvSpPr>
        <p:spPr>
          <a:xfrm>
            <a:off x="8353129" y="5805418"/>
            <a:ext cx="3346882" cy="369332"/>
          </a:xfrm>
          <a:prstGeom prst="rect">
            <a:avLst/>
          </a:prstGeom>
          <a:noFill/>
        </p:spPr>
        <p:txBody>
          <a:bodyPr wrap="square" rtlCol="0">
            <a:spAutoFit/>
          </a:bodyPr>
          <a:lstStyle/>
          <a:p>
            <a:r>
              <a:rPr lang="fr-FR" dirty="0"/>
              <a:t>Extrait du Destin de Y. Chahine</a:t>
            </a:r>
          </a:p>
        </p:txBody>
      </p:sp>
      <p:graphicFrame>
        <p:nvGraphicFramePr>
          <p:cNvPr id="3" name="Diagramme 2"/>
          <p:cNvGraphicFramePr/>
          <p:nvPr>
            <p:extLst>
              <p:ext uri="{D42A27DB-BD31-4B8C-83A1-F6EECF244321}">
                <p14:modId xmlns:p14="http://schemas.microsoft.com/office/powerpoint/2010/main" val="3216464122"/>
              </p:ext>
            </p:extLst>
          </p:nvPr>
        </p:nvGraphicFramePr>
        <p:xfrm>
          <a:off x="731838" y="91897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8595191" y="1741839"/>
            <a:ext cx="3363030" cy="1477328"/>
          </a:xfrm>
          <a:prstGeom prst="rect">
            <a:avLst/>
          </a:prstGeom>
        </p:spPr>
        <p:txBody>
          <a:bodyPr wrap="square">
            <a:spAutoFit/>
          </a:bodyPr>
          <a:lstStyle/>
          <a:p>
            <a:pPr lvl="0"/>
            <a:endParaRPr lang="fr-FR" dirty="0"/>
          </a:p>
          <a:p>
            <a:pPr lvl="0"/>
            <a:r>
              <a:rPr lang="fr-FR" dirty="0"/>
              <a:t>Extraire des informations pertinentes pour répondre à une question, </a:t>
            </a:r>
            <a:r>
              <a:rPr lang="fr-FR" b="1" dirty="0"/>
              <a:t>les classer et les hiérarchiser</a:t>
            </a:r>
          </a:p>
        </p:txBody>
      </p:sp>
      <p:pic>
        <p:nvPicPr>
          <p:cNvPr id="8" name="Espace réservé pour une image  4" descr="Paramètres"/>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8669035" y="212562"/>
            <a:ext cx="1607671" cy="931033"/>
          </a:xfrm>
          <a:prstGeom prst="rect">
            <a:avLst/>
          </a:prstGeom>
        </p:spPr>
      </p:pic>
      <p:sp>
        <p:nvSpPr>
          <p:cNvPr id="5" name="Rectangle 4"/>
          <p:cNvSpPr/>
          <p:nvPr/>
        </p:nvSpPr>
        <p:spPr>
          <a:xfrm>
            <a:off x="8595191" y="1526845"/>
            <a:ext cx="2862758" cy="646331"/>
          </a:xfrm>
          <a:prstGeom prst="rect">
            <a:avLst/>
          </a:prstGeom>
        </p:spPr>
        <p:txBody>
          <a:bodyPr wrap="square">
            <a:spAutoFit/>
          </a:bodyPr>
          <a:lstStyle/>
          <a:p>
            <a:r>
              <a:rPr lang="fr-FR" b="1" dirty="0">
                <a:solidFill>
                  <a:srgbClr val="00B050"/>
                </a:solidFill>
                <a:latin typeface="Calibri" panose="020F0502020204030204" pitchFamily="34" charset="0"/>
              </a:rPr>
              <a:t>Analyser et comprendre un document </a:t>
            </a:r>
            <a:endParaRPr lang="fr-FR" dirty="0">
              <a:solidFill>
                <a:srgbClr val="00B050"/>
              </a:solidFill>
              <a:latin typeface="Calibri" panose="020F0502020204030204" pitchFamily="34" charset="0"/>
            </a:endParaRPr>
          </a:p>
        </p:txBody>
      </p:sp>
      <p:sp>
        <p:nvSpPr>
          <p:cNvPr id="6" name="Rectangle 5"/>
          <p:cNvSpPr/>
          <p:nvPr/>
        </p:nvSpPr>
        <p:spPr>
          <a:xfrm>
            <a:off x="8650002" y="3724496"/>
            <a:ext cx="3476895" cy="1200329"/>
          </a:xfrm>
          <a:prstGeom prst="rect">
            <a:avLst/>
          </a:prstGeom>
        </p:spPr>
        <p:txBody>
          <a:bodyPr wrap="square">
            <a:spAutoFit/>
          </a:bodyPr>
          <a:lstStyle/>
          <a:p>
            <a:r>
              <a:rPr lang="fr-FR" b="1" dirty="0">
                <a:solidFill>
                  <a:srgbClr val="00B050"/>
                </a:solidFill>
                <a:latin typeface="Calibri" panose="020F0502020204030204" pitchFamily="34" charset="0"/>
              </a:rPr>
              <a:t>Pratiquer différents langages en histoire et en géographie </a:t>
            </a:r>
            <a:endParaRPr lang="fr-FR" dirty="0">
              <a:solidFill>
                <a:srgbClr val="000000"/>
              </a:solidFill>
              <a:latin typeface="Calibri" panose="020F0502020204030204" pitchFamily="34" charset="0"/>
            </a:endParaRPr>
          </a:p>
          <a:p>
            <a:r>
              <a:rPr lang="fr-FR" dirty="0">
                <a:solidFill>
                  <a:srgbClr val="000000"/>
                </a:solidFill>
                <a:latin typeface="Calibri" panose="020F0502020204030204" pitchFamily="34" charset="0"/>
              </a:rPr>
              <a:t>S’approprier et utiliser un lexique spécifique en contexte</a:t>
            </a:r>
            <a:endParaRPr lang="fr-FR" dirty="0"/>
          </a:p>
        </p:txBody>
      </p:sp>
    </p:spTree>
    <p:extLst>
      <p:ext uri="{BB962C8B-B14F-4D97-AF65-F5344CB8AC3E}">
        <p14:creationId xmlns:p14="http://schemas.microsoft.com/office/powerpoint/2010/main" val="271390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290987" y="813175"/>
            <a:ext cx="2916327" cy="646331"/>
          </a:xfrm>
          <a:prstGeom prst="rect">
            <a:avLst/>
          </a:prstGeom>
          <a:noFill/>
        </p:spPr>
        <p:txBody>
          <a:bodyPr wrap="square" rtlCol="0">
            <a:spAutoFit/>
          </a:bodyPr>
          <a:lstStyle/>
          <a:p>
            <a:r>
              <a:rPr lang="fr-FR" dirty="0"/>
              <a:t>Réinvestissement d’éléments de l’ancien programme</a:t>
            </a:r>
          </a:p>
        </p:txBody>
      </p:sp>
      <p:sp>
        <p:nvSpPr>
          <p:cNvPr id="7" name="ZoneTexte 6"/>
          <p:cNvSpPr txBox="1"/>
          <p:nvPr/>
        </p:nvSpPr>
        <p:spPr>
          <a:xfrm>
            <a:off x="816745" y="346229"/>
            <a:ext cx="4962617" cy="369332"/>
          </a:xfrm>
          <a:prstGeom prst="rect">
            <a:avLst/>
          </a:prstGeom>
          <a:noFill/>
        </p:spPr>
        <p:txBody>
          <a:bodyPr wrap="square" rtlCol="0">
            <a:spAutoFit/>
          </a:bodyPr>
          <a:lstStyle/>
          <a:p>
            <a:r>
              <a:rPr lang="fr-FR" dirty="0"/>
              <a:t>Qu’elle est la religion du calife Al Rachid ?</a:t>
            </a:r>
          </a:p>
        </p:txBody>
      </p:sp>
      <p:sp>
        <p:nvSpPr>
          <p:cNvPr id="10" name="Rectangle 9"/>
          <p:cNvSpPr/>
          <p:nvPr/>
        </p:nvSpPr>
        <p:spPr>
          <a:xfrm>
            <a:off x="517337" y="5543651"/>
            <a:ext cx="4179477" cy="369332"/>
          </a:xfrm>
          <a:prstGeom prst="rect">
            <a:avLst/>
          </a:prstGeom>
        </p:spPr>
        <p:txBody>
          <a:bodyPr wrap="none">
            <a:spAutoFit/>
          </a:bodyPr>
          <a:lstStyle/>
          <a:p>
            <a:r>
              <a:rPr lang="fr-FR" dirty="0"/>
              <a:t>http://classes.bnf.fr/idrisi/grand/0_15.htm</a:t>
            </a:r>
          </a:p>
        </p:txBody>
      </p:sp>
      <p:pic>
        <p:nvPicPr>
          <p:cNvPr id="12" name="Espace réservé pour une image  4" descr="Films et TV"/>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14487" y="813175"/>
            <a:ext cx="3554359" cy="4915076"/>
          </a:xfrm>
          <a:prstGeom prst="rect">
            <a:avLst/>
          </a:prstGeom>
        </p:spPr>
      </p:pic>
      <p:sp>
        <p:nvSpPr>
          <p:cNvPr id="13" name="ZoneTexte 12"/>
          <p:cNvSpPr txBox="1"/>
          <p:nvPr/>
        </p:nvSpPr>
        <p:spPr>
          <a:xfrm>
            <a:off x="5406501" y="2467992"/>
            <a:ext cx="5965794" cy="3139321"/>
          </a:xfrm>
          <a:prstGeom prst="rect">
            <a:avLst/>
          </a:prstGeom>
          <a:noFill/>
        </p:spPr>
        <p:txBody>
          <a:bodyPr wrap="square" rtlCol="0">
            <a:spAutoFit/>
          </a:bodyPr>
          <a:lstStyle/>
          <a:p>
            <a:r>
              <a:rPr lang="fr-FR" dirty="0" err="1"/>
              <a:t>Al-Harîrî</a:t>
            </a:r>
            <a:r>
              <a:rPr lang="fr-FR" dirty="0"/>
              <a:t>, Al-</a:t>
            </a:r>
            <a:r>
              <a:rPr lang="fr-FR" dirty="0" err="1"/>
              <a:t>Maqâmât</a:t>
            </a:r>
            <a:r>
              <a:rPr lang="fr-FR" dirty="0"/>
              <a:t> (Les Séances). Copié et peint par </a:t>
            </a:r>
            <a:r>
              <a:rPr lang="fr-FR" dirty="0" err="1"/>
              <a:t>Yahyâ</a:t>
            </a:r>
            <a:r>
              <a:rPr lang="fr-FR" dirty="0"/>
              <a:t> b. </a:t>
            </a:r>
            <a:r>
              <a:rPr lang="fr-FR" dirty="0" err="1"/>
              <a:t>Mahmûd</a:t>
            </a:r>
            <a:r>
              <a:rPr lang="fr-FR" dirty="0"/>
              <a:t> </a:t>
            </a:r>
            <a:r>
              <a:rPr lang="fr-FR" dirty="0" err="1"/>
              <a:t>al-Wâsitî</a:t>
            </a:r>
            <a:r>
              <a:rPr lang="fr-FR" dirty="0"/>
              <a:t>, Bagdad, 1237. </a:t>
            </a:r>
          </a:p>
          <a:p>
            <a:r>
              <a:rPr lang="fr-FR" dirty="0"/>
              <a:t>Manuscrit sur papier (167 feuillets, 37 x 28 cm).</a:t>
            </a:r>
          </a:p>
          <a:p>
            <a:r>
              <a:rPr lang="fr-FR" dirty="0" err="1"/>
              <a:t>BnF</a:t>
            </a:r>
            <a:r>
              <a:rPr lang="fr-FR" dirty="0"/>
              <a:t>, Manuscrits (Arabe 5847 fol. 164v)</a:t>
            </a:r>
          </a:p>
          <a:p>
            <a:endParaRPr lang="fr-FR" dirty="0"/>
          </a:p>
          <a:p>
            <a:r>
              <a:rPr lang="fr-FR" dirty="0"/>
              <a:t>On voit représenté ici l'intérieur d'une mosquée avec au premier plan le minbar, chaire en bois où l'on montait pour prononcer les sermons ou s'adresser à la communauté musulmane. Trois lampes en verre sont suspendues au milieu des colonnades.</a:t>
            </a:r>
          </a:p>
          <a:p>
            <a:r>
              <a:rPr lang="fr-FR" dirty="0"/>
              <a:t> </a:t>
            </a:r>
          </a:p>
        </p:txBody>
      </p:sp>
    </p:spTree>
    <p:extLst>
      <p:ext uri="{BB962C8B-B14F-4D97-AF65-F5344CB8AC3E}">
        <p14:creationId xmlns:p14="http://schemas.microsoft.com/office/powerpoint/2010/main" val="1752073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3164" y="48443"/>
            <a:ext cx="4536489" cy="461665"/>
          </a:xfrm>
          <a:prstGeom prst="rect">
            <a:avLst/>
          </a:prstGeom>
          <a:noFill/>
        </p:spPr>
        <p:txBody>
          <a:bodyPr wrap="square" rtlCol="0">
            <a:spAutoFit/>
          </a:bodyPr>
          <a:lstStyle/>
          <a:p>
            <a:r>
              <a:rPr lang="fr-FR" sz="2400" b="1" dirty="0">
                <a:solidFill>
                  <a:srgbClr val="0070C0"/>
                </a:solidFill>
              </a:rPr>
              <a:t>Un pouvoir militaire</a:t>
            </a:r>
          </a:p>
        </p:txBody>
      </p:sp>
      <p:sp>
        <p:nvSpPr>
          <p:cNvPr id="3" name="Rectangle 10"/>
          <p:cNvSpPr>
            <a:spLocks noChangeArrowheads="1"/>
          </p:cNvSpPr>
          <p:nvPr/>
        </p:nvSpPr>
        <p:spPr bwMode="auto">
          <a:xfrm>
            <a:off x="2055515" y="417775"/>
            <a:ext cx="8477601" cy="644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 Voilà que mon cœur saigne à cette nouvelle ! Notre calife, Haroun al-Rachid - qu'il soit protégé par Allah - a quitté cette terre pour rejoindre Allah et son Prophète. Double disparition que celle du « Bien guidé »</a:t>
            </a:r>
            <a:r>
              <a:rPr kumimoji="0" lang="fr-FR" altLang="fr-FR" sz="1600" b="0" i="0" u="none" strike="noStrike" cap="none" normalizeH="0" baseline="30000" dirty="0">
                <a:ln>
                  <a:noFill/>
                </a:ln>
                <a:effectLst/>
                <a:ea typeface="Times New Roman" panose="02020603050405020304" pitchFamily="18" charset="0"/>
                <a:cs typeface="Times New Roman" panose="02020603050405020304" pitchFamily="18" charset="0"/>
              </a:rPr>
              <a:t>1</a:t>
            </a: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 et de ma jeunesse à ses côtés. Je n'avais pas atteint ma quinzième année lorsque je suis entrée au service du palais  à Bagdad comme esclave. Rachid était encore un jeune homme, fils du calife Al </a:t>
            </a:r>
            <a:r>
              <a:rPr kumimoji="0" lang="fr-FR" altLang="fr-FR" sz="1600" b="0" i="0" u="none" strike="noStrike" cap="none" normalizeH="0" baseline="0" dirty="0" err="1">
                <a:ln>
                  <a:noFill/>
                </a:ln>
                <a:effectLst/>
                <a:ea typeface="Times New Roman" panose="02020603050405020304" pitchFamily="18" charset="0"/>
                <a:cs typeface="Times New Roman" panose="02020603050405020304" pitchFamily="18" charset="0"/>
              </a:rPr>
              <a:t>Madhi</a:t>
            </a: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 et d'une esclave berbère.</a:t>
            </a:r>
            <a:endParaRPr kumimoji="0" lang="fr-FR" altLang="fr-FR" sz="1600" b="0" i="0" u="none" strike="noStrike" cap="none" normalizeH="0" baseline="0" dirty="0">
              <a:ln>
                <a:noFill/>
              </a:ln>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Quel bonheur ce fut le jour où notre calife eut son premier fils d'une esclave perse, puis quand sa femme légitime, et cousine, </a:t>
            </a:r>
            <a:r>
              <a:rPr kumimoji="0" lang="fr-FR" altLang="fr-FR" sz="1600" b="0" i="0" u="none" strike="noStrike" cap="none" normalizeH="0" baseline="0" dirty="0" err="1">
                <a:ln>
                  <a:noFill/>
                </a:ln>
                <a:effectLst/>
                <a:ea typeface="Times New Roman" panose="02020603050405020304" pitchFamily="18" charset="0"/>
                <a:cs typeface="Times New Roman" panose="02020603050405020304" pitchFamily="18" charset="0"/>
              </a:rPr>
              <a:t>Zubayda</a:t>
            </a: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 lui donna un autre fils. Haroun al-Rachid, guidé par Allah le Miséricordieux, n'a pas écarté de la succession l'un de ses fils au profit d'un autre. Sage décision d'un calife qui est aussi un père !</a:t>
            </a:r>
            <a:endParaRPr kumimoji="0" lang="fr-FR" altLang="fr-FR" sz="1600" b="0" i="0" u="none" strike="noStrike" cap="none" normalizeH="0" baseline="0" dirty="0">
              <a:ln>
                <a:noFill/>
              </a:ln>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Haroun al Rachid - qu'Allah le protège ! - sera accueilli au paradis car il a réalisé toutes les obligations de notre foi. Il s'est acquitté du pèlerinage à La Mecque : Ô ville sainte parmi toutes ! Il est connu au-delà des mers, jusqu'aux ) s territoires du Couchant, où vit un empereur du nom de Charlemagne. Celui-ci a reçu des cadeaux somptueux de notre calife et l'assurance que les infidèles, qui se disent chrétiens, seront traités avec bienveillance en terre d'islam.</a:t>
            </a:r>
            <a:endParaRPr kumimoji="0" lang="fr-FR" altLang="fr-FR" sz="1600" b="0" i="0" u="none" strike="noStrike" cap="none" normalizeH="0" baseline="0" dirty="0">
              <a:ln>
                <a:noFill/>
              </a:ln>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Mais à cette heure, comment ne pas haïr ces autres peuples aux frontières, traîtres et infidèles, qui ont tué notre chef vénéré ! </a:t>
            </a:r>
            <a:r>
              <a:rPr kumimoji="0" lang="fr-FR" altLang="fr-FR" sz="1600" b="0" i="0" u="none" strike="noStrike" cap="none" normalizeH="0" baseline="0" dirty="0">
                <a:ln>
                  <a:noFill/>
                </a:ln>
                <a:solidFill>
                  <a:srgbClr val="0070C0"/>
                </a:solidFill>
                <a:effectLst/>
                <a:ea typeface="Times New Roman" panose="02020603050405020304" pitchFamily="18" charset="0"/>
                <a:cs typeface="Times New Roman" panose="02020603050405020304" pitchFamily="18" charset="0"/>
              </a:rPr>
              <a:t>Les Roumis de Constantinople</a:t>
            </a:r>
            <a:r>
              <a:rPr kumimoji="0" lang="fr-FR" altLang="fr-FR" sz="1600" b="0" i="0" u="none" strike="noStrike" cap="none" normalizeH="0" baseline="30000" dirty="0">
                <a:ln>
                  <a:noFill/>
                </a:ln>
                <a:solidFill>
                  <a:srgbClr val="0070C0"/>
                </a:solidFill>
                <a:effectLst/>
                <a:ea typeface="Times New Roman" panose="02020603050405020304" pitchFamily="18" charset="0"/>
                <a:cs typeface="Times New Roman" panose="02020603050405020304" pitchFamily="18" charset="0"/>
              </a:rPr>
              <a:t>2</a:t>
            </a:r>
            <a:r>
              <a:rPr kumimoji="0" lang="fr-FR" altLang="fr-FR" sz="1600" b="0" i="0" u="none" strike="noStrike" cap="none" normalizeH="0" baseline="0" dirty="0">
                <a:ln>
                  <a:noFill/>
                </a:ln>
                <a:solidFill>
                  <a:srgbClr val="0070C0"/>
                </a:solidFill>
                <a:effectLst/>
                <a:ea typeface="Times New Roman" panose="02020603050405020304" pitchFamily="18" charset="0"/>
                <a:cs typeface="Times New Roman" panose="02020603050405020304" pitchFamily="18" charset="0"/>
              </a:rPr>
              <a:t> ont attaqué si souvent notre calife </a:t>
            </a: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et notre foi que je ne me souviens plus combien notre glorieux calife a dû </a:t>
            </a:r>
            <a:r>
              <a:rPr kumimoji="0" lang="fr-FR" altLang="fr-FR" sz="1600" b="0" i="0" u="none" strike="noStrike" cap="none" normalizeH="0" baseline="0" dirty="0">
                <a:ln>
                  <a:noFill/>
                </a:ln>
                <a:solidFill>
                  <a:srgbClr val="0070C0"/>
                </a:solidFill>
                <a:effectLst/>
                <a:ea typeface="Times New Roman" panose="02020603050405020304" pitchFamily="18" charset="0"/>
                <a:cs typeface="Times New Roman" panose="02020603050405020304" pitchFamily="18" charset="0"/>
              </a:rPr>
              <a:t>livrer de batailles </a:t>
            </a: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pour finalement </a:t>
            </a:r>
            <a:r>
              <a:rPr kumimoji="0" lang="fr-FR" altLang="fr-FR" sz="1600" b="0" i="0" u="none" strike="noStrike" cap="none" normalizeH="0" baseline="0" dirty="0">
                <a:ln>
                  <a:noFill/>
                </a:ln>
                <a:solidFill>
                  <a:srgbClr val="0070C0"/>
                </a:solidFill>
                <a:effectLst/>
                <a:ea typeface="Times New Roman" panose="02020603050405020304" pitchFamily="18" charset="0"/>
                <a:cs typeface="Times New Roman" panose="02020603050405020304" pitchFamily="18" charset="0"/>
              </a:rPr>
              <a:t>s'emparer des îles en Méditerranée</a:t>
            </a: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a:t>
            </a:r>
            <a:endParaRPr kumimoji="0" lang="fr-FR" altLang="fr-FR" sz="1600" b="0" i="0" u="none" strike="noStrike" cap="none" normalizeH="0" baseline="0" dirty="0">
              <a:ln>
                <a:noFill/>
              </a:ln>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Les poètes chantent déjà la gloire de notre calife. De Bagdad partent déjà, avec les mille caravanes qui traversent le Tigre, tous les récits : ils vont rejoindre les contrées lointaines du Levant et du Couchant. Tant d'hommes de sciences sont </a:t>
            </a:r>
            <a:r>
              <a:rPr kumimoji="0" lang="fr-FR" altLang="fr-FR" sz="1600" b="0" i="0" u="none" strike="noStrike" cap="none" normalizeH="0" baseline="0" dirty="0">
                <a:ln>
                  <a:noFill/>
                </a:ln>
                <a:solidFill>
                  <a:srgbClr val="0070C0"/>
                </a:solidFill>
                <a:effectLst/>
                <a:ea typeface="Times New Roman" panose="02020603050405020304" pitchFamily="18" charset="0"/>
                <a:cs typeface="Times New Roman" panose="02020603050405020304" pitchFamily="18" charset="0"/>
              </a:rPr>
              <a:t>venus chercher protection</a:t>
            </a:r>
            <a:r>
              <a:rPr kumimoji="0" lang="fr-FR" altLang="fr-FR" sz="1600" b="0" i="0" u="none" strike="noStrike" cap="none" normalizeH="0" baseline="0" dirty="0">
                <a:ln>
                  <a:noFill/>
                </a:ln>
                <a:effectLst/>
                <a:ea typeface="Times New Roman" panose="02020603050405020304" pitchFamily="18" charset="0"/>
                <a:cs typeface="Times New Roman" panose="02020603050405020304" pitchFamily="18" charset="0"/>
              </a:rPr>
              <a:t> et récompense au service du calife ! Tant d'autres arrivent encore dans la " Maison de la Sagesse ", cette Académie des sciences qui fait de Bagdad la capitale des savoirs ! »</a:t>
            </a:r>
          </a:p>
          <a:p>
            <a:pPr marL="2035810" algn="r">
              <a:lnSpc>
                <a:spcPts val="1440"/>
              </a:lnSpc>
              <a:spcBef>
                <a:spcPts val="50"/>
              </a:spcBef>
              <a:spcAft>
                <a:spcPts val="0"/>
              </a:spcAft>
            </a:pPr>
            <a:r>
              <a:rPr lang="fr-FR" sz="1600" i="1" spc="5" dirty="0">
                <a:ea typeface="Times New Roman" panose="02020603050405020304" pitchFamily="18" charset="0"/>
                <a:cs typeface="Times New Roman" panose="02020603050405020304" pitchFamily="18" charset="0"/>
              </a:rPr>
              <a:t>Amina, esclave au service du calife.</a:t>
            </a:r>
            <a:endParaRPr lang="fr-FR" sz="1600" dirty="0">
              <a:ea typeface="Times New Roman" panose="02020603050405020304" pitchFamily="18" charset="0"/>
              <a:cs typeface="Times New Roman" panose="02020603050405020304" pitchFamily="18" charset="0"/>
            </a:endParaRPr>
          </a:p>
          <a:p>
            <a:pPr algn="r"/>
            <a:r>
              <a:rPr lang="fr-FR" sz="1600" spc="-5" dirty="0">
                <a:ea typeface="Times New Roman" panose="02020603050405020304" pitchFamily="18" charset="0"/>
                <a:cs typeface="Times New Roman" panose="02020603050405020304" pitchFamily="18" charset="0"/>
              </a:rPr>
              <a:t>Adaptation de Nadine Bouette, d'après plusieurs biographies </a:t>
            </a:r>
            <a:r>
              <a:rPr lang="fr-FR" sz="1600" spc="-10" dirty="0">
                <a:ea typeface="Times New Roman" panose="02020603050405020304" pitchFamily="18" charset="0"/>
                <a:cs typeface="Times New Roman" panose="02020603050405020304" pitchFamily="18" charset="0"/>
              </a:rPr>
              <a:t>d'Haroun al-Rachid et des récits des </a:t>
            </a:r>
            <a:r>
              <a:rPr lang="fr-FR" sz="1600" i="1" spc="-10" dirty="0">
                <a:ea typeface="Times New Roman" panose="02020603050405020304" pitchFamily="18" charset="0"/>
                <a:cs typeface="Times New Roman" panose="02020603050405020304" pitchFamily="18" charset="0"/>
              </a:rPr>
              <a:t>Mille et Une Nuits</a:t>
            </a:r>
            <a:endParaRPr kumimoji="0" lang="fr-FR" altLang="fr-FR" sz="1600" b="0" i="0" u="none" strike="noStrike" cap="none" normalizeH="0" baseline="0" dirty="0">
              <a:ln>
                <a:noFill/>
              </a:ln>
              <a:effectLst/>
              <a:cs typeface="Times New Roman" panose="02020603050405020304" pitchFamily="18" charset="0"/>
            </a:endParaRPr>
          </a:p>
        </p:txBody>
      </p:sp>
      <p:pic>
        <p:nvPicPr>
          <p:cNvPr id="4" name="Picture 2" descr="https://upload.wikimedia.org/wikipedia/commons/a/ae/Harun_Al-Rashid_and_the_World_of_the_Thousand_and_One_Nigh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963" y="1028079"/>
            <a:ext cx="1674052" cy="305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480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PEG - 63.7 k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0415"/>
            <a:ext cx="6457200" cy="42294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2144" y="4960051"/>
            <a:ext cx="6096000" cy="646331"/>
          </a:xfrm>
          <a:prstGeom prst="rect">
            <a:avLst/>
          </a:prstGeom>
        </p:spPr>
        <p:txBody>
          <a:bodyPr>
            <a:spAutoFit/>
          </a:bodyPr>
          <a:lstStyle/>
          <a:p>
            <a:r>
              <a:rPr lang="fr-FR" dirty="0"/>
              <a:t>Combats de la deuxième croisade de Louis VII - Guillaume de Tyr, Histoire d’Outremer, miniature, XIVe siècle, Paris, </a:t>
            </a:r>
            <a:r>
              <a:rPr lang="fr-FR" dirty="0" err="1"/>
              <a:t>BnF</a:t>
            </a:r>
            <a:r>
              <a:rPr lang="fr-FR" dirty="0"/>
              <a:t> </a:t>
            </a:r>
          </a:p>
        </p:txBody>
      </p:sp>
      <p:pic>
        <p:nvPicPr>
          <p:cNvPr id="2052" name="Picture 4"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0029" y="550415"/>
            <a:ext cx="5708503" cy="40002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590029" y="4595215"/>
            <a:ext cx="5455789" cy="369332"/>
          </a:xfrm>
          <a:prstGeom prst="rect">
            <a:avLst/>
          </a:prstGeom>
        </p:spPr>
        <p:txBody>
          <a:bodyPr wrap="none">
            <a:spAutoFit/>
          </a:bodyPr>
          <a:lstStyle/>
          <a:p>
            <a:r>
              <a:rPr lang="fr-FR" dirty="0"/>
              <a:t>https://www.herodote.net/1096_1099-synthese-83.php</a:t>
            </a:r>
          </a:p>
        </p:txBody>
      </p:sp>
      <p:sp>
        <p:nvSpPr>
          <p:cNvPr id="3" name="Rectangle 2"/>
          <p:cNvSpPr/>
          <p:nvPr/>
        </p:nvSpPr>
        <p:spPr>
          <a:xfrm>
            <a:off x="131642" y="5606382"/>
            <a:ext cx="4063100" cy="369332"/>
          </a:xfrm>
          <a:prstGeom prst="rect">
            <a:avLst/>
          </a:prstGeom>
        </p:spPr>
        <p:txBody>
          <a:bodyPr wrap="none">
            <a:spAutoFit/>
          </a:bodyPr>
          <a:lstStyle/>
          <a:p>
            <a:r>
              <a:rPr lang="fr-FR" dirty="0"/>
              <a:t>http://classes.bnf.fr/ema/grands/7-1.htm</a:t>
            </a:r>
          </a:p>
        </p:txBody>
      </p:sp>
    </p:spTree>
    <p:extLst>
      <p:ext uri="{BB962C8B-B14F-4D97-AF65-F5344CB8AC3E}">
        <p14:creationId xmlns:p14="http://schemas.microsoft.com/office/powerpoint/2010/main" val="689095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pour une image  4" descr="Films et TV"/>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63432" y="319596"/>
            <a:ext cx="4860106" cy="5930284"/>
          </a:xfrm>
          <a:prstGeom prst="rect">
            <a:avLst/>
          </a:prstGeom>
        </p:spPr>
      </p:pic>
      <p:pic>
        <p:nvPicPr>
          <p:cNvPr id="3" name="Espace réservé pour une image  4" descr="Nouvelle notifica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246394" y="319596"/>
            <a:ext cx="4891905" cy="6012822"/>
          </a:xfrm>
          <a:prstGeom prst="rect">
            <a:avLst/>
          </a:prstGeom>
        </p:spPr>
      </p:pic>
      <p:sp>
        <p:nvSpPr>
          <p:cNvPr id="4" name="Rectangle 3"/>
          <p:cNvSpPr/>
          <p:nvPr/>
        </p:nvSpPr>
        <p:spPr>
          <a:xfrm>
            <a:off x="1420427" y="6332418"/>
            <a:ext cx="7474998" cy="369332"/>
          </a:xfrm>
          <a:prstGeom prst="rect">
            <a:avLst/>
          </a:prstGeom>
        </p:spPr>
        <p:txBody>
          <a:bodyPr wrap="square">
            <a:spAutoFit/>
          </a:bodyPr>
          <a:lstStyle/>
          <a:p>
            <a:r>
              <a:rPr lang="fr-FR" dirty="0"/>
              <a:t>Miniature extraite de l’Histoire universelle, </a:t>
            </a:r>
            <a:r>
              <a:rPr lang="fr-FR" dirty="0" err="1"/>
              <a:t>Rashîd</a:t>
            </a:r>
            <a:r>
              <a:rPr lang="fr-FR" dirty="0"/>
              <a:t> </a:t>
            </a:r>
            <a:r>
              <a:rPr lang="fr-FR" dirty="0" err="1"/>
              <a:t>al-Dîn</a:t>
            </a:r>
            <a:r>
              <a:rPr lang="fr-FR" dirty="0"/>
              <a:t>, </a:t>
            </a:r>
            <a:r>
              <a:rPr lang="fr-FR" dirty="0" err="1"/>
              <a:t>début</a:t>
            </a:r>
            <a:r>
              <a:rPr lang="fr-FR" dirty="0"/>
              <a:t> du XIVᵉ </a:t>
            </a:r>
            <a:r>
              <a:rPr lang="fr-FR" dirty="0" err="1"/>
              <a:t>siècle</a:t>
            </a:r>
            <a:r>
              <a:rPr lang="fr-FR" dirty="0"/>
              <a:t>.</a:t>
            </a:r>
          </a:p>
        </p:txBody>
      </p:sp>
    </p:spTree>
    <p:extLst>
      <p:ext uri="{BB962C8B-B14F-4D97-AF65-F5344CB8AC3E}">
        <p14:creationId xmlns:p14="http://schemas.microsoft.com/office/powerpoint/2010/main" val="3251317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041750" y="573420"/>
            <a:ext cx="4835939" cy="369332"/>
          </a:xfrm>
          <a:prstGeom prst="rect">
            <a:avLst/>
          </a:prstGeom>
        </p:spPr>
        <p:txBody>
          <a:bodyPr wrap="none">
            <a:spAutoFit/>
          </a:bodyPr>
          <a:lstStyle/>
          <a:p>
            <a:r>
              <a:rPr lang="fr-FR" b="1" dirty="0"/>
              <a:t>1258 : L'armée d'</a:t>
            </a:r>
            <a:r>
              <a:rPr lang="fr-FR" b="1" dirty="0" err="1"/>
              <a:t>Houlagou</a:t>
            </a:r>
            <a:r>
              <a:rPr lang="fr-FR" b="1" dirty="0"/>
              <a:t> Khan attaque Bagdad</a:t>
            </a:r>
          </a:p>
        </p:txBody>
      </p:sp>
      <p:pic>
        <p:nvPicPr>
          <p:cNvPr id="6" name="Espace réservé pour une image  4" descr="Hulagu Baghdad 1258 - Bataille de Bagdad (1258) — Wikipédia"/>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2559" y="177660"/>
            <a:ext cx="7009191" cy="4873625"/>
          </a:xfrm>
          <a:prstGeom prst="rect">
            <a:avLst/>
          </a:prstGeom>
        </p:spPr>
      </p:pic>
      <p:sp>
        <p:nvSpPr>
          <p:cNvPr id="3" name="Rectangle 2"/>
          <p:cNvSpPr/>
          <p:nvPr/>
        </p:nvSpPr>
        <p:spPr>
          <a:xfrm>
            <a:off x="7041750" y="1868295"/>
            <a:ext cx="3429144" cy="369332"/>
          </a:xfrm>
          <a:prstGeom prst="rect">
            <a:avLst/>
          </a:prstGeom>
        </p:spPr>
        <p:txBody>
          <a:bodyPr wrap="none">
            <a:spAutoFit/>
          </a:bodyPr>
          <a:lstStyle/>
          <a:p>
            <a:r>
              <a:rPr lang="fr-FR" i="1" dirty="0" err="1">
                <a:latin typeface="Arial" panose="020B0604020202020204" pitchFamily="34" charset="0"/>
                <a:hlinkClick r:id="rId3" tooltip="fr:Jami al-tawarikh"/>
              </a:rPr>
              <a:t>Jami</a:t>
            </a:r>
            <a:r>
              <a:rPr lang="fr-FR" i="1" dirty="0">
                <a:latin typeface="Arial" panose="020B0604020202020204" pitchFamily="34" charset="0"/>
                <a:hlinkClick r:id="rId3" tooltip="fr:Jami al-tawarikh"/>
              </a:rPr>
              <a:t> al-</a:t>
            </a:r>
            <a:r>
              <a:rPr lang="fr-FR" i="1" dirty="0" err="1">
                <a:latin typeface="Arial" panose="020B0604020202020204" pitchFamily="34" charset="0"/>
                <a:hlinkClick r:id="rId3" tooltip="fr:Jami al-tawarikh"/>
              </a:rPr>
              <a:t>tawarikh</a:t>
            </a:r>
            <a:r>
              <a:rPr lang="fr-FR" dirty="0">
                <a:latin typeface="Arial" panose="020B0604020202020204" pitchFamily="34" charset="0"/>
              </a:rPr>
              <a:t>, </a:t>
            </a:r>
            <a:r>
              <a:rPr lang="fr-FR" dirty="0">
                <a:latin typeface="Arial" panose="020B0604020202020204" pitchFamily="34" charset="0"/>
                <a:hlinkClick r:id="rId4" tooltip="fr:Rashid al-Din"/>
              </a:rPr>
              <a:t>Rashid al-Din</a:t>
            </a:r>
            <a:r>
              <a:rPr lang="fr-FR" dirty="0">
                <a:solidFill>
                  <a:srgbClr val="333333"/>
                </a:solidFill>
                <a:latin typeface="Arial" panose="020B0604020202020204" pitchFamily="34" charset="0"/>
              </a:rPr>
              <a:t>.</a:t>
            </a:r>
            <a:endParaRPr lang="fr-FR" dirty="0"/>
          </a:p>
        </p:txBody>
      </p:sp>
      <p:cxnSp>
        <p:nvCxnSpPr>
          <p:cNvPr id="7" name="Connecteur droit avec flèche 6"/>
          <p:cNvCxnSpPr/>
          <p:nvPr/>
        </p:nvCxnSpPr>
        <p:spPr>
          <a:xfrm>
            <a:off x="8327255" y="2352582"/>
            <a:ext cx="577048" cy="523783"/>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8904303" y="2876365"/>
            <a:ext cx="2219417" cy="646331"/>
          </a:xfrm>
          <a:prstGeom prst="rect">
            <a:avLst/>
          </a:prstGeom>
          <a:noFill/>
        </p:spPr>
        <p:txBody>
          <a:bodyPr wrap="square" rtlCol="0">
            <a:spAutoFit/>
          </a:bodyPr>
          <a:lstStyle/>
          <a:p>
            <a:r>
              <a:rPr lang="fr-FR" dirty="0"/>
              <a:t>Document de source mongole</a:t>
            </a:r>
          </a:p>
        </p:txBody>
      </p:sp>
      <p:sp>
        <p:nvSpPr>
          <p:cNvPr id="10" name="Rectangle 9"/>
          <p:cNvSpPr/>
          <p:nvPr/>
        </p:nvSpPr>
        <p:spPr>
          <a:xfrm>
            <a:off x="7149485" y="5456309"/>
            <a:ext cx="4728204" cy="923330"/>
          </a:xfrm>
          <a:prstGeom prst="rect">
            <a:avLst/>
          </a:prstGeom>
        </p:spPr>
        <p:txBody>
          <a:bodyPr wrap="square">
            <a:spAutoFit/>
          </a:bodyPr>
          <a:lstStyle/>
          <a:p>
            <a:r>
              <a:rPr lang="fr-FR" b="1" dirty="0">
                <a:solidFill>
                  <a:srgbClr val="00B050"/>
                </a:solidFill>
              </a:rPr>
              <a:t>Raisonner, justifier une démarche et les choix effectués </a:t>
            </a:r>
          </a:p>
          <a:p>
            <a:r>
              <a:rPr lang="fr-FR" dirty="0">
                <a:solidFill>
                  <a:srgbClr val="000000"/>
                </a:solidFill>
                <a:latin typeface="Calibri" panose="020F0502020204030204" pitchFamily="34" charset="0"/>
              </a:rPr>
              <a:t>Vérifier des données et des sources </a:t>
            </a:r>
            <a:endParaRPr lang="fr-FR" dirty="0"/>
          </a:p>
        </p:txBody>
      </p:sp>
      <p:pic>
        <p:nvPicPr>
          <p:cNvPr id="12" name="Espace réservé pour une image  4" descr="Paramètres"/>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8709751" y="4499283"/>
            <a:ext cx="1607671" cy="931033"/>
          </a:xfrm>
          <a:prstGeom prst="rect">
            <a:avLst/>
          </a:prstGeom>
        </p:spPr>
      </p:pic>
      <p:sp>
        <p:nvSpPr>
          <p:cNvPr id="2" name="Rectangle 1"/>
          <p:cNvSpPr/>
          <p:nvPr/>
        </p:nvSpPr>
        <p:spPr>
          <a:xfrm>
            <a:off x="180513" y="5124897"/>
            <a:ext cx="6664170" cy="276999"/>
          </a:xfrm>
          <a:prstGeom prst="rect">
            <a:avLst/>
          </a:prstGeom>
        </p:spPr>
        <p:txBody>
          <a:bodyPr wrap="square">
            <a:spAutoFit/>
          </a:bodyPr>
          <a:lstStyle/>
          <a:p>
            <a:r>
              <a:rPr lang="fr-FR" sz="1200" dirty="0"/>
              <a:t>https://fr.wikipedia.org/wiki/Bataille_de_Bagdad_(1258)#/media/File:Hulagu_Baghdad_1258.jpg</a:t>
            </a:r>
          </a:p>
        </p:txBody>
      </p:sp>
    </p:spTree>
    <p:extLst>
      <p:ext uri="{BB962C8B-B14F-4D97-AF65-F5344CB8AC3E}">
        <p14:creationId xmlns:p14="http://schemas.microsoft.com/office/powerpoint/2010/main" val="705614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3164" y="48443"/>
            <a:ext cx="4536489" cy="461665"/>
          </a:xfrm>
          <a:prstGeom prst="rect">
            <a:avLst/>
          </a:prstGeom>
          <a:noFill/>
        </p:spPr>
        <p:txBody>
          <a:bodyPr wrap="square" rtlCol="0">
            <a:spAutoFit/>
          </a:bodyPr>
          <a:lstStyle/>
          <a:p>
            <a:r>
              <a:rPr lang="fr-FR" sz="2400" b="1" dirty="0">
                <a:solidFill>
                  <a:srgbClr val="00B050"/>
                </a:solidFill>
              </a:rPr>
              <a:t>Un pouvoir culturel</a:t>
            </a:r>
          </a:p>
        </p:txBody>
      </p:sp>
      <p:sp>
        <p:nvSpPr>
          <p:cNvPr id="3" name="Rectangle 10"/>
          <p:cNvSpPr>
            <a:spLocks noChangeArrowheads="1"/>
          </p:cNvSpPr>
          <p:nvPr/>
        </p:nvSpPr>
        <p:spPr bwMode="auto">
          <a:xfrm>
            <a:off x="2055515" y="417775"/>
            <a:ext cx="8477601" cy="644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i="0" u="none" strike="noStrike" cap="none" normalizeH="0" baseline="0" dirty="0">
                <a:ln>
                  <a:noFill/>
                </a:ln>
                <a:effectLst/>
                <a:ea typeface="Times New Roman" panose="02020603050405020304" pitchFamily="18" charset="0"/>
                <a:cs typeface="Times New Roman" panose="02020603050405020304" pitchFamily="18" charset="0"/>
              </a:rPr>
              <a:t>« Voilà que mon cœur saigne à cette nouvelle ! Notre calife, Haroun al-Rachid - qu'il soit protégé par Allah - a quitté cette terre pour rejoindre Allah et son Prophète. Double disparition que celle du « Bien guidé »</a:t>
            </a:r>
            <a:r>
              <a:rPr kumimoji="0" lang="fr-FR" altLang="fr-FR" sz="1600" i="0" u="none" strike="noStrike" cap="none" normalizeH="0" baseline="30000" dirty="0">
                <a:ln>
                  <a:noFill/>
                </a:ln>
                <a:effectLst/>
                <a:ea typeface="Times New Roman" panose="02020603050405020304" pitchFamily="18" charset="0"/>
                <a:cs typeface="Times New Roman" panose="02020603050405020304" pitchFamily="18" charset="0"/>
              </a:rPr>
              <a:t>1</a:t>
            </a:r>
            <a:r>
              <a:rPr kumimoji="0" lang="fr-FR" altLang="fr-FR" sz="1600" i="0" u="none" strike="noStrike" cap="none" normalizeH="0" baseline="0" dirty="0">
                <a:ln>
                  <a:noFill/>
                </a:ln>
                <a:effectLst/>
                <a:ea typeface="Times New Roman" panose="02020603050405020304" pitchFamily="18" charset="0"/>
                <a:cs typeface="Times New Roman" panose="02020603050405020304" pitchFamily="18" charset="0"/>
              </a:rPr>
              <a:t> et de ma jeunesse à ses côtés. Je n'avais pas atteint ma quinzième année lorsque je suis entrée au service du palais  à Bagdad comme esclave. Rachid était encore un jeune homme, fils du calife Al </a:t>
            </a:r>
            <a:r>
              <a:rPr kumimoji="0" lang="fr-FR" altLang="fr-FR" sz="1600" i="0" u="none" strike="noStrike" cap="none" normalizeH="0" baseline="0" dirty="0" err="1">
                <a:ln>
                  <a:noFill/>
                </a:ln>
                <a:effectLst/>
                <a:ea typeface="Times New Roman" panose="02020603050405020304" pitchFamily="18" charset="0"/>
                <a:cs typeface="Times New Roman" panose="02020603050405020304" pitchFamily="18" charset="0"/>
              </a:rPr>
              <a:t>Madhi</a:t>
            </a:r>
            <a:r>
              <a:rPr kumimoji="0" lang="fr-FR" altLang="fr-FR" sz="1600" i="0" u="none" strike="noStrike" cap="none" normalizeH="0" baseline="0" dirty="0">
                <a:ln>
                  <a:noFill/>
                </a:ln>
                <a:effectLst/>
                <a:ea typeface="Times New Roman" panose="02020603050405020304" pitchFamily="18" charset="0"/>
                <a:cs typeface="Times New Roman" panose="02020603050405020304" pitchFamily="18" charset="0"/>
              </a:rPr>
              <a:t> et d'une esclave berbère.</a:t>
            </a:r>
            <a:endParaRPr kumimoji="0" lang="fr-FR" altLang="fr-FR" sz="1600" i="0" u="none" strike="noStrike" cap="none" normalizeH="0" baseline="0" dirty="0">
              <a:ln>
                <a:noFill/>
              </a:ln>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i="0" u="none" strike="noStrike" cap="none" normalizeH="0" baseline="0" dirty="0">
                <a:ln>
                  <a:noFill/>
                </a:ln>
                <a:effectLst/>
                <a:ea typeface="Times New Roman" panose="02020603050405020304" pitchFamily="18" charset="0"/>
                <a:cs typeface="Times New Roman" panose="02020603050405020304" pitchFamily="18" charset="0"/>
              </a:rPr>
              <a:t>Quel bonheur ce fut le jour où notre calife eut son premier fils d'une esclave perse, puis quand sa femme légitime, et cousine, </a:t>
            </a:r>
            <a:r>
              <a:rPr kumimoji="0" lang="fr-FR" altLang="fr-FR" sz="1600" i="0" u="none" strike="noStrike" cap="none" normalizeH="0" baseline="0" dirty="0" err="1">
                <a:ln>
                  <a:noFill/>
                </a:ln>
                <a:effectLst/>
                <a:ea typeface="Times New Roman" panose="02020603050405020304" pitchFamily="18" charset="0"/>
                <a:cs typeface="Times New Roman" panose="02020603050405020304" pitchFamily="18" charset="0"/>
              </a:rPr>
              <a:t>Zubayda</a:t>
            </a:r>
            <a:r>
              <a:rPr kumimoji="0" lang="fr-FR" altLang="fr-FR" sz="1600" i="0" u="none" strike="noStrike" cap="none" normalizeH="0" baseline="0" dirty="0">
                <a:ln>
                  <a:noFill/>
                </a:ln>
                <a:effectLst/>
                <a:ea typeface="Times New Roman" panose="02020603050405020304" pitchFamily="18" charset="0"/>
                <a:cs typeface="Times New Roman" panose="02020603050405020304" pitchFamily="18" charset="0"/>
              </a:rPr>
              <a:t>, lui donna un autre fils. Haroun al-Rachid, guidé par Allah le Miséricordieux, n'a pas écarté de la succession l'un de ses fils au profit d'un autre. Sage décision d'un calife qui est aussi un père !</a:t>
            </a:r>
            <a:endParaRPr kumimoji="0" lang="fr-FR" altLang="fr-FR" sz="1600" i="0" u="none" strike="noStrike" cap="none" normalizeH="0" baseline="0" dirty="0">
              <a:ln>
                <a:noFill/>
              </a:ln>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i="0" u="none" strike="noStrike" cap="none" normalizeH="0" baseline="0" dirty="0">
                <a:ln>
                  <a:noFill/>
                </a:ln>
                <a:effectLst/>
                <a:ea typeface="Times New Roman" panose="02020603050405020304" pitchFamily="18" charset="0"/>
                <a:cs typeface="Times New Roman" panose="02020603050405020304" pitchFamily="18" charset="0"/>
              </a:rPr>
              <a:t>Haroun al Rachid - qu'Allah le protège ! - sera accueilli au paradis car il a réalisé toutes les obligations de notre foi. Il s'est acquitté du pèlerinage à La Mecque : Ô ville sainte parmi toutes ! Il est connu au-delà des mers, jusqu'aux   territoires du Couchant, où vit un empereur du nom de Charlemagne. Celui-ci a reçu des cadeaux somptueux de notre calife et l'assurance que les infidèles, qui se disent chrétiens, seront traités avec bienveillance en terre d'islam.</a:t>
            </a:r>
            <a:endParaRPr kumimoji="0" lang="fr-FR" altLang="fr-FR" sz="1600" i="0" u="none" strike="noStrike" cap="none" normalizeH="0" baseline="0" dirty="0">
              <a:ln>
                <a:noFill/>
              </a:ln>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i="0" u="none" strike="noStrike" cap="none" normalizeH="0" baseline="0" dirty="0">
                <a:ln>
                  <a:noFill/>
                </a:ln>
                <a:effectLst/>
                <a:ea typeface="Times New Roman" panose="02020603050405020304" pitchFamily="18" charset="0"/>
                <a:cs typeface="Times New Roman" panose="02020603050405020304" pitchFamily="18" charset="0"/>
              </a:rPr>
              <a:t>Mais à cette heure, comment ne pas haïr ces autres peuples aux frontières, traîtres et infidèles, qui ont tué notre chef vénéré ! Les Roumis de Constantinople</a:t>
            </a:r>
            <a:r>
              <a:rPr kumimoji="0" lang="fr-FR" altLang="fr-FR" sz="1600" i="0" u="none" strike="noStrike" cap="none" normalizeH="0" baseline="30000" dirty="0">
                <a:ln>
                  <a:noFill/>
                </a:ln>
                <a:effectLst/>
                <a:ea typeface="Times New Roman" panose="02020603050405020304" pitchFamily="18" charset="0"/>
                <a:cs typeface="Times New Roman" panose="02020603050405020304" pitchFamily="18" charset="0"/>
              </a:rPr>
              <a:t>2</a:t>
            </a:r>
            <a:r>
              <a:rPr kumimoji="0" lang="fr-FR" altLang="fr-FR" sz="1600" i="0" u="none" strike="noStrike" cap="none" normalizeH="0" baseline="0" dirty="0">
                <a:ln>
                  <a:noFill/>
                </a:ln>
                <a:effectLst/>
                <a:ea typeface="Times New Roman" panose="02020603050405020304" pitchFamily="18" charset="0"/>
                <a:cs typeface="Times New Roman" panose="02020603050405020304" pitchFamily="18" charset="0"/>
              </a:rPr>
              <a:t> ont attaqué si souvent notre calife et notre foi que je ne me souviens plus combien notre glorieux calife a dû livrer de batailles pour finalement s'emparer des îles en Méditerranée.</a:t>
            </a:r>
            <a:endParaRPr kumimoji="0" lang="fr-FR" altLang="fr-FR" sz="1600" i="0" u="none" strike="noStrike" cap="none" normalizeH="0" baseline="0" dirty="0">
              <a:ln>
                <a:noFill/>
              </a:ln>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effectLst/>
                <a:ea typeface="Times New Roman" panose="02020603050405020304" pitchFamily="18" charset="0"/>
                <a:cs typeface="Times New Roman" panose="02020603050405020304" pitchFamily="18" charset="0"/>
              </a:rPr>
              <a:t>Les </a:t>
            </a:r>
            <a:r>
              <a:rPr kumimoji="0" lang="fr-FR" altLang="fr-FR" sz="1600" b="1" i="0" u="none" strike="noStrike" cap="none" normalizeH="0" baseline="0" dirty="0">
                <a:ln>
                  <a:noFill/>
                </a:ln>
                <a:solidFill>
                  <a:srgbClr val="00B050"/>
                </a:solidFill>
                <a:effectLst/>
                <a:ea typeface="Times New Roman" panose="02020603050405020304" pitchFamily="18" charset="0"/>
                <a:cs typeface="Times New Roman" panose="02020603050405020304" pitchFamily="18" charset="0"/>
              </a:rPr>
              <a:t>poètes</a:t>
            </a:r>
            <a:r>
              <a:rPr kumimoji="0" lang="fr-FR" altLang="fr-FR" sz="1600" b="1" i="0" u="none" strike="noStrike" cap="none" normalizeH="0" baseline="0" dirty="0">
                <a:ln>
                  <a:noFill/>
                </a:ln>
                <a:effectLst/>
                <a:ea typeface="Times New Roman" panose="02020603050405020304" pitchFamily="18" charset="0"/>
                <a:cs typeface="Times New Roman" panose="02020603050405020304" pitchFamily="18" charset="0"/>
              </a:rPr>
              <a:t> chantent déjà la gloire de notre calife. De Bagdad partent déjà, avec les mille caravanes qui traversent le Tigre, tous les récits : ils vont rejoindre les contrées lointaines du Levant et du Couchant. </a:t>
            </a:r>
            <a:r>
              <a:rPr kumimoji="0" lang="fr-FR" altLang="fr-FR" sz="1600" b="1" i="0" u="none" strike="noStrike" cap="none" normalizeH="0" baseline="0" dirty="0">
                <a:ln>
                  <a:noFill/>
                </a:ln>
                <a:solidFill>
                  <a:srgbClr val="00B050"/>
                </a:solidFill>
                <a:effectLst/>
                <a:ea typeface="Times New Roman" panose="02020603050405020304" pitchFamily="18" charset="0"/>
                <a:cs typeface="Times New Roman" panose="02020603050405020304" pitchFamily="18" charset="0"/>
              </a:rPr>
              <a:t>Tant d'hommes de sciences </a:t>
            </a:r>
            <a:r>
              <a:rPr kumimoji="0" lang="fr-FR" altLang="fr-FR" sz="1600" b="1" i="0" u="none" strike="noStrike" cap="none" normalizeH="0" baseline="0" dirty="0">
                <a:ln>
                  <a:noFill/>
                </a:ln>
                <a:effectLst/>
                <a:ea typeface="Times New Roman" panose="02020603050405020304" pitchFamily="18" charset="0"/>
                <a:cs typeface="Times New Roman" panose="02020603050405020304" pitchFamily="18" charset="0"/>
              </a:rPr>
              <a:t>sont venus chercher protection et récompense au service du calife ! Tant d'autres arrivent encore dans la " </a:t>
            </a:r>
            <a:r>
              <a:rPr kumimoji="0" lang="fr-FR" altLang="fr-FR" sz="1600" b="1" i="0" u="none" strike="noStrike" cap="none" normalizeH="0" baseline="0" dirty="0">
                <a:ln>
                  <a:noFill/>
                </a:ln>
                <a:solidFill>
                  <a:srgbClr val="00B050"/>
                </a:solidFill>
                <a:effectLst/>
                <a:ea typeface="Times New Roman" panose="02020603050405020304" pitchFamily="18" charset="0"/>
                <a:cs typeface="Times New Roman" panose="02020603050405020304" pitchFamily="18" charset="0"/>
              </a:rPr>
              <a:t>Maison de la Sagesse ", cette Académie des sciences qui fait de Bagdad la capitale des savoirs ! »</a:t>
            </a:r>
          </a:p>
          <a:p>
            <a:pPr marL="2035810" algn="r">
              <a:lnSpc>
                <a:spcPts val="1440"/>
              </a:lnSpc>
              <a:spcBef>
                <a:spcPts val="50"/>
              </a:spcBef>
              <a:spcAft>
                <a:spcPts val="0"/>
              </a:spcAft>
            </a:pPr>
            <a:r>
              <a:rPr lang="fr-FR" sz="1600" i="1" spc="5" dirty="0">
                <a:ea typeface="Times New Roman" panose="02020603050405020304" pitchFamily="18" charset="0"/>
                <a:cs typeface="Times New Roman" panose="02020603050405020304" pitchFamily="18" charset="0"/>
              </a:rPr>
              <a:t>Amina, esclave au service du calife.</a:t>
            </a:r>
            <a:endParaRPr lang="fr-FR" sz="1600" dirty="0">
              <a:ea typeface="Times New Roman" panose="02020603050405020304" pitchFamily="18" charset="0"/>
              <a:cs typeface="Times New Roman" panose="02020603050405020304" pitchFamily="18" charset="0"/>
            </a:endParaRPr>
          </a:p>
          <a:p>
            <a:pPr algn="r"/>
            <a:r>
              <a:rPr lang="fr-FR" sz="1600" spc="-5" dirty="0">
                <a:ea typeface="Times New Roman" panose="02020603050405020304" pitchFamily="18" charset="0"/>
                <a:cs typeface="Times New Roman" panose="02020603050405020304" pitchFamily="18" charset="0"/>
              </a:rPr>
              <a:t>Adaptation de Nadine Bouette, d'après plusieurs biographies </a:t>
            </a:r>
            <a:r>
              <a:rPr lang="fr-FR" sz="1600" spc="-10" dirty="0">
                <a:ea typeface="Times New Roman" panose="02020603050405020304" pitchFamily="18" charset="0"/>
                <a:cs typeface="Times New Roman" panose="02020603050405020304" pitchFamily="18" charset="0"/>
              </a:rPr>
              <a:t>d'Haroun al-Rachid et des récits des </a:t>
            </a:r>
            <a:r>
              <a:rPr lang="fr-FR" sz="1600" i="1" spc="-10" dirty="0">
                <a:solidFill>
                  <a:srgbClr val="00B050"/>
                </a:solidFill>
                <a:ea typeface="Times New Roman" panose="02020603050405020304" pitchFamily="18" charset="0"/>
                <a:cs typeface="Times New Roman" panose="02020603050405020304" pitchFamily="18" charset="0"/>
              </a:rPr>
              <a:t>Mille et Une Nuits</a:t>
            </a:r>
            <a:endParaRPr kumimoji="0" lang="fr-FR" altLang="fr-FR" sz="1600" i="0" u="none" strike="noStrike" cap="none" normalizeH="0" baseline="0" dirty="0">
              <a:ln>
                <a:noFill/>
              </a:ln>
              <a:solidFill>
                <a:srgbClr val="00B050"/>
              </a:solidFill>
              <a:effectLst/>
              <a:cs typeface="Times New Roman" panose="02020603050405020304" pitchFamily="18" charset="0"/>
            </a:endParaRPr>
          </a:p>
        </p:txBody>
      </p:sp>
      <p:pic>
        <p:nvPicPr>
          <p:cNvPr id="4" name="Picture 2" descr="https://upload.wikimedia.org/wikipedia/commons/a/ae/Harun_Al-Rashid_and_the_World_of_the_Thousand_and_One_Nigh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963" y="1028079"/>
            <a:ext cx="1674052" cy="305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910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ficher l'image d'origine"/>
          <p:cNvPicPr>
            <a:picLocks noChangeAspect="1" noChangeArrowheads="1"/>
          </p:cNvPicPr>
          <p:nvPr/>
        </p:nvPicPr>
        <p:blipFill rotWithShape="1">
          <a:blip r:embed="rId2">
            <a:extLst>
              <a:ext uri="{28A0092B-C50C-407E-A947-70E740481C1C}">
                <a14:useLocalDpi xmlns:a14="http://schemas.microsoft.com/office/drawing/2010/main" val="0"/>
              </a:ext>
            </a:extLst>
          </a:blip>
          <a:srcRect l="7620" t="19075" r="8830" b="18883"/>
          <a:stretch/>
        </p:blipFill>
        <p:spPr bwMode="auto">
          <a:xfrm>
            <a:off x="443883" y="1572562"/>
            <a:ext cx="4103999" cy="415562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4769824" y="2015230"/>
            <a:ext cx="6984211" cy="1415772"/>
          </a:xfrm>
          <a:prstGeom prst="rect">
            <a:avLst/>
          </a:prstGeom>
          <a:noFill/>
        </p:spPr>
        <p:txBody>
          <a:bodyPr wrap="square" rtlCol="0">
            <a:spAutoFit/>
          </a:bodyPr>
          <a:lstStyle/>
          <a:p>
            <a:r>
              <a:rPr lang="fr-FR" dirty="0"/>
              <a:t>Une conférence dans la bibliothèque ; à l’arrière-plan les livres, rangés à plat. Haroun al Rachid, admirateur des savants grecs de l’antiquité, fait traduire en rabe les œuvres d’Aristote et d’Hippocrate, conservées à la bibliothèque. </a:t>
            </a:r>
          </a:p>
          <a:p>
            <a:pPr algn="r"/>
            <a:r>
              <a:rPr lang="fr-FR" sz="1400" dirty="0"/>
              <a:t>(Miniature extraite des </a:t>
            </a:r>
            <a:r>
              <a:rPr lang="fr-FR" sz="1400" i="1" dirty="0"/>
              <a:t>Séances</a:t>
            </a:r>
            <a:r>
              <a:rPr lang="fr-FR" sz="1400" dirty="0"/>
              <a:t>, Al </a:t>
            </a:r>
            <a:r>
              <a:rPr lang="fr-FR" sz="1400" dirty="0" err="1"/>
              <a:t>Harîrî</a:t>
            </a:r>
            <a:r>
              <a:rPr lang="fr-FR" sz="1400" dirty="0"/>
              <a:t>, Bagdad, 1237, BNF, Paris)</a:t>
            </a:r>
          </a:p>
        </p:txBody>
      </p:sp>
      <p:sp>
        <p:nvSpPr>
          <p:cNvPr id="7" name="ZoneTexte 6"/>
          <p:cNvSpPr txBox="1"/>
          <p:nvPr/>
        </p:nvSpPr>
        <p:spPr>
          <a:xfrm>
            <a:off x="213064" y="159798"/>
            <a:ext cx="3835153" cy="461665"/>
          </a:xfrm>
          <a:prstGeom prst="rect">
            <a:avLst/>
          </a:prstGeom>
          <a:noFill/>
        </p:spPr>
        <p:txBody>
          <a:bodyPr wrap="square" rtlCol="0">
            <a:spAutoFit/>
          </a:bodyPr>
          <a:lstStyle/>
          <a:p>
            <a:r>
              <a:rPr lang="fr-FR" sz="2400" b="1" dirty="0">
                <a:solidFill>
                  <a:srgbClr val="00B050"/>
                </a:solidFill>
              </a:rPr>
              <a:t>Un pouvoir culturel</a:t>
            </a:r>
          </a:p>
        </p:txBody>
      </p:sp>
      <p:sp>
        <p:nvSpPr>
          <p:cNvPr id="2" name="Rectangle 1"/>
          <p:cNvSpPr/>
          <p:nvPr/>
        </p:nvSpPr>
        <p:spPr>
          <a:xfrm>
            <a:off x="213064" y="5916512"/>
            <a:ext cx="5610831" cy="369332"/>
          </a:xfrm>
          <a:prstGeom prst="rect">
            <a:avLst/>
          </a:prstGeom>
        </p:spPr>
        <p:txBody>
          <a:bodyPr wrap="none">
            <a:spAutoFit/>
          </a:bodyPr>
          <a:lstStyle/>
          <a:p>
            <a:r>
              <a:rPr lang="fr-FR" dirty="0"/>
              <a:t>http://classes.bnf.fr/idrisi/feuille/maqamat/ind_maq.htm</a:t>
            </a:r>
          </a:p>
        </p:txBody>
      </p:sp>
    </p:spTree>
    <p:extLst>
      <p:ext uri="{BB962C8B-B14F-4D97-AF65-F5344CB8AC3E}">
        <p14:creationId xmlns:p14="http://schemas.microsoft.com/office/powerpoint/2010/main" val="4207248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p:cNvSpPr>
          <p:nvPr/>
        </p:nvSpPr>
        <p:spPr>
          <a:xfrm>
            <a:off x="159798" y="3428868"/>
            <a:ext cx="6826929" cy="167367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fr-FR" sz="1600" b="1" dirty="0">
                <a:cs typeface="Times New Roman" panose="02020603050405020304" pitchFamily="18" charset="0"/>
              </a:rPr>
              <a:t>Un caravansérail, </a:t>
            </a:r>
            <a:r>
              <a:rPr lang="fr-FR" sz="1600" dirty="0">
                <a:cs typeface="Times New Roman" panose="02020603050405020304" pitchFamily="18" charset="0"/>
              </a:rPr>
              <a:t>peint par </a:t>
            </a:r>
            <a:r>
              <a:rPr lang="fr-FR" sz="1600" dirty="0" err="1">
                <a:cs typeface="Times New Roman" panose="02020603050405020304" pitchFamily="18" charset="0"/>
              </a:rPr>
              <a:t>Yahyâ</a:t>
            </a:r>
            <a:r>
              <a:rPr lang="fr-FR" sz="1600" dirty="0">
                <a:cs typeface="Times New Roman" panose="02020603050405020304" pitchFamily="18" charset="0"/>
              </a:rPr>
              <a:t> b. </a:t>
            </a:r>
            <a:r>
              <a:rPr lang="fr-FR" sz="1600" dirty="0" err="1">
                <a:cs typeface="Times New Roman" panose="02020603050405020304" pitchFamily="18" charset="0"/>
              </a:rPr>
              <a:t>Mahmûd</a:t>
            </a:r>
            <a:r>
              <a:rPr lang="fr-FR" sz="1600" dirty="0">
                <a:cs typeface="Times New Roman" panose="02020603050405020304" pitchFamily="18" charset="0"/>
              </a:rPr>
              <a:t> </a:t>
            </a:r>
            <a:r>
              <a:rPr lang="fr-FR" sz="1600" dirty="0" err="1">
                <a:cs typeface="Times New Roman" panose="02020603050405020304" pitchFamily="18" charset="0"/>
              </a:rPr>
              <a:t>al-Wâsitî</a:t>
            </a:r>
            <a:r>
              <a:rPr lang="fr-FR" sz="1600" dirty="0">
                <a:cs typeface="Times New Roman" panose="02020603050405020304" pitchFamily="18" charset="0"/>
              </a:rPr>
              <a:t>, Bagdad, 1237.</a:t>
            </a:r>
          </a:p>
          <a:p>
            <a:pPr>
              <a:lnSpc>
                <a:spcPct val="150000"/>
              </a:lnSpc>
            </a:pPr>
            <a:r>
              <a:rPr lang="fr-FR" sz="1600" dirty="0">
                <a:cs typeface="Times New Roman" panose="02020603050405020304" pitchFamily="18" charset="0"/>
              </a:rPr>
              <a:t>Des marchands, repus après un bon repas, se reposent.</a:t>
            </a:r>
          </a:p>
          <a:p>
            <a:pPr>
              <a:lnSpc>
                <a:spcPct val="150000"/>
              </a:lnSpc>
            </a:pPr>
            <a:r>
              <a:rPr lang="fr-FR" sz="1600" dirty="0">
                <a:cs typeface="Times New Roman" panose="02020603050405020304" pitchFamily="18" charset="0"/>
              </a:rPr>
              <a:t>Al-Wâsitî, le peintre est très représentatif de l'école de Bagdad. Il nous livre une image assez fidèle du milieu urbain. Un caravansérail est un édifice qui sert de gîte d'étape aux caravanes de marchands. Les caravansérails sont présents dans toutes les villes importantes et sur les grandes routes commerciales.</a:t>
            </a:r>
          </a:p>
        </p:txBody>
      </p:sp>
      <p:sp>
        <p:nvSpPr>
          <p:cNvPr id="4" name="ZoneTexte 3"/>
          <p:cNvSpPr txBox="1"/>
          <p:nvPr/>
        </p:nvSpPr>
        <p:spPr>
          <a:xfrm>
            <a:off x="621435" y="341406"/>
            <a:ext cx="4536489" cy="523220"/>
          </a:xfrm>
          <a:prstGeom prst="rect">
            <a:avLst/>
          </a:prstGeom>
          <a:noFill/>
        </p:spPr>
        <p:txBody>
          <a:bodyPr wrap="square" rtlCol="0">
            <a:spAutoFit/>
          </a:bodyPr>
          <a:lstStyle/>
          <a:p>
            <a:r>
              <a:rPr lang="fr-FR" sz="2800" b="1" dirty="0">
                <a:solidFill>
                  <a:srgbClr val="00B050"/>
                </a:solidFill>
              </a:rPr>
              <a:t>Un pouvoir économique</a:t>
            </a:r>
          </a:p>
        </p:txBody>
      </p:sp>
      <p:sp>
        <p:nvSpPr>
          <p:cNvPr id="5" name="Rectangle 4"/>
          <p:cNvSpPr/>
          <p:nvPr/>
        </p:nvSpPr>
        <p:spPr>
          <a:xfrm>
            <a:off x="322555" y="1155350"/>
            <a:ext cx="6096000" cy="923330"/>
          </a:xfrm>
          <a:prstGeom prst="rect">
            <a:avLst/>
          </a:prstGeom>
        </p:spPr>
        <p:txBody>
          <a:bodyPr>
            <a:spAutoFit/>
          </a:bodyPr>
          <a:lstStyle/>
          <a:p>
            <a:r>
              <a:rPr lang="fr-FR" altLang="fr-FR" dirty="0">
                <a:latin typeface="Times New Roman" panose="02020603050405020304" pitchFamily="18" charset="0"/>
                <a:ea typeface="Times New Roman" panose="02020603050405020304" pitchFamily="18" charset="0"/>
                <a:cs typeface="Times New Roman" panose="02020603050405020304" pitchFamily="18" charset="0"/>
              </a:rPr>
              <a:t> </a:t>
            </a:r>
            <a:r>
              <a:rPr lang="fr-FR" altLang="fr-FR" i="1" dirty="0">
                <a:latin typeface="Times New Roman" panose="02020603050405020304" pitchFamily="18" charset="0"/>
                <a:ea typeface="Times New Roman" panose="02020603050405020304" pitchFamily="18" charset="0"/>
                <a:cs typeface="Times New Roman" panose="02020603050405020304" pitchFamily="18" charset="0"/>
              </a:rPr>
              <a:t>« De Bagdad partent déjà, avec </a:t>
            </a:r>
            <a:r>
              <a:rPr lang="fr-FR" altLang="fr-FR" b="1" i="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les mille caravanes </a:t>
            </a:r>
            <a:r>
              <a:rPr lang="fr-FR" altLang="fr-FR" i="1" dirty="0">
                <a:latin typeface="Times New Roman" panose="02020603050405020304" pitchFamily="18" charset="0"/>
                <a:ea typeface="Times New Roman" panose="02020603050405020304" pitchFamily="18" charset="0"/>
                <a:cs typeface="Times New Roman" panose="02020603050405020304" pitchFamily="18" charset="0"/>
              </a:rPr>
              <a:t>qui traversent le Tigre, tous les récits : ils vont rejoindre les contrées lointaines du Levant et du Couchant »</a:t>
            </a:r>
            <a:endParaRPr lang="fr-FR" i="1" dirty="0"/>
          </a:p>
        </p:txBody>
      </p:sp>
      <p:sp>
        <p:nvSpPr>
          <p:cNvPr id="6" name="Rectangle 5"/>
          <p:cNvSpPr/>
          <p:nvPr/>
        </p:nvSpPr>
        <p:spPr>
          <a:xfrm>
            <a:off x="322555" y="2200126"/>
            <a:ext cx="6096000" cy="646331"/>
          </a:xfrm>
          <a:prstGeom prst="rect">
            <a:avLst/>
          </a:prstGeom>
        </p:spPr>
        <p:txBody>
          <a:bodyPr>
            <a:spAutoFit/>
          </a:bodyPr>
          <a:lstStyle/>
          <a:p>
            <a:r>
              <a:rPr lang="fr-FR" altLang="fr-FR" i="1" dirty="0">
                <a:latin typeface="Times New Roman" panose="02020603050405020304" pitchFamily="18" charset="0"/>
                <a:ea typeface="Times New Roman" panose="02020603050405020304" pitchFamily="18" charset="0"/>
                <a:cs typeface="Times New Roman" panose="02020603050405020304" pitchFamily="18" charset="0"/>
              </a:rPr>
              <a:t> « notre glorieux calife a dû livrer de batailles pour finalement </a:t>
            </a:r>
            <a:r>
              <a:rPr lang="fr-FR" altLang="fr-FR" b="1" i="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s'emparer des îles en Méditerranée</a:t>
            </a:r>
            <a:r>
              <a:rPr lang="fr-FR" altLang="fr-FR" i="1" dirty="0">
                <a:latin typeface="Times New Roman" panose="02020603050405020304" pitchFamily="18" charset="0"/>
                <a:ea typeface="Times New Roman" panose="02020603050405020304" pitchFamily="18" charset="0"/>
                <a:cs typeface="Times New Roman" panose="02020603050405020304" pitchFamily="18" charset="0"/>
              </a:rPr>
              <a:t> ».</a:t>
            </a:r>
            <a:endParaRPr lang="fr-FR" i="1" dirty="0"/>
          </a:p>
        </p:txBody>
      </p:sp>
      <p:pic>
        <p:nvPicPr>
          <p:cNvPr id="7" name="Espace réservé pour une image  4" descr="Paramètre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321058" y="341406"/>
            <a:ext cx="4370834" cy="5943936"/>
          </a:xfrm>
          <a:prstGeom prst="rect">
            <a:avLst/>
          </a:prstGeom>
        </p:spPr>
      </p:pic>
      <p:sp>
        <p:nvSpPr>
          <p:cNvPr id="3" name="Rectangle 2"/>
          <p:cNvSpPr/>
          <p:nvPr/>
        </p:nvSpPr>
        <p:spPr>
          <a:xfrm>
            <a:off x="6831698" y="6452733"/>
            <a:ext cx="4956037" cy="369332"/>
          </a:xfrm>
          <a:prstGeom prst="rect">
            <a:avLst/>
          </a:prstGeom>
        </p:spPr>
        <p:txBody>
          <a:bodyPr wrap="none">
            <a:spAutoFit/>
          </a:bodyPr>
          <a:lstStyle/>
          <a:p>
            <a:r>
              <a:rPr lang="fr-FR" dirty="0"/>
              <a:t>http://classes.bnf.fr/idrisi/pedago/ville/ville_3.htm</a:t>
            </a:r>
          </a:p>
        </p:txBody>
      </p:sp>
    </p:spTree>
    <p:extLst>
      <p:ext uri="{BB962C8B-B14F-4D97-AF65-F5344CB8AC3E}">
        <p14:creationId xmlns:p14="http://schemas.microsoft.com/office/powerpoint/2010/main" val="3535283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4699" y="299350"/>
            <a:ext cx="11005352" cy="1323439"/>
          </a:xfrm>
          <a:prstGeom prst="rect">
            <a:avLst/>
          </a:prstGeom>
        </p:spPr>
        <p:txBody>
          <a:bodyPr wrap="square">
            <a:spAutoFit/>
          </a:bodyPr>
          <a:lstStyle/>
          <a:p>
            <a:r>
              <a:rPr lang="fr-FR" sz="2000" b="1" dirty="0">
                <a:solidFill>
                  <a:srgbClr val="000000"/>
                </a:solidFill>
                <a:ea typeface="Times New Roman" panose="02020603050405020304" pitchFamily="18" charset="0"/>
              </a:rPr>
              <a:t>« Malgré des affrontements quasi-permanents, le commerce entre Orient et Occident n'a jamais été interrompu. Ainsi l'on retrouve dans les testaments de nobles catalans de nombreux objets issus de l'artisanat musulman. Les emprunts à l'Orient (fruits, légumes, papier, techniques d'irrigation, astrolabes, cartes nautiques,...) sont légions. »</a:t>
            </a:r>
            <a:endParaRPr lang="fr-FR" sz="2000" b="1" dirty="0"/>
          </a:p>
        </p:txBody>
      </p:sp>
      <p:pic>
        <p:nvPicPr>
          <p:cNvPr id="3" name="Espace réservé pour une image  4" descr="Calendri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74037" y="1622789"/>
            <a:ext cx="7818989" cy="4873625"/>
          </a:xfrm>
          <a:prstGeom prst="rect">
            <a:avLst/>
          </a:prstGeom>
        </p:spPr>
      </p:pic>
      <p:sp>
        <p:nvSpPr>
          <p:cNvPr id="4" name="Rectangle 3"/>
          <p:cNvSpPr/>
          <p:nvPr/>
        </p:nvSpPr>
        <p:spPr>
          <a:xfrm>
            <a:off x="8767528" y="1871839"/>
            <a:ext cx="3288348" cy="923330"/>
          </a:xfrm>
          <a:prstGeom prst="rect">
            <a:avLst/>
          </a:prstGeom>
        </p:spPr>
        <p:txBody>
          <a:bodyPr wrap="square">
            <a:spAutoFit/>
          </a:bodyPr>
          <a:lstStyle/>
          <a:p>
            <a:r>
              <a:rPr lang="fr-FR" dirty="0">
                <a:solidFill>
                  <a:srgbClr val="000000"/>
                </a:solidFill>
                <a:latin typeface="museo_300"/>
              </a:rPr>
              <a:t>Le commerce du monde méditerranéen du VIII</a:t>
            </a:r>
            <a:r>
              <a:rPr lang="fr-FR" baseline="30000" dirty="0">
                <a:solidFill>
                  <a:srgbClr val="000000"/>
                </a:solidFill>
                <a:latin typeface="museo_300"/>
              </a:rPr>
              <a:t>e</a:t>
            </a:r>
            <a:r>
              <a:rPr lang="fr-FR" dirty="0">
                <a:solidFill>
                  <a:srgbClr val="000000"/>
                </a:solidFill>
                <a:latin typeface="museo_300"/>
              </a:rPr>
              <a:t> au XI</a:t>
            </a:r>
            <a:r>
              <a:rPr lang="fr-FR" baseline="30000" dirty="0">
                <a:solidFill>
                  <a:srgbClr val="000000"/>
                </a:solidFill>
                <a:latin typeface="museo_300"/>
              </a:rPr>
              <a:t>e</a:t>
            </a:r>
            <a:r>
              <a:rPr lang="fr-FR" dirty="0">
                <a:solidFill>
                  <a:srgbClr val="000000"/>
                </a:solidFill>
                <a:latin typeface="museo_300"/>
              </a:rPr>
              <a:t> siècle</a:t>
            </a:r>
            <a:endParaRPr lang="fr-FR" dirty="0"/>
          </a:p>
        </p:txBody>
      </p:sp>
      <p:sp>
        <p:nvSpPr>
          <p:cNvPr id="5" name="Rectangle 4"/>
          <p:cNvSpPr/>
          <p:nvPr/>
        </p:nvSpPr>
        <p:spPr>
          <a:xfrm>
            <a:off x="384699" y="6604084"/>
            <a:ext cx="9114408" cy="253916"/>
          </a:xfrm>
          <a:prstGeom prst="rect">
            <a:avLst/>
          </a:prstGeom>
        </p:spPr>
        <p:txBody>
          <a:bodyPr wrap="square">
            <a:spAutoFit/>
          </a:bodyPr>
          <a:lstStyle/>
          <a:p>
            <a:r>
              <a:rPr lang="fr-FR" sz="1050" dirty="0"/>
              <a:t>https://www.reseau-canope.fr/cndpfileadmin/mediterranee-une-histoire/moyen-age/la-mediterranee-medievale/</a:t>
            </a:r>
          </a:p>
        </p:txBody>
      </p:sp>
      <p:sp>
        <p:nvSpPr>
          <p:cNvPr id="6" name="Rectangle 5"/>
          <p:cNvSpPr/>
          <p:nvPr/>
        </p:nvSpPr>
        <p:spPr>
          <a:xfrm>
            <a:off x="9331368" y="3199332"/>
            <a:ext cx="2534900" cy="3416320"/>
          </a:xfrm>
          <a:prstGeom prst="rect">
            <a:avLst/>
          </a:prstGeom>
        </p:spPr>
        <p:txBody>
          <a:bodyPr wrap="square">
            <a:spAutoFit/>
          </a:bodyPr>
          <a:lstStyle/>
          <a:p>
            <a:r>
              <a:rPr lang="fr-FR" b="1" dirty="0">
                <a:solidFill>
                  <a:srgbClr val="00B050"/>
                </a:solidFill>
              </a:rPr>
              <a:t>Se repérer dans le temps : construire des repères historiques</a:t>
            </a:r>
            <a:endParaRPr lang="fr-FR" b="1" i="1" dirty="0">
              <a:solidFill>
                <a:srgbClr val="00B050"/>
              </a:solidFill>
            </a:endParaRPr>
          </a:p>
          <a:p>
            <a:r>
              <a:rPr lang="fr-FR" dirty="0"/>
              <a:t>-&gt; Mettre en relation des faits d’une époque ou d’une période donnée.</a:t>
            </a:r>
          </a:p>
          <a:p>
            <a:r>
              <a:rPr lang="fr-FR" b="1" dirty="0">
                <a:solidFill>
                  <a:srgbClr val="00B050"/>
                </a:solidFill>
              </a:rPr>
              <a:t>Se repérer dans l’espace : construire des repères géographiques</a:t>
            </a:r>
          </a:p>
          <a:p>
            <a:r>
              <a:rPr lang="fr-FR" dirty="0"/>
              <a:t>-&gt; Nommer, localiser et caractériser des espaces plus complexes.</a:t>
            </a:r>
          </a:p>
        </p:txBody>
      </p:sp>
      <p:pic>
        <p:nvPicPr>
          <p:cNvPr id="7" name="Espace réservé pour une image  4" descr="Paramètre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1208051" y="2790704"/>
            <a:ext cx="750172" cy="434439"/>
          </a:xfrm>
          <a:prstGeom prst="rect">
            <a:avLst/>
          </a:prstGeom>
        </p:spPr>
      </p:pic>
    </p:spTree>
    <p:extLst>
      <p:ext uri="{BB962C8B-B14F-4D97-AF65-F5344CB8AC3E}">
        <p14:creationId xmlns:p14="http://schemas.microsoft.com/office/powerpoint/2010/main" val="3673011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214" y="0"/>
            <a:ext cx="10515600" cy="1325563"/>
          </a:xfrm>
        </p:spPr>
        <p:txBody>
          <a:bodyPr/>
          <a:lstStyle/>
          <a:p>
            <a:r>
              <a:rPr lang="fr-FR" dirty="0"/>
              <a:t>Programmes</a:t>
            </a:r>
          </a:p>
        </p:txBody>
      </p:sp>
      <p:pic>
        <p:nvPicPr>
          <p:cNvPr id="6" name="Image 5"/>
          <p:cNvPicPr>
            <a:picLocks noChangeAspect="1"/>
          </p:cNvPicPr>
          <p:nvPr/>
        </p:nvPicPr>
        <p:blipFill rotWithShape="1">
          <a:blip r:embed="rId2"/>
          <a:srcRect l="18304" t="15329" r="32261" b="55519"/>
          <a:stretch/>
        </p:blipFill>
        <p:spPr>
          <a:xfrm>
            <a:off x="5463374" y="334445"/>
            <a:ext cx="6497808" cy="2155371"/>
          </a:xfrm>
          <a:prstGeom prst="rect">
            <a:avLst/>
          </a:prstGeom>
        </p:spPr>
      </p:pic>
      <p:pic>
        <p:nvPicPr>
          <p:cNvPr id="5" name="Espace réservé pour une image  4" descr="Courri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86431" y="2489816"/>
            <a:ext cx="6329779" cy="4086313"/>
          </a:xfrm>
          <a:prstGeom prst="rect">
            <a:avLst/>
          </a:prstGeom>
        </p:spPr>
      </p:pic>
      <p:cxnSp>
        <p:nvCxnSpPr>
          <p:cNvPr id="4" name="Connecteur droit avec flèche 3"/>
          <p:cNvCxnSpPr/>
          <p:nvPr/>
        </p:nvCxnSpPr>
        <p:spPr>
          <a:xfrm flipH="1" flipV="1">
            <a:off x="6516210" y="3275860"/>
            <a:ext cx="1704512" cy="88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4456590" y="3053918"/>
            <a:ext cx="828424" cy="2396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avec flèche 11"/>
          <p:cNvCxnSpPr/>
          <p:nvPr/>
        </p:nvCxnSpPr>
        <p:spPr>
          <a:xfrm flipH="1" flipV="1">
            <a:off x="6516210" y="4429071"/>
            <a:ext cx="1704512" cy="88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flipV="1">
            <a:off x="8220722" y="2050742"/>
            <a:ext cx="772358" cy="22943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298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444" y="837980"/>
            <a:ext cx="6096000" cy="646331"/>
          </a:xfrm>
          <a:prstGeom prst="rect">
            <a:avLst/>
          </a:prstGeom>
        </p:spPr>
        <p:txBody>
          <a:bodyPr>
            <a:spAutoFit/>
          </a:bodyPr>
          <a:lstStyle/>
          <a:p>
            <a:pPr algn="just">
              <a:buFontTx/>
              <a:buChar char="-"/>
            </a:pPr>
            <a:r>
              <a:rPr lang="fr-FR" b="1" dirty="0"/>
              <a:t>Identifier des continuités et des ruptures chronologiques pour s’approprier la périodisation de l’histoire</a:t>
            </a:r>
            <a:r>
              <a:rPr lang="fr-FR" dirty="0"/>
              <a:t>.</a:t>
            </a:r>
          </a:p>
        </p:txBody>
      </p:sp>
      <p:sp>
        <p:nvSpPr>
          <p:cNvPr id="3" name="Rectangle 2"/>
          <p:cNvSpPr/>
          <p:nvPr/>
        </p:nvSpPr>
        <p:spPr>
          <a:xfrm>
            <a:off x="7762043" y="1365773"/>
            <a:ext cx="4160668" cy="3416320"/>
          </a:xfrm>
          <a:prstGeom prst="rect">
            <a:avLst/>
          </a:prstGeom>
        </p:spPr>
        <p:txBody>
          <a:bodyPr wrap="square">
            <a:spAutoFit/>
          </a:bodyPr>
          <a:lstStyle/>
          <a:p>
            <a:r>
              <a:rPr lang="fr-FR" b="1" dirty="0"/>
              <a:t>« Au cours du Moyen Âge, un renversement s’opère dans l’espace commercial méditerranéen. Après avoir été dominé par les Byzantins et les musulmans jusqu’au XIe siècle, cet espace passe sous la domination des Occidentaux (surtout des Italiens). Les flux commerciaux axés vers Constantinople et vers Alexandrie s’orientent alors vers l’Occident. les Occidentaux se sont approprié le commerce méditerranéen. »</a:t>
            </a:r>
          </a:p>
        </p:txBody>
      </p:sp>
      <p:pic>
        <p:nvPicPr>
          <p:cNvPr id="4" name="Espace réservé pour une image  4" descr="Calendrie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82465" y="1668977"/>
            <a:ext cx="6967632" cy="4342969"/>
          </a:xfrm>
          <a:prstGeom prst="rect">
            <a:avLst/>
          </a:prstGeom>
        </p:spPr>
      </p:pic>
      <p:pic>
        <p:nvPicPr>
          <p:cNvPr id="5" name="Espace réservé pour une image  4" descr="Paramètre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11444" y="165586"/>
            <a:ext cx="750172" cy="434439"/>
          </a:xfrm>
          <a:prstGeom prst="rect">
            <a:avLst/>
          </a:prstGeom>
        </p:spPr>
      </p:pic>
      <p:sp>
        <p:nvSpPr>
          <p:cNvPr id="6" name="Rectangle 5"/>
          <p:cNvSpPr/>
          <p:nvPr/>
        </p:nvSpPr>
        <p:spPr>
          <a:xfrm>
            <a:off x="211444" y="653314"/>
            <a:ext cx="5954194" cy="369332"/>
          </a:xfrm>
          <a:prstGeom prst="rect">
            <a:avLst/>
          </a:prstGeom>
        </p:spPr>
        <p:txBody>
          <a:bodyPr wrap="none">
            <a:spAutoFit/>
          </a:bodyPr>
          <a:lstStyle/>
          <a:p>
            <a:r>
              <a:rPr lang="fr-FR" b="1" dirty="0">
                <a:solidFill>
                  <a:srgbClr val="00B050"/>
                </a:solidFill>
              </a:rPr>
              <a:t>Se repérer dans le temps : construire des repères historiques</a:t>
            </a:r>
            <a:endParaRPr lang="fr-FR" b="1" i="1" dirty="0">
              <a:solidFill>
                <a:srgbClr val="00B050"/>
              </a:solidFill>
            </a:endParaRPr>
          </a:p>
        </p:txBody>
      </p:sp>
      <p:sp>
        <p:nvSpPr>
          <p:cNvPr id="7" name="Rectangle 6"/>
          <p:cNvSpPr/>
          <p:nvPr/>
        </p:nvSpPr>
        <p:spPr>
          <a:xfrm>
            <a:off x="282465" y="6400798"/>
            <a:ext cx="11800045" cy="307777"/>
          </a:xfrm>
          <a:prstGeom prst="rect">
            <a:avLst/>
          </a:prstGeom>
        </p:spPr>
        <p:txBody>
          <a:bodyPr wrap="square">
            <a:spAutoFit/>
          </a:bodyPr>
          <a:lstStyle/>
          <a:p>
            <a:r>
              <a:rPr lang="fr-FR" sz="1400" dirty="0"/>
              <a:t>https://www.reseau-canope.fr/cndpfileadmin/mediterranee-une-histoire/moyen-age/la-mediterranee-medievale/</a:t>
            </a:r>
          </a:p>
        </p:txBody>
      </p:sp>
    </p:spTree>
    <p:extLst>
      <p:ext uri="{BB962C8B-B14F-4D97-AF65-F5344CB8AC3E}">
        <p14:creationId xmlns:p14="http://schemas.microsoft.com/office/powerpoint/2010/main" val="18466816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35902" y="587828"/>
            <a:ext cx="6148873" cy="2677656"/>
          </a:xfrm>
          <a:prstGeom prst="rect">
            <a:avLst/>
          </a:prstGeom>
          <a:noFill/>
        </p:spPr>
        <p:txBody>
          <a:bodyPr wrap="square" rtlCol="0">
            <a:spAutoFit/>
          </a:bodyPr>
          <a:lstStyle/>
          <a:p>
            <a:r>
              <a:rPr lang="fr-FR" sz="2800" dirty="0">
                <a:solidFill>
                  <a:srgbClr val="00B050"/>
                </a:solidFill>
              </a:rPr>
              <a:t>Récapitulons</a:t>
            </a:r>
            <a:r>
              <a:rPr lang="fr-FR" sz="2800" dirty="0"/>
              <a:t> :</a:t>
            </a:r>
          </a:p>
          <a:p>
            <a:endParaRPr lang="fr-FR" sz="2800" dirty="0"/>
          </a:p>
          <a:p>
            <a:endParaRPr lang="fr-FR" sz="2800" dirty="0"/>
          </a:p>
          <a:p>
            <a:r>
              <a:rPr lang="fr-FR" sz="2800" dirty="0"/>
              <a:t>Entrer par un personnage </a:t>
            </a:r>
          </a:p>
          <a:p>
            <a:endParaRPr lang="fr-FR" sz="2800" dirty="0"/>
          </a:p>
          <a:p>
            <a:r>
              <a:rPr lang="fr-FR" sz="2800" dirty="0"/>
              <a:t>Contextualiser  et mettre en perspective</a:t>
            </a:r>
          </a:p>
        </p:txBody>
      </p:sp>
      <p:pic>
        <p:nvPicPr>
          <p:cNvPr id="3" name="Picture 2" descr="https://upload.wikimedia.org/wikipedia/commons/a/ae/Harun_Al-Rashid_and_the_World_of_the_Thousand_and_One_Nigh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3977" y="335621"/>
            <a:ext cx="1674052" cy="3055650"/>
          </a:xfrm>
          <a:prstGeom prst="rect">
            <a:avLst/>
          </a:prstGeom>
          <a:noFill/>
          <a:extLst>
            <a:ext uri="{909E8E84-426E-40DD-AFC4-6F175D3DCCD1}">
              <a14:hiddenFill xmlns:a14="http://schemas.microsoft.com/office/drawing/2010/main">
                <a:solidFill>
                  <a:srgbClr val="FFFFFF"/>
                </a:solidFill>
              </a14:hiddenFill>
            </a:ext>
          </a:extLst>
        </p:spPr>
      </p:pic>
      <p:pic>
        <p:nvPicPr>
          <p:cNvPr id="4" name="Espace réservé pour une image  4" descr="Calendrie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35237" y="3781888"/>
            <a:ext cx="2775101" cy="1729738"/>
          </a:xfrm>
          <a:prstGeom prst="rect">
            <a:avLst/>
          </a:prstGeom>
        </p:spPr>
      </p:pic>
    </p:spTree>
    <p:extLst>
      <p:ext uri="{BB962C8B-B14F-4D97-AF65-F5344CB8AC3E}">
        <p14:creationId xmlns:p14="http://schemas.microsoft.com/office/powerpoint/2010/main" val="2762917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576" y="2645948"/>
            <a:ext cx="7340465" cy="3108543"/>
          </a:xfrm>
          <a:prstGeom prst="rect">
            <a:avLst/>
          </a:prstGeom>
        </p:spPr>
        <p:txBody>
          <a:bodyPr wrap="square">
            <a:spAutoFit/>
          </a:bodyPr>
          <a:lstStyle/>
          <a:p>
            <a:pPr algn="just"/>
            <a:r>
              <a:rPr lang="fr-FR" sz="2800" b="1" dirty="0">
                <a:solidFill>
                  <a:srgbClr val="00B050"/>
                </a:solidFill>
              </a:rPr>
              <a:t>Pratiquer différents langages en histoire et géographie</a:t>
            </a:r>
          </a:p>
          <a:p>
            <a:pPr algn="just">
              <a:buFontTx/>
              <a:buChar char="-"/>
            </a:pPr>
            <a:r>
              <a:rPr lang="fr-FR" sz="2800" dirty="0"/>
              <a:t> Connaître les caractéristiques des récits historiques et </a:t>
            </a:r>
            <a:r>
              <a:rPr lang="fr-FR" sz="2800" b="1" dirty="0"/>
              <a:t>en réaliser.</a:t>
            </a:r>
          </a:p>
          <a:p>
            <a:pPr algn="just"/>
            <a:endParaRPr lang="fr-FR" sz="2800" b="1" dirty="0"/>
          </a:p>
          <a:p>
            <a:pPr algn="just">
              <a:buFontTx/>
              <a:buChar char="-"/>
            </a:pPr>
            <a:r>
              <a:rPr lang="fr-FR" sz="2800" dirty="0"/>
              <a:t> S’approprier un lexique historique et </a:t>
            </a:r>
            <a:r>
              <a:rPr lang="fr-FR" sz="2800" b="1" dirty="0"/>
              <a:t>l’utiliser en contexte</a:t>
            </a:r>
          </a:p>
        </p:txBody>
      </p:sp>
      <p:sp>
        <p:nvSpPr>
          <p:cNvPr id="4" name="ZoneTexte 3"/>
          <p:cNvSpPr txBox="1"/>
          <p:nvPr/>
        </p:nvSpPr>
        <p:spPr>
          <a:xfrm>
            <a:off x="319597" y="346229"/>
            <a:ext cx="8993079"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3600" dirty="0"/>
              <a:t>Situations d’apprentissage           </a:t>
            </a:r>
            <a:r>
              <a:rPr lang="fr-FR" sz="2000" dirty="0"/>
              <a:t>La tache complexe </a:t>
            </a:r>
            <a:endParaRPr lang="fr-FR" sz="3600" dirty="0"/>
          </a:p>
        </p:txBody>
      </p:sp>
      <p:pic>
        <p:nvPicPr>
          <p:cNvPr id="5" name="Espace réservé pour une image  4" descr="Paramètre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76576" y="1502221"/>
            <a:ext cx="1609608" cy="932155"/>
          </a:xfrm>
          <a:prstGeom prst="rect">
            <a:avLst/>
          </a:prstGeom>
        </p:spPr>
      </p:pic>
      <p:pic>
        <p:nvPicPr>
          <p:cNvPr id="7" name="Espace réservé pour une image  4" descr="Paramètr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405633" y="2645948"/>
            <a:ext cx="2581635" cy="2915057"/>
          </a:xfrm>
          <a:prstGeom prst="rect">
            <a:avLst/>
          </a:prstGeom>
        </p:spPr>
      </p:pic>
      <p:sp>
        <p:nvSpPr>
          <p:cNvPr id="3" name="ZoneTexte 2"/>
          <p:cNvSpPr txBox="1"/>
          <p:nvPr/>
        </p:nvSpPr>
        <p:spPr>
          <a:xfrm>
            <a:off x="2270056" y="1478325"/>
            <a:ext cx="8034291" cy="707886"/>
          </a:xfrm>
          <a:prstGeom prst="rect">
            <a:avLst/>
          </a:prstGeom>
          <a:noFill/>
        </p:spPr>
        <p:txBody>
          <a:bodyPr wrap="square" rtlCol="0">
            <a:spAutoFit/>
          </a:bodyPr>
          <a:lstStyle/>
          <a:p>
            <a:r>
              <a:rPr lang="fr-FR" sz="2000" dirty="0"/>
              <a:t>Tu es nommé par Charlemagne ambassadeur auprès du calife </a:t>
            </a:r>
            <a:r>
              <a:rPr lang="fr-FR" sz="2000" dirty="0" err="1"/>
              <a:t>Harun</a:t>
            </a:r>
            <a:r>
              <a:rPr lang="fr-FR" sz="2000" dirty="0"/>
              <a:t> Al Rachid. Tu dois dresser un état des lieux des pouvoirs du calife.</a:t>
            </a:r>
          </a:p>
        </p:txBody>
      </p:sp>
    </p:spTree>
    <p:extLst>
      <p:ext uri="{BB962C8B-B14F-4D97-AF65-F5344CB8AC3E}">
        <p14:creationId xmlns:p14="http://schemas.microsoft.com/office/powerpoint/2010/main" val="3120909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19597" y="346229"/>
            <a:ext cx="8993079"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3600" dirty="0"/>
              <a:t>Situations d’apprentissage</a:t>
            </a:r>
          </a:p>
        </p:txBody>
      </p:sp>
      <p:sp>
        <p:nvSpPr>
          <p:cNvPr id="4" name="Rectangle 3"/>
          <p:cNvSpPr/>
          <p:nvPr/>
        </p:nvSpPr>
        <p:spPr>
          <a:xfrm>
            <a:off x="118368" y="1839260"/>
            <a:ext cx="9194308" cy="4770537"/>
          </a:xfrm>
          <a:prstGeom prst="rect">
            <a:avLst/>
          </a:prstGeom>
        </p:spPr>
        <p:txBody>
          <a:bodyPr wrap="square">
            <a:spAutoFit/>
          </a:bodyPr>
          <a:lstStyle/>
          <a:p>
            <a:r>
              <a:rPr lang="fr-FR" sz="3200" b="1" dirty="0">
                <a:solidFill>
                  <a:srgbClr val="00B050"/>
                </a:solidFill>
              </a:rPr>
              <a:t>Coopérer</a:t>
            </a:r>
          </a:p>
          <a:p>
            <a:r>
              <a:rPr lang="fr-FR" sz="2400" b="1" dirty="0"/>
              <a:t>-&gt; Organiser son travail dans le cadre d’un groupe pour élaborer une tâche commune et/ou une production collective et mettre à la disposition des autres ses compétences et ses connaissances. </a:t>
            </a:r>
          </a:p>
          <a:p>
            <a:r>
              <a:rPr lang="fr-FR" sz="2400" b="1" dirty="0"/>
              <a:t>-&gt; Adapter son rythme de travail à celui du groupe. </a:t>
            </a:r>
          </a:p>
          <a:p>
            <a:r>
              <a:rPr lang="fr-FR" sz="2400" b="1" dirty="0"/>
              <a:t>-&gt; Discuter, expliquer, confronter ses représentations, argumenter pour défendre ses choix.</a:t>
            </a:r>
          </a:p>
          <a:p>
            <a:r>
              <a:rPr lang="fr-FR" sz="3200" b="1" dirty="0">
                <a:solidFill>
                  <a:srgbClr val="00B050"/>
                </a:solidFill>
              </a:rPr>
              <a:t>et mutualiser</a:t>
            </a:r>
            <a:endParaRPr lang="fr-FR" sz="3200" b="1" dirty="0"/>
          </a:p>
          <a:p>
            <a:r>
              <a:rPr lang="fr-FR" sz="2400" b="1" dirty="0"/>
              <a:t>-&gt; Discuter, expliquer, confronter ses représentations, argumenter pour défendre ses choix. </a:t>
            </a:r>
          </a:p>
          <a:p>
            <a:r>
              <a:rPr lang="fr-FR" sz="2400" b="1" dirty="0"/>
              <a:t>-&gt; Apprendre à utiliser les outils numériques qui peuvent conduire à des réalisations collectives </a:t>
            </a:r>
            <a:endParaRPr lang="fr-FR" sz="1400" b="1" dirty="0"/>
          </a:p>
        </p:txBody>
      </p:sp>
      <p:pic>
        <p:nvPicPr>
          <p:cNvPr id="6" name="Espace réservé pour une image  4" descr="Paramètre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76576" y="1129359"/>
            <a:ext cx="1205995" cy="698415"/>
          </a:xfrm>
          <a:prstGeom prst="rect">
            <a:avLst/>
          </a:prstGeom>
        </p:spPr>
      </p:pic>
      <p:sp>
        <p:nvSpPr>
          <p:cNvPr id="8" name="Accolade fermante 7"/>
          <p:cNvSpPr/>
          <p:nvPr/>
        </p:nvSpPr>
        <p:spPr>
          <a:xfrm>
            <a:off x="9001957" y="2663300"/>
            <a:ext cx="621437" cy="3373515"/>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ZoneTexte 8"/>
          <p:cNvSpPr txBox="1"/>
          <p:nvPr/>
        </p:nvSpPr>
        <p:spPr>
          <a:xfrm>
            <a:off x="9462615" y="3464003"/>
            <a:ext cx="2854178" cy="2215991"/>
          </a:xfrm>
          <a:prstGeom prst="rect">
            <a:avLst/>
          </a:prstGeom>
          <a:noFill/>
        </p:spPr>
        <p:txBody>
          <a:bodyPr wrap="square" rtlCol="0">
            <a:spAutoFit/>
          </a:bodyPr>
          <a:lstStyle/>
          <a:p>
            <a:r>
              <a:rPr lang="fr-FR" sz="2400" b="1" dirty="0"/>
              <a:t>Coopération</a:t>
            </a:r>
            <a:endParaRPr lang="fr-FR" b="1" dirty="0"/>
          </a:p>
          <a:p>
            <a:endParaRPr lang="fr-FR" dirty="0"/>
          </a:p>
          <a:p>
            <a:endParaRPr lang="fr-FR" dirty="0"/>
          </a:p>
          <a:p>
            <a:endParaRPr lang="fr-FR" dirty="0"/>
          </a:p>
          <a:p>
            <a:endParaRPr lang="fr-FR" dirty="0"/>
          </a:p>
          <a:p>
            <a:endParaRPr lang="fr-FR" dirty="0"/>
          </a:p>
          <a:p>
            <a:r>
              <a:rPr lang="fr-FR" sz="2400" b="1" dirty="0"/>
              <a:t>Travail de groupe</a:t>
            </a:r>
          </a:p>
        </p:txBody>
      </p:sp>
      <p:sp>
        <p:nvSpPr>
          <p:cNvPr id="10" name="ZoneTexte 9"/>
          <p:cNvSpPr txBox="1"/>
          <p:nvPr/>
        </p:nvSpPr>
        <p:spPr>
          <a:xfrm>
            <a:off x="5595147" y="484727"/>
            <a:ext cx="3497802" cy="369332"/>
          </a:xfrm>
          <a:prstGeom prst="rect">
            <a:avLst/>
          </a:prstGeom>
          <a:noFill/>
        </p:spPr>
        <p:txBody>
          <a:bodyPr wrap="square" rtlCol="0">
            <a:spAutoFit/>
          </a:bodyPr>
          <a:lstStyle/>
          <a:p>
            <a:r>
              <a:rPr lang="fr-FR" dirty="0"/>
              <a:t>Le travail en groupe</a:t>
            </a:r>
          </a:p>
        </p:txBody>
      </p:sp>
      <p:pic>
        <p:nvPicPr>
          <p:cNvPr id="11" name="Espace réservé pour une image  4" descr="Débu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462615" y="216163"/>
            <a:ext cx="2389808" cy="1754679"/>
          </a:xfrm>
          <a:prstGeom prst="rect">
            <a:avLst/>
          </a:prstGeom>
        </p:spPr>
      </p:pic>
    </p:spTree>
    <p:extLst>
      <p:ext uri="{BB962C8B-B14F-4D97-AF65-F5344CB8AC3E}">
        <p14:creationId xmlns:p14="http://schemas.microsoft.com/office/powerpoint/2010/main" val="4129869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2346" y="982040"/>
            <a:ext cx="11523217" cy="923330"/>
          </a:xfrm>
          <a:prstGeom prst="rect">
            <a:avLst/>
          </a:prstGeom>
          <a:noFill/>
        </p:spPr>
        <p:txBody>
          <a:bodyPr wrap="square" rtlCol="0">
            <a:spAutoFit/>
          </a:bodyPr>
          <a:lstStyle/>
          <a:p>
            <a:r>
              <a:rPr lang="fr-FR" dirty="0"/>
              <a:t>Chaque groupe de 4 élèves fait des recherches sur un des pouvoirs du calife  (</a:t>
            </a:r>
            <a:r>
              <a:rPr lang="fr-FR" dirty="0">
                <a:solidFill>
                  <a:srgbClr val="FF0000"/>
                </a:solidFill>
              </a:rPr>
              <a:t>militaire</a:t>
            </a:r>
            <a:r>
              <a:rPr lang="fr-FR" dirty="0"/>
              <a:t> /</a:t>
            </a:r>
            <a:r>
              <a:rPr lang="fr-FR" dirty="0">
                <a:solidFill>
                  <a:srgbClr val="00B0F0"/>
                </a:solidFill>
              </a:rPr>
              <a:t>politique</a:t>
            </a:r>
            <a:r>
              <a:rPr lang="fr-FR" dirty="0"/>
              <a:t>/ </a:t>
            </a:r>
            <a:r>
              <a:rPr lang="fr-FR" dirty="0">
                <a:solidFill>
                  <a:srgbClr val="00B050"/>
                </a:solidFill>
              </a:rPr>
              <a:t>religieux</a:t>
            </a:r>
            <a:r>
              <a:rPr lang="fr-FR" dirty="0"/>
              <a:t> /</a:t>
            </a:r>
            <a:r>
              <a:rPr lang="fr-FR" dirty="0">
                <a:solidFill>
                  <a:srgbClr val="FFC000"/>
                </a:solidFill>
              </a:rPr>
              <a:t>économique</a:t>
            </a:r>
            <a:r>
              <a:rPr lang="fr-FR" dirty="0"/>
              <a:t> /</a:t>
            </a:r>
            <a:r>
              <a:rPr lang="fr-FR" dirty="0">
                <a:solidFill>
                  <a:schemeClr val="bg1">
                    <a:lumMod val="65000"/>
                  </a:schemeClr>
                </a:solidFill>
              </a:rPr>
              <a:t>culturel</a:t>
            </a:r>
            <a:r>
              <a:rPr lang="fr-FR" dirty="0"/>
              <a:t>) et désigne un porte parole et un ambassadeur pour leur groupe</a:t>
            </a:r>
          </a:p>
          <a:p>
            <a:endParaRPr lang="fr-FR" dirty="0"/>
          </a:p>
        </p:txBody>
      </p:sp>
      <p:sp>
        <p:nvSpPr>
          <p:cNvPr id="3" name="ZoneTexte 2"/>
          <p:cNvSpPr txBox="1"/>
          <p:nvPr/>
        </p:nvSpPr>
        <p:spPr>
          <a:xfrm>
            <a:off x="203047" y="1836207"/>
            <a:ext cx="10688716" cy="646331"/>
          </a:xfrm>
          <a:prstGeom prst="rect">
            <a:avLst/>
          </a:prstGeom>
          <a:noFill/>
        </p:spPr>
        <p:txBody>
          <a:bodyPr wrap="square" rtlCol="0">
            <a:spAutoFit/>
          </a:bodyPr>
          <a:lstStyle/>
          <a:p>
            <a:r>
              <a:rPr lang="fr-FR" dirty="0"/>
              <a:t>Ensuite chaque groupe envoie un ambassadeur colleter des informations sur les autres pouvoirs du calife dans les autres groupes</a:t>
            </a:r>
          </a:p>
        </p:txBody>
      </p:sp>
      <p:sp>
        <p:nvSpPr>
          <p:cNvPr id="4" name="ZoneTexte 3"/>
          <p:cNvSpPr txBox="1"/>
          <p:nvPr/>
        </p:nvSpPr>
        <p:spPr>
          <a:xfrm>
            <a:off x="281639" y="384136"/>
            <a:ext cx="7288567" cy="369332"/>
          </a:xfrm>
          <a:prstGeom prst="rect">
            <a:avLst/>
          </a:prstGeom>
          <a:noFill/>
        </p:spPr>
        <p:txBody>
          <a:bodyPr wrap="square" rtlCol="0">
            <a:spAutoFit/>
          </a:bodyPr>
          <a:lstStyle/>
          <a:p>
            <a:r>
              <a:rPr lang="fr-FR" dirty="0"/>
              <a:t>La classe est divisée en 6 groupes de 5</a:t>
            </a:r>
          </a:p>
        </p:txBody>
      </p:sp>
      <p:sp>
        <p:nvSpPr>
          <p:cNvPr id="6" name="ZoneTexte 5"/>
          <p:cNvSpPr txBox="1"/>
          <p:nvPr/>
        </p:nvSpPr>
        <p:spPr>
          <a:xfrm>
            <a:off x="222935" y="2770635"/>
            <a:ext cx="10218199" cy="369332"/>
          </a:xfrm>
          <a:prstGeom prst="rect">
            <a:avLst/>
          </a:prstGeom>
          <a:noFill/>
        </p:spPr>
        <p:txBody>
          <a:bodyPr wrap="square" rtlCol="0">
            <a:spAutoFit/>
          </a:bodyPr>
          <a:lstStyle/>
          <a:p>
            <a:r>
              <a:rPr lang="fr-FR" dirty="0"/>
              <a:t>Les 5 porte-parole présentent à la classe  le pouvoir sur lequel ils ont travaillé</a:t>
            </a:r>
          </a:p>
        </p:txBody>
      </p:sp>
      <p:sp>
        <p:nvSpPr>
          <p:cNvPr id="7" name="ZoneTexte 6"/>
          <p:cNvSpPr txBox="1"/>
          <p:nvPr/>
        </p:nvSpPr>
        <p:spPr>
          <a:xfrm>
            <a:off x="325164" y="3596942"/>
            <a:ext cx="9294920" cy="646331"/>
          </a:xfrm>
          <a:prstGeom prst="rect">
            <a:avLst/>
          </a:prstGeom>
          <a:noFill/>
        </p:spPr>
        <p:txBody>
          <a:bodyPr wrap="square" rtlCol="0">
            <a:spAutoFit/>
          </a:bodyPr>
          <a:lstStyle/>
          <a:p>
            <a:r>
              <a:rPr lang="fr-FR" dirty="0"/>
              <a:t>Les groupes se mélangent pour que dans les 6 groupes il y ait un élève ayant traité un des 5 pouvoirs en question</a:t>
            </a:r>
          </a:p>
        </p:txBody>
      </p:sp>
      <p:sp>
        <p:nvSpPr>
          <p:cNvPr id="8" name="ZoneTexte 7"/>
          <p:cNvSpPr txBox="1"/>
          <p:nvPr/>
        </p:nvSpPr>
        <p:spPr>
          <a:xfrm>
            <a:off x="222935" y="4767763"/>
            <a:ext cx="9898602" cy="923330"/>
          </a:xfrm>
          <a:prstGeom prst="rect">
            <a:avLst/>
          </a:prstGeom>
          <a:noFill/>
        </p:spPr>
        <p:txBody>
          <a:bodyPr wrap="square" rtlCol="0">
            <a:spAutoFit/>
          </a:bodyPr>
          <a:lstStyle/>
          <a:p>
            <a:r>
              <a:rPr lang="fr-FR" dirty="0"/>
              <a:t>Chaque groupe élabore la trace écrite à savoir le compte rendu pour Charlemagne</a:t>
            </a:r>
          </a:p>
          <a:p>
            <a:r>
              <a:rPr lang="fr-FR" dirty="0"/>
              <a:t>  qui peut prendre la forme d’un schéma , d’un exposé , d’un texte, d’une présentation orale, voir  d’un diaporama </a:t>
            </a:r>
          </a:p>
        </p:txBody>
      </p:sp>
      <p:sp>
        <p:nvSpPr>
          <p:cNvPr id="9" name="Ellipse 8"/>
          <p:cNvSpPr/>
          <p:nvPr/>
        </p:nvSpPr>
        <p:spPr>
          <a:xfrm>
            <a:off x="5300426" y="397736"/>
            <a:ext cx="426128" cy="4438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5873955" y="393610"/>
            <a:ext cx="426128" cy="44388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p:nvSpPr>
        <p:spPr>
          <a:xfrm>
            <a:off x="4239437" y="414409"/>
            <a:ext cx="426128" cy="44388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4746108" y="414409"/>
            <a:ext cx="426128" cy="44388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6487109" y="393610"/>
            <a:ext cx="426128" cy="443884"/>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9266014" y="3535091"/>
            <a:ext cx="1855433" cy="17171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9576466" y="4417280"/>
            <a:ext cx="426128" cy="4438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9523479" y="3885039"/>
            <a:ext cx="426128" cy="44388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p:cNvSpPr/>
          <p:nvPr/>
        </p:nvSpPr>
        <p:spPr>
          <a:xfrm>
            <a:off x="10465635" y="4005929"/>
            <a:ext cx="426128" cy="44388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p:cNvSpPr/>
          <p:nvPr/>
        </p:nvSpPr>
        <p:spPr>
          <a:xfrm>
            <a:off x="9974153" y="3596942"/>
            <a:ext cx="426128" cy="44388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10252571" y="4547392"/>
            <a:ext cx="426128" cy="443884"/>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17942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492" y="1250350"/>
            <a:ext cx="9682578" cy="5139869"/>
          </a:xfrm>
          <a:prstGeom prst="rect">
            <a:avLst/>
          </a:prstGeom>
        </p:spPr>
        <p:txBody>
          <a:bodyPr wrap="square">
            <a:spAutoFit/>
          </a:bodyPr>
          <a:lstStyle/>
          <a:p>
            <a:endParaRPr lang="fr-FR" sz="2400" b="1" dirty="0">
              <a:solidFill>
                <a:srgbClr val="00B050"/>
              </a:solidFill>
              <a:latin typeface="Calibri" panose="020F0502020204030204" pitchFamily="34" charset="0"/>
            </a:endParaRPr>
          </a:p>
          <a:p>
            <a:endParaRPr lang="fr-FR" sz="2400" b="1" dirty="0">
              <a:solidFill>
                <a:srgbClr val="00B050"/>
              </a:solidFill>
              <a:latin typeface="Calibri" panose="020F0502020204030204" pitchFamily="34" charset="0"/>
            </a:endParaRPr>
          </a:p>
          <a:p>
            <a:r>
              <a:rPr lang="fr-FR" sz="3200" b="1" dirty="0">
                <a:solidFill>
                  <a:srgbClr val="00B050"/>
                </a:solidFill>
                <a:latin typeface="Calibri" panose="020F0502020204030204" pitchFamily="34" charset="0"/>
              </a:rPr>
              <a:t>Raisonner, justifier une démarche et les choix effectués</a:t>
            </a:r>
          </a:p>
          <a:p>
            <a:r>
              <a:rPr lang="fr-FR" sz="3200" b="1" dirty="0">
                <a:solidFill>
                  <a:srgbClr val="00B050"/>
                </a:solidFill>
                <a:latin typeface="Calibri" panose="020F0502020204030204" pitchFamily="34" charset="0"/>
              </a:rPr>
              <a:t> </a:t>
            </a:r>
          </a:p>
          <a:p>
            <a:pPr marL="285750" indent="-285750">
              <a:buFont typeface="Symbol" panose="05050102010706020507" pitchFamily="18" charset="2"/>
              <a:buChar char=""/>
            </a:pPr>
            <a:r>
              <a:rPr lang="fr-FR" sz="2400" b="1" dirty="0">
                <a:solidFill>
                  <a:srgbClr val="000000"/>
                </a:solidFill>
                <a:latin typeface="Calibri" panose="020F0502020204030204" pitchFamily="34" charset="0"/>
              </a:rPr>
              <a:t>Poser des questions, se poser des questions à propos de situations historiques ou/et géographiques. </a:t>
            </a:r>
          </a:p>
          <a:p>
            <a:endParaRPr lang="fr-FR" sz="2400" b="1" dirty="0">
              <a:solidFill>
                <a:srgbClr val="000000"/>
              </a:solidFill>
              <a:latin typeface="Calibri" panose="020F0502020204030204" pitchFamily="34" charset="0"/>
            </a:endParaRPr>
          </a:p>
          <a:p>
            <a:pPr marL="285750" indent="-285750">
              <a:buFont typeface="Symbol" panose="05050102010706020507" pitchFamily="18" charset="2"/>
              <a:buChar char=""/>
            </a:pPr>
            <a:r>
              <a:rPr lang="fr-FR" sz="2400" b="1" dirty="0">
                <a:solidFill>
                  <a:srgbClr val="000000"/>
                </a:solidFill>
                <a:latin typeface="Calibri" panose="020F0502020204030204" pitchFamily="34" charset="0"/>
              </a:rPr>
              <a:t>Construire des hypothèses d’interprétation de phénomènes historiques ou géographiques. </a:t>
            </a:r>
          </a:p>
          <a:p>
            <a:endParaRPr lang="fr-FR" sz="2400" b="1" dirty="0">
              <a:solidFill>
                <a:srgbClr val="000000"/>
              </a:solidFill>
              <a:latin typeface="Calibri" panose="020F0502020204030204" pitchFamily="34" charset="0"/>
            </a:endParaRPr>
          </a:p>
          <a:p>
            <a:pPr marL="285750" indent="-285750">
              <a:buFont typeface="Symbol" panose="05050102010706020507" pitchFamily="18" charset="2"/>
              <a:buChar char=""/>
            </a:pPr>
            <a:r>
              <a:rPr lang="fr-FR" sz="2400" b="1" dirty="0">
                <a:solidFill>
                  <a:srgbClr val="000000"/>
                </a:solidFill>
                <a:latin typeface="Calibri" panose="020F0502020204030204" pitchFamily="34" charset="0"/>
              </a:rPr>
              <a:t>Vérifier des données et des sources. </a:t>
            </a:r>
          </a:p>
          <a:p>
            <a:endParaRPr lang="fr-FR" sz="2400" b="1" dirty="0">
              <a:solidFill>
                <a:srgbClr val="000000"/>
              </a:solidFill>
              <a:latin typeface="Calibri" panose="020F0502020204030204" pitchFamily="34" charset="0"/>
            </a:endParaRPr>
          </a:p>
          <a:p>
            <a:pPr marL="285750" indent="-285750">
              <a:buFont typeface="Symbol" panose="05050102010706020507" pitchFamily="18" charset="2"/>
              <a:buChar char=""/>
            </a:pPr>
            <a:r>
              <a:rPr lang="fr-FR" sz="2400" b="1" dirty="0">
                <a:solidFill>
                  <a:srgbClr val="000000"/>
                </a:solidFill>
                <a:latin typeface="Calibri" panose="020F0502020204030204" pitchFamily="34" charset="0"/>
              </a:rPr>
              <a:t>Justifier une démarche, une interprétation. </a:t>
            </a:r>
            <a:endParaRPr lang="fr-FR" sz="2400" b="1" dirty="0"/>
          </a:p>
        </p:txBody>
      </p:sp>
      <p:sp>
        <p:nvSpPr>
          <p:cNvPr id="3" name="ZoneTexte 2"/>
          <p:cNvSpPr txBox="1"/>
          <p:nvPr/>
        </p:nvSpPr>
        <p:spPr>
          <a:xfrm>
            <a:off x="319597" y="346229"/>
            <a:ext cx="8993079"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3600" dirty="0"/>
              <a:t>Situations d’apprentissage </a:t>
            </a:r>
            <a:r>
              <a:rPr lang="fr-FR" sz="2000" dirty="0"/>
              <a:t>La démarche d’investigation</a:t>
            </a:r>
            <a:endParaRPr lang="fr-FR" sz="3600" dirty="0"/>
          </a:p>
        </p:txBody>
      </p:sp>
      <p:pic>
        <p:nvPicPr>
          <p:cNvPr id="4" name="Espace réservé pour une image  4" descr="Paramètre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76576" y="1129359"/>
            <a:ext cx="1609608" cy="932155"/>
          </a:xfrm>
          <a:prstGeom prst="rect">
            <a:avLst/>
          </a:prstGeom>
        </p:spPr>
      </p:pic>
      <p:pic>
        <p:nvPicPr>
          <p:cNvPr id="5" name="Espace réservé pour une image  4" descr="Paramètr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885470" y="263796"/>
            <a:ext cx="1400370" cy="1457528"/>
          </a:xfrm>
          <a:prstGeom prst="rect">
            <a:avLst/>
          </a:prstGeom>
        </p:spPr>
      </p:pic>
      <p:pic>
        <p:nvPicPr>
          <p:cNvPr id="6" name="Espace réservé pour une image  4" descr="Paramètre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9128127" y="2656318"/>
            <a:ext cx="1457528" cy="1352739"/>
          </a:xfrm>
          <a:prstGeom prst="rect">
            <a:avLst/>
          </a:prstGeom>
        </p:spPr>
      </p:pic>
    </p:spTree>
    <p:extLst>
      <p:ext uri="{BB962C8B-B14F-4D97-AF65-F5344CB8AC3E}">
        <p14:creationId xmlns:p14="http://schemas.microsoft.com/office/powerpoint/2010/main" val="997953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0515600" cy="709127"/>
          </a:xfrm>
        </p:spPr>
        <p:txBody>
          <a:bodyPr>
            <a:normAutofit fontScale="90000"/>
          </a:bodyPr>
          <a:lstStyle/>
          <a:p>
            <a:r>
              <a:rPr lang="fr-FR" dirty="0">
                <a:solidFill>
                  <a:schemeClr val="accent6">
                    <a:lumMod val="75000"/>
                  </a:schemeClr>
                </a:solidFill>
              </a:rPr>
              <a:t>Ressources : </a:t>
            </a:r>
          </a:p>
        </p:txBody>
      </p:sp>
      <p:pic>
        <p:nvPicPr>
          <p:cNvPr id="2050" name="Picture 2" descr="Pouvoirs en Islam, Xe-XVe siècl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25953" y="620574"/>
            <a:ext cx="2502626" cy="35858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istoire de l'is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3708" y="3635344"/>
            <a:ext cx="1924549" cy="27575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pmcdn.priceminister.com/photo/4169362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4725" y="788656"/>
            <a:ext cx="2007664" cy="284668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histoire.presse.fr/sites/default/files/imagecache/parution_image_portrait_block/30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6142" y="788656"/>
            <a:ext cx="2146896" cy="3003487"/>
          </a:xfrm>
          <a:prstGeom prst="rect">
            <a:avLst/>
          </a:prstGeom>
          <a:noFill/>
          <a:extLst>
            <a:ext uri="{909E8E84-426E-40DD-AFC4-6F175D3DCCD1}">
              <a14:hiddenFill xmlns:a14="http://schemas.microsoft.com/office/drawing/2010/main">
                <a:solidFill>
                  <a:srgbClr val="FFFFFF"/>
                </a:solidFill>
              </a14:hiddenFill>
            </a:ext>
          </a:extLst>
        </p:spPr>
      </p:pic>
      <p:pic>
        <p:nvPicPr>
          <p:cNvPr id="7" name="Espace réservé pour une image  4" descr="Paramètre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3402442" y="945455"/>
            <a:ext cx="2367395" cy="3260971"/>
          </a:xfrm>
          <a:prstGeom prst="rect">
            <a:avLst/>
          </a:prstGeom>
        </p:spPr>
      </p:pic>
      <p:pic>
        <p:nvPicPr>
          <p:cNvPr id="8" name="Espace réservé pour une image  4" descr="Films et TV"/>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6107608" y="3564323"/>
            <a:ext cx="2218329" cy="3024132"/>
          </a:xfrm>
          <a:prstGeom prst="rect">
            <a:avLst/>
          </a:prstGeom>
        </p:spPr>
      </p:pic>
    </p:spTree>
    <p:extLst>
      <p:ext uri="{BB962C8B-B14F-4D97-AF65-F5344CB8AC3E}">
        <p14:creationId xmlns:p14="http://schemas.microsoft.com/office/powerpoint/2010/main" val="16446023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p:cNvPicPr>
            <a:picLocks noGrp="1" noChangeAspect="1"/>
          </p:cNvPicPr>
          <p:nvPr>
            <p:ph sz="half" idx="1"/>
          </p:nvPr>
        </p:nvPicPr>
        <p:blipFill rotWithShape="1">
          <a:blip r:embed="rId2"/>
          <a:srcRect l="16755" t="16920" r="17857" b="-1793"/>
          <a:stretch/>
        </p:blipFill>
        <p:spPr>
          <a:xfrm>
            <a:off x="0" y="372861"/>
            <a:ext cx="6083061" cy="4441371"/>
          </a:xfrm>
          <a:prstGeom prst="rect">
            <a:avLst/>
          </a:prstGeom>
        </p:spPr>
      </p:pic>
      <p:pic>
        <p:nvPicPr>
          <p:cNvPr id="5" name="Espace réservé du contenu 4"/>
          <p:cNvPicPr>
            <a:picLocks noGrp="1" noChangeAspect="1"/>
          </p:cNvPicPr>
          <p:nvPr>
            <p:ph sz="half" idx="2"/>
          </p:nvPr>
        </p:nvPicPr>
        <p:blipFill rotWithShape="1">
          <a:blip r:embed="rId3"/>
          <a:srcRect l="18592" t="19441" r="25315" b="7170"/>
          <a:stretch/>
        </p:blipFill>
        <p:spPr>
          <a:xfrm>
            <a:off x="6290281" y="-1"/>
            <a:ext cx="5901719" cy="4343401"/>
          </a:xfrm>
          <a:prstGeom prst="rect">
            <a:avLst/>
          </a:prstGeom>
        </p:spPr>
      </p:pic>
      <p:sp>
        <p:nvSpPr>
          <p:cNvPr id="2" name="ZoneTexte 1"/>
          <p:cNvSpPr txBox="1"/>
          <p:nvPr/>
        </p:nvSpPr>
        <p:spPr>
          <a:xfrm>
            <a:off x="213064" y="5060272"/>
            <a:ext cx="7821227" cy="369332"/>
          </a:xfrm>
          <a:prstGeom prst="rect">
            <a:avLst/>
          </a:prstGeom>
          <a:noFill/>
        </p:spPr>
        <p:txBody>
          <a:bodyPr wrap="square" rtlCol="0">
            <a:spAutoFit/>
          </a:bodyPr>
          <a:lstStyle/>
          <a:p>
            <a:r>
              <a:rPr lang="fr-FR" i="1" dirty="0"/>
              <a:t>Le destin </a:t>
            </a:r>
            <a:r>
              <a:rPr lang="fr-FR" dirty="0"/>
              <a:t>de Y. Chahine : scène d’ouverture, scène d’ Averroès  dans la Mosquée</a:t>
            </a:r>
          </a:p>
        </p:txBody>
      </p:sp>
      <p:sp>
        <p:nvSpPr>
          <p:cNvPr id="4" name="ZoneTexte 3"/>
          <p:cNvSpPr txBox="1"/>
          <p:nvPr/>
        </p:nvSpPr>
        <p:spPr>
          <a:xfrm>
            <a:off x="310717" y="5500145"/>
            <a:ext cx="11727403" cy="646331"/>
          </a:xfrm>
          <a:prstGeom prst="rect">
            <a:avLst/>
          </a:prstGeom>
          <a:noFill/>
        </p:spPr>
        <p:txBody>
          <a:bodyPr wrap="square" rtlCol="0">
            <a:spAutoFit/>
          </a:bodyPr>
          <a:lstStyle/>
          <a:p>
            <a:r>
              <a:rPr lang="fr-FR" i="1" dirty="0" err="1"/>
              <a:t>Kingdom</a:t>
            </a:r>
            <a:r>
              <a:rPr lang="fr-FR" i="1" dirty="0"/>
              <a:t> of Heaven </a:t>
            </a:r>
            <a:r>
              <a:rPr lang="fr-FR" dirty="0"/>
              <a:t>de R. Scott : </a:t>
            </a:r>
            <a:r>
              <a:rPr lang="fr-FR"/>
              <a:t>(1180-87)scènes </a:t>
            </a:r>
            <a:r>
              <a:rPr lang="fr-FR" dirty="0"/>
              <a:t>sur les  contacts entre les populations (arméniens, grecs, turcs, kurdes, des arabes, des francs) </a:t>
            </a:r>
          </a:p>
        </p:txBody>
      </p:sp>
    </p:spTree>
    <p:extLst>
      <p:ext uri="{BB962C8B-B14F-4D97-AF65-F5344CB8AC3E}">
        <p14:creationId xmlns:p14="http://schemas.microsoft.com/office/powerpoint/2010/main" val="3121945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pour une image  4" descr="Calendrie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10213" y="596807"/>
            <a:ext cx="7292931" cy="5422253"/>
          </a:xfrm>
          <a:prstGeom prst="rect">
            <a:avLst/>
          </a:prstGeom>
        </p:spPr>
      </p:pic>
      <p:sp>
        <p:nvSpPr>
          <p:cNvPr id="3" name="Rectangle 2"/>
          <p:cNvSpPr/>
          <p:nvPr/>
        </p:nvSpPr>
        <p:spPr>
          <a:xfrm>
            <a:off x="8096269" y="1768551"/>
            <a:ext cx="3903216" cy="923330"/>
          </a:xfrm>
          <a:prstGeom prst="rect">
            <a:avLst/>
          </a:prstGeom>
        </p:spPr>
        <p:txBody>
          <a:bodyPr wrap="square">
            <a:spAutoFit/>
          </a:bodyPr>
          <a:lstStyle/>
          <a:p>
            <a:pPr algn="just"/>
            <a:r>
              <a:rPr lang="fr-FR" b="1" dirty="0"/>
              <a:t>Les rapports entre religion et société, entre les </a:t>
            </a:r>
            <a:r>
              <a:rPr lang="fr-FR" b="1" u="sng" dirty="0"/>
              <a:t>pouvoirs</a:t>
            </a:r>
            <a:r>
              <a:rPr lang="fr-FR" b="1" dirty="0"/>
              <a:t> religieux et </a:t>
            </a:r>
            <a:r>
              <a:rPr lang="fr-FR" b="1" u="sng" dirty="0"/>
              <a:t>pouvoirs</a:t>
            </a:r>
            <a:r>
              <a:rPr lang="fr-FR" b="1" dirty="0"/>
              <a:t> temporels</a:t>
            </a:r>
            <a:endParaRPr lang="fr-FR" dirty="0"/>
          </a:p>
        </p:txBody>
      </p:sp>
      <p:sp>
        <p:nvSpPr>
          <p:cNvPr id="4" name="Rectangle 3"/>
          <p:cNvSpPr/>
          <p:nvPr/>
        </p:nvSpPr>
        <p:spPr>
          <a:xfrm>
            <a:off x="3240350" y="2201662"/>
            <a:ext cx="2574524" cy="18643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521836" y="3806517"/>
            <a:ext cx="2101274" cy="18643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6345751" y="2593910"/>
            <a:ext cx="1128070" cy="195943"/>
          </a:xfrm>
          <a:prstGeom prst="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5521836" y="3404757"/>
            <a:ext cx="1128070" cy="195943"/>
          </a:xfrm>
          <a:prstGeom prst="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3240350" y="4007633"/>
            <a:ext cx="2124752" cy="228465"/>
          </a:xfrm>
          <a:prstGeom prst="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8257592" y="4897655"/>
            <a:ext cx="3231929" cy="646331"/>
          </a:xfrm>
          <a:prstGeom prst="rect">
            <a:avLst/>
          </a:prstGeom>
          <a:noFill/>
        </p:spPr>
        <p:txBody>
          <a:bodyPr wrap="square" rtlCol="0">
            <a:spAutoFit/>
          </a:bodyPr>
          <a:lstStyle/>
          <a:p>
            <a:r>
              <a:rPr lang="fr-FR" b="1" dirty="0">
                <a:solidFill>
                  <a:srgbClr val="0070C0"/>
                </a:solidFill>
              </a:rPr>
              <a:t>Les contacts , les échanges entre les empires</a:t>
            </a:r>
          </a:p>
        </p:txBody>
      </p:sp>
      <p:sp>
        <p:nvSpPr>
          <p:cNvPr id="11" name="ZoneTexte 10"/>
          <p:cNvSpPr txBox="1"/>
          <p:nvPr/>
        </p:nvSpPr>
        <p:spPr>
          <a:xfrm>
            <a:off x="8257592" y="3275507"/>
            <a:ext cx="2612571" cy="369332"/>
          </a:xfrm>
          <a:prstGeom prst="rect">
            <a:avLst/>
          </a:prstGeom>
          <a:noFill/>
        </p:spPr>
        <p:txBody>
          <a:bodyPr wrap="square" rtlCol="0">
            <a:spAutoFit/>
          </a:bodyPr>
          <a:lstStyle/>
          <a:p>
            <a:r>
              <a:rPr lang="fr-FR" b="1" dirty="0">
                <a:solidFill>
                  <a:srgbClr val="00B050"/>
                </a:solidFill>
              </a:rPr>
              <a:t>Les empires</a:t>
            </a:r>
          </a:p>
        </p:txBody>
      </p:sp>
      <p:sp>
        <p:nvSpPr>
          <p:cNvPr id="12" name="Rectangle 11"/>
          <p:cNvSpPr/>
          <p:nvPr/>
        </p:nvSpPr>
        <p:spPr>
          <a:xfrm>
            <a:off x="4161453" y="4786605"/>
            <a:ext cx="662474" cy="270588"/>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5521835" y="5378390"/>
            <a:ext cx="823915" cy="270588"/>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710213" y="204186"/>
            <a:ext cx="2414727" cy="369332"/>
          </a:xfrm>
          <a:prstGeom prst="rect">
            <a:avLst/>
          </a:prstGeom>
          <a:noFill/>
        </p:spPr>
        <p:txBody>
          <a:bodyPr wrap="square" rtlCol="0">
            <a:spAutoFit/>
          </a:bodyPr>
          <a:lstStyle/>
          <a:p>
            <a:r>
              <a:rPr lang="fr-FR" dirty="0"/>
              <a:t>Lecture du programme</a:t>
            </a:r>
          </a:p>
        </p:txBody>
      </p:sp>
    </p:spTree>
    <p:extLst>
      <p:ext uri="{BB962C8B-B14F-4D97-AF65-F5344CB8AC3E}">
        <p14:creationId xmlns:p14="http://schemas.microsoft.com/office/powerpoint/2010/main" val="210313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63798" y="562926"/>
            <a:ext cx="9380375" cy="400110"/>
          </a:xfrm>
          <a:prstGeom prst="rect">
            <a:avLst/>
          </a:prstGeom>
        </p:spPr>
        <p:txBody>
          <a:bodyPr wrap="square">
            <a:spAutoFit/>
          </a:bodyPr>
          <a:lstStyle/>
          <a:p>
            <a:r>
              <a:rPr lang="fr-FR" sz="2000" dirty="0">
                <a:solidFill>
                  <a:srgbClr val="000000"/>
                </a:solidFill>
                <a:latin typeface="Calibri" panose="020F0502020204030204" pitchFamily="34" charset="0"/>
              </a:rPr>
              <a:t>« </a:t>
            </a:r>
            <a:r>
              <a:rPr lang="fr-FR" sz="2000" i="1" dirty="0">
                <a:solidFill>
                  <a:srgbClr val="000000"/>
                </a:solidFill>
                <a:latin typeface="Calibri" panose="020F0502020204030204" pitchFamily="34" charset="0"/>
              </a:rPr>
              <a:t>Parmi ces facteurs d’unité ou de division, la religion est fondamentale. </a:t>
            </a:r>
            <a:r>
              <a:rPr lang="fr-FR" sz="2000" dirty="0">
                <a:solidFill>
                  <a:srgbClr val="000000"/>
                </a:solidFill>
                <a:latin typeface="Calibri" panose="020F0502020204030204" pitchFamily="34" charset="0"/>
              </a:rPr>
              <a:t>»	</a:t>
            </a:r>
          </a:p>
        </p:txBody>
      </p:sp>
      <p:sp>
        <p:nvSpPr>
          <p:cNvPr id="4" name="ZoneTexte 3"/>
          <p:cNvSpPr txBox="1"/>
          <p:nvPr/>
        </p:nvSpPr>
        <p:spPr>
          <a:xfrm>
            <a:off x="335902" y="1707502"/>
            <a:ext cx="10879493" cy="2954655"/>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fr-FR" sz="2000" dirty="0"/>
              <a:t>Les sociétés médiévales chrétiennes et islamiques</a:t>
            </a:r>
            <a:r>
              <a:rPr lang="fr-FR" sz="2000" dirty="0">
                <a:solidFill>
                  <a:srgbClr val="FF0000"/>
                </a:solidFill>
              </a:rPr>
              <a:t> sont régies par les valeurs et les normes de la religion</a:t>
            </a:r>
            <a:r>
              <a:rPr lang="fr-FR" sz="2000" dirty="0"/>
              <a:t>. Le pouvoir vient de dieu. </a:t>
            </a:r>
          </a:p>
          <a:p>
            <a:pPr>
              <a:lnSpc>
                <a:spcPct val="150000"/>
              </a:lnSpc>
            </a:pPr>
            <a:r>
              <a:rPr lang="fr-FR" sz="2000" dirty="0"/>
              <a:t> </a:t>
            </a:r>
          </a:p>
          <a:p>
            <a:pPr marL="342900" indent="-342900">
              <a:lnSpc>
                <a:spcPct val="150000"/>
              </a:lnSpc>
              <a:buFont typeface="Wingdings" panose="05000000000000000000" pitchFamily="2" charset="2"/>
              <a:buChar char="Ø"/>
            </a:pPr>
            <a:r>
              <a:rPr lang="fr-FR" sz="2000" dirty="0"/>
              <a:t>Ce principe sera remis en cause avec la Réforme, et les Lumières qui sépareront l’autorité religieuse , seule autorisée à dire le dogme , la loi, et le pouvoir  politique.</a:t>
            </a:r>
          </a:p>
          <a:p>
            <a:endParaRPr lang="fr-FR" dirty="0"/>
          </a:p>
          <a:p>
            <a:endParaRPr lang="fr-FR" dirty="0"/>
          </a:p>
        </p:txBody>
      </p:sp>
    </p:spTree>
    <p:extLst>
      <p:ext uri="{BB962C8B-B14F-4D97-AF65-F5344CB8AC3E}">
        <p14:creationId xmlns:p14="http://schemas.microsoft.com/office/powerpoint/2010/main" val="2721670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pour une image  4" descr="Calendri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4185" y="250578"/>
            <a:ext cx="7292931" cy="5422253"/>
          </a:xfrm>
          <a:prstGeom prst="rect">
            <a:avLst/>
          </a:prstGeom>
        </p:spPr>
      </p:pic>
      <p:sp>
        <p:nvSpPr>
          <p:cNvPr id="4" name="Rectangle 3"/>
          <p:cNvSpPr/>
          <p:nvPr/>
        </p:nvSpPr>
        <p:spPr>
          <a:xfrm>
            <a:off x="553680" y="4551199"/>
            <a:ext cx="2082250" cy="1169551"/>
          </a:xfrm>
          <a:prstGeom prst="rect">
            <a:avLst/>
          </a:prstGeom>
        </p:spPr>
        <p:txBody>
          <a:bodyPr wrap="square">
            <a:spAutoFit/>
          </a:bodyPr>
          <a:lstStyle/>
          <a:p>
            <a:r>
              <a:rPr lang="fr-FR" sz="1400" dirty="0"/>
              <a:t>Différents contacts entre ces trois civilisations : guerres, échanges commerciaux, influences culturelles.</a:t>
            </a:r>
          </a:p>
        </p:txBody>
      </p:sp>
      <p:sp>
        <p:nvSpPr>
          <p:cNvPr id="5" name="ZoneTexte 4"/>
          <p:cNvSpPr txBox="1"/>
          <p:nvPr/>
        </p:nvSpPr>
        <p:spPr>
          <a:xfrm>
            <a:off x="8210940" y="2718176"/>
            <a:ext cx="2095131" cy="2954655"/>
          </a:xfrm>
          <a:prstGeom prst="rect">
            <a:avLst/>
          </a:prstGeom>
          <a:noFill/>
        </p:spPr>
        <p:txBody>
          <a:bodyPr wrap="square" rtlCol="0">
            <a:spAutoFit/>
          </a:bodyPr>
          <a:lstStyle/>
          <a:p>
            <a:r>
              <a:rPr lang="fr-FR" sz="1400" dirty="0"/>
              <a:t>Montrer des représentations et des pratiques communes capables de donner à cet ensemble une unité en dépit des différences</a:t>
            </a:r>
            <a:r>
              <a:rPr lang="fr-FR" sz="1400" b="1" dirty="0"/>
              <a:t>. La langue et la religion musulmane </a:t>
            </a:r>
            <a:r>
              <a:rPr lang="fr-FR" sz="1400" dirty="0"/>
              <a:t>(supérieure aux autres sans être exclusive) joue rôle important dans l’unification.</a:t>
            </a:r>
          </a:p>
          <a:p>
            <a:endParaRPr lang="fr-FR" dirty="0"/>
          </a:p>
        </p:txBody>
      </p:sp>
      <p:sp>
        <p:nvSpPr>
          <p:cNvPr id="7" name="Rectangle 6"/>
          <p:cNvSpPr/>
          <p:nvPr/>
        </p:nvSpPr>
        <p:spPr>
          <a:xfrm>
            <a:off x="2705877" y="3071675"/>
            <a:ext cx="3900195" cy="3713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5066523" y="3362921"/>
            <a:ext cx="783771" cy="3452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avec flèche 9"/>
          <p:cNvCxnSpPr/>
          <p:nvPr/>
        </p:nvCxnSpPr>
        <p:spPr>
          <a:xfrm>
            <a:off x="7542835" y="3568194"/>
            <a:ext cx="611186"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Ellipse 11"/>
          <p:cNvSpPr/>
          <p:nvPr/>
        </p:nvSpPr>
        <p:spPr>
          <a:xfrm>
            <a:off x="2635930" y="3628078"/>
            <a:ext cx="783771" cy="3452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4217361" y="3612552"/>
            <a:ext cx="783771" cy="3452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14"/>
          <p:cNvCxnSpPr/>
          <p:nvPr/>
        </p:nvCxnSpPr>
        <p:spPr>
          <a:xfrm flipV="1">
            <a:off x="5141167" y="4049486"/>
            <a:ext cx="1464905" cy="933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3618754" y="4378583"/>
            <a:ext cx="783771" cy="345233"/>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Accolade fermante 16"/>
          <p:cNvSpPr/>
          <p:nvPr/>
        </p:nvSpPr>
        <p:spPr>
          <a:xfrm>
            <a:off x="7497116" y="3163078"/>
            <a:ext cx="45719" cy="810233"/>
          </a:xfrm>
          <a:prstGeom prst="rightBrace">
            <a:avLst/>
          </a:prstGeom>
          <a:ln w="222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8" name="Rectangle 17"/>
          <p:cNvSpPr/>
          <p:nvPr/>
        </p:nvSpPr>
        <p:spPr>
          <a:xfrm>
            <a:off x="204185" y="2612571"/>
            <a:ext cx="2431745" cy="643813"/>
          </a:xfrm>
          <a:prstGeom prst="rect">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8042632" y="2667179"/>
            <a:ext cx="2431745" cy="2753907"/>
          </a:xfrm>
          <a:prstGeom prst="rect">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Connecteur en angle 20"/>
          <p:cNvCxnSpPr/>
          <p:nvPr/>
        </p:nvCxnSpPr>
        <p:spPr>
          <a:xfrm>
            <a:off x="6372808" y="4049486"/>
            <a:ext cx="2752531" cy="2509934"/>
          </a:xfrm>
          <a:prstGeom prst="bentConnector3">
            <a:avLst/>
          </a:prstGeom>
          <a:ln w="158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2" name="Accolade ouvrante 21"/>
          <p:cNvSpPr/>
          <p:nvPr/>
        </p:nvSpPr>
        <p:spPr>
          <a:xfrm>
            <a:off x="2491273" y="4551199"/>
            <a:ext cx="144657" cy="1037838"/>
          </a:xfrm>
          <a:prstGeom prst="leftBrace">
            <a:avLst/>
          </a:prstGeom>
          <a:ln w="158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3" name="ZoneTexte 22"/>
          <p:cNvSpPr txBox="1"/>
          <p:nvPr/>
        </p:nvSpPr>
        <p:spPr>
          <a:xfrm>
            <a:off x="9008706" y="5694544"/>
            <a:ext cx="2985796" cy="1169551"/>
          </a:xfrm>
          <a:prstGeom prst="rect">
            <a:avLst/>
          </a:prstGeom>
          <a:noFill/>
        </p:spPr>
        <p:txBody>
          <a:bodyPr wrap="square" rtlCol="0">
            <a:spAutoFit/>
          </a:bodyPr>
          <a:lstStyle/>
          <a:p>
            <a:r>
              <a:rPr lang="fr-FR" sz="1400" b="1" dirty="0"/>
              <a:t>Le calife = symbole de l‘unité du monde musulman  et autorité religieuse alors que l’unité est avant tout culturelle et linguistique (morcellement politique )</a:t>
            </a:r>
          </a:p>
        </p:txBody>
      </p:sp>
      <p:cxnSp>
        <p:nvCxnSpPr>
          <p:cNvPr id="27" name="Connecteur droit avec flèche 26"/>
          <p:cNvCxnSpPr/>
          <p:nvPr/>
        </p:nvCxnSpPr>
        <p:spPr>
          <a:xfrm>
            <a:off x="6372808" y="4049486"/>
            <a:ext cx="0" cy="215537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a:off x="5252560" y="6024723"/>
            <a:ext cx="2267415" cy="307777"/>
          </a:xfrm>
          <a:prstGeom prst="rect">
            <a:avLst/>
          </a:prstGeom>
          <a:noFill/>
        </p:spPr>
        <p:txBody>
          <a:bodyPr wrap="square" rtlCol="0">
            <a:spAutoFit/>
          </a:bodyPr>
          <a:lstStyle/>
          <a:p>
            <a:r>
              <a:rPr lang="fr-FR" sz="1400" dirty="0"/>
              <a:t>Entrer par un personnage</a:t>
            </a:r>
          </a:p>
        </p:txBody>
      </p:sp>
      <p:cxnSp>
        <p:nvCxnSpPr>
          <p:cNvPr id="31" name="Connecteur droit avec flèche 30"/>
          <p:cNvCxnSpPr/>
          <p:nvPr/>
        </p:nvCxnSpPr>
        <p:spPr>
          <a:xfrm flipV="1">
            <a:off x="7245158" y="5822187"/>
            <a:ext cx="1880181" cy="485823"/>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6178858" y="3817398"/>
            <a:ext cx="363985" cy="232088"/>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7257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animBg="1"/>
      <p:bldP spid="19" grpId="0" animBg="1"/>
      <p:bldP spid="23"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2192000" cy="1325563"/>
          </a:xfrm>
        </p:spPr>
        <p:txBody>
          <a:bodyPr/>
          <a:lstStyle/>
          <a:p>
            <a:r>
              <a:rPr lang="fr-FR" b="1" dirty="0">
                <a:solidFill>
                  <a:schemeClr val="accent6">
                    <a:lumMod val="50000"/>
                  </a:schemeClr>
                </a:solidFill>
              </a:rPr>
              <a:t>Proposition de problématiques : </a:t>
            </a:r>
          </a:p>
        </p:txBody>
      </p:sp>
      <p:sp>
        <p:nvSpPr>
          <p:cNvPr id="3" name="Espace réservé du contenu 2"/>
          <p:cNvSpPr>
            <a:spLocks noGrp="1"/>
          </p:cNvSpPr>
          <p:nvPr>
            <p:ph sz="half" idx="1"/>
          </p:nvPr>
        </p:nvSpPr>
        <p:spPr>
          <a:xfrm>
            <a:off x="500849" y="1674705"/>
            <a:ext cx="5181600" cy="4351338"/>
          </a:xfrm>
        </p:spPr>
        <p:txBody>
          <a:bodyPr>
            <a:normAutofit/>
          </a:bodyPr>
          <a:lstStyle/>
          <a:p>
            <a:r>
              <a:rPr lang="fr-FR" i="1" dirty="0">
                <a:solidFill>
                  <a:schemeClr val="tx1"/>
                </a:solidFill>
                <a:latin typeface="Times-Italic"/>
              </a:rPr>
              <a:t>- Les espaces de l'Occident chrétien, de l'Empire byzantin et du monde musulman.</a:t>
            </a:r>
          </a:p>
          <a:p>
            <a:endParaRPr lang="fr-FR" dirty="0">
              <a:latin typeface="Times-Italic"/>
            </a:endParaRPr>
          </a:p>
          <a:p>
            <a:r>
              <a:rPr lang="fr-FR" b="1" dirty="0"/>
              <a:t>- De la naissance de l’islam à la fin de l’unité califale</a:t>
            </a:r>
          </a:p>
          <a:p>
            <a:r>
              <a:rPr lang="fr-FR" b="1" dirty="0"/>
              <a:t>Différents contacts entre ces trois civilisations : guerres, échanges commerciaux, influences culturelles.</a:t>
            </a:r>
          </a:p>
        </p:txBody>
      </p:sp>
      <p:sp>
        <p:nvSpPr>
          <p:cNvPr id="4" name="Espace réservé du contenu 3"/>
          <p:cNvSpPr>
            <a:spLocks noGrp="1"/>
          </p:cNvSpPr>
          <p:nvPr>
            <p:ph sz="half" idx="2"/>
          </p:nvPr>
        </p:nvSpPr>
        <p:spPr>
          <a:xfrm>
            <a:off x="5804411" y="1674705"/>
            <a:ext cx="6281057" cy="4351338"/>
          </a:xfrm>
        </p:spPr>
        <p:txBody>
          <a:bodyPr>
            <a:normAutofit/>
          </a:bodyPr>
          <a:lstStyle/>
          <a:p>
            <a:r>
              <a:rPr lang="fr-FR" b="1" i="1" dirty="0">
                <a:solidFill>
                  <a:schemeClr val="tx1"/>
                </a:solidFill>
                <a:latin typeface="Times New Roman" panose="02020603050405020304" pitchFamily="18" charset="0"/>
                <a:cs typeface="Times New Roman" panose="02020603050405020304" pitchFamily="18" charset="0"/>
              </a:rPr>
              <a:t>En quoi la Méditerranée est-elle du VI</a:t>
            </a:r>
            <a:r>
              <a:rPr lang="fr-FR" b="1" i="1" baseline="30000" dirty="0">
                <a:solidFill>
                  <a:schemeClr val="tx1"/>
                </a:solidFill>
                <a:latin typeface="Times New Roman" panose="02020603050405020304" pitchFamily="18" charset="0"/>
                <a:cs typeface="Times New Roman" panose="02020603050405020304" pitchFamily="18" charset="0"/>
              </a:rPr>
              <a:t>e</a:t>
            </a:r>
            <a:r>
              <a:rPr lang="fr-FR" b="1" i="1" dirty="0">
                <a:solidFill>
                  <a:schemeClr val="tx1"/>
                </a:solidFill>
                <a:latin typeface="Times New Roman" panose="02020603050405020304" pitchFamily="18" charset="0"/>
                <a:cs typeface="Times New Roman" panose="02020603050405020304" pitchFamily="18" charset="0"/>
              </a:rPr>
              <a:t> au XIII</a:t>
            </a:r>
            <a:r>
              <a:rPr lang="fr-FR" b="1" i="1" baseline="30000" dirty="0">
                <a:solidFill>
                  <a:schemeClr val="tx1"/>
                </a:solidFill>
                <a:latin typeface="Times New Roman" panose="02020603050405020304" pitchFamily="18" charset="0"/>
                <a:cs typeface="Times New Roman" panose="02020603050405020304" pitchFamily="18" charset="0"/>
              </a:rPr>
              <a:t>e</a:t>
            </a:r>
            <a:r>
              <a:rPr lang="fr-FR" b="1" i="1" dirty="0">
                <a:solidFill>
                  <a:schemeClr val="tx1"/>
                </a:solidFill>
                <a:latin typeface="Times New Roman" panose="02020603050405020304" pitchFamily="18" charset="0"/>
                <a:cs typeface="Times New Roman" panose="02020603050405020304" pitchFamily="18" charset="0"/>
              </a:rPr>
              <a:t> siècles un espace de contact entre trois civilisations ?</a:t>
            </a:r>
          </a:p>
          <a:p>
            <a:endParaRPr lang="fr-FR" b="1" i="1" dirty="0">
              <a:latin typeface="Times New Roman" panose="02020603050405020304" pitchFamily="18" charset="0"/>
              <a:cs typeface="Times New Roman" panose="02020603050405020304" pitchFamily="18" charset="0"/>
            </a:endParaRPr>
          </a:p>
          <a:p>
            <a:pPr lvl="0"/>
            <a:endParaRPr lang="fr-FR" b="1" dirty="0">
              <a:solidFill>
                <a:prstClr val="black"/>
              </a:solidFill>
              <a:ea typeface="Times New Roman" panose="02020603050405020304" pitchFamily="18" charset="0"/>
            </a:endParaRPr>
          </a:p>
          <a:p>
            <a:pPr lvl="0"/>
            <a:r>
              <a:rPr lang="fr-FR" b="1" dirty="0">
                <a:solidFill>
                  <a:srgbClr val="00B050"/>
                </a:solidFill>
                <a:ea typeface="Times New Roman" panose="02020603050405020304" pitchFamily="18" charset="0"/>
              </a:rPr>
              <a:t>Quels pouvoirs dans l’Islam ont permis la naissance d’un nouvel empire autour de Méditerranée ?</a:t>
            </a:r>
            <a:endParaRPr lang="fr-FR" b="1" dirty="0">
              <a:solidFill>
                <a:srgbClr val="00B050"/>
              </a:solidFill>
              <a:cs typeface="Times New Roman" panose="02020603050405020304" pitchFamily="18" charset="0"/>
            </a:endParaRPr>
          </a:p>
          <a:p>
            <a:endParaRPr lang="fr-FR" b="1" i="1" dirty="0">
              <a:latin typeface="Times New Roman" panose="02020603050405020304" pitchFamily="18" charset="0"/>
              <a:cs typeface="Times New Roman" panose="02020603050405020304" pitchFamily="18" charset="0"/>
            </a:endParaRPr>
          </a:p>
          <a:p>
            <a:endParaRPr lang="fr-FR" dirty="0">
              <a:latin typeface="Times New Roman" panose="02020603050405020304" pitchFamily="18" charset="0"/>
              <a:cs typeface="Times New Roman" panose="02020603050405020304" pitchFamily="18" charset="0"/>
            </a:endParaRPr>
          </a:p>
        </p:txBody>
      </p:sp>
      <p:sp>
        <p:nvSpPr>
          <p:cNvPr id="6" name="Rectangle 5"/>
          <p:cNvSpPr/>
          <p:nvPr/>
        </p:nvSpPr>
        <p:spPr>
          <a:xfrm>
            <a:off x="5804411" y="3187083"/>
            <a:ext cx="6036136" cy="8877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30575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59292" y="2167893"/>
            <a:ext cx="10688716" cy="3046988"/>
          </a:xfrm>
          <a:prstGeom prst="rect">
            <a:avLst/>
          </a:prstGeom>
          <a:noFill/>
        </p:spPr>
        <p:txBody>
          <a:bodyPr wrap="square" rtlCol="0">
            <a:spAutoFit/>
          </a:bodyPr>
          <a:lstStyle/>
          <a:p>
            <a:pPr>
              <a:lnSpc>
                <a:spcPct val="200000"/>
              </a:lnSpc>
            </a:pPr>
            <a:r>
              <a:rPr lang="fr-FR" i="1" dirty="0"/>
              <a:t>«</a:t>
            </a:r>
            <a:r>
              <a:rPr lang="fr-FR" sz="2400" i="1" dirty="0"/>
              <a:t> L’exemple idéalisé des 1</a:t>
            </a:r>
            <a:r>
              <a:rPr lang="fr-FR" sz="2400" i="1" baseline="30000" dirty="0"/>
              <a:t>er</a:t>
            </a:r>
            <a:r>
              <a:rPr lang="fr-FR" sz="2400" i="1" dirty="0"/>
              <a:t> califes dits « Biens dirigés » , le souvenir nostalgique des prestigieux souverains de Bagad, le modèle d’une institution incarnant l’unité et la grandeur de l’islam demeurent très présents dans l’imaginaire musulman avec tout leur charge symbolique et leur capacité de mobilisation »</a:t>
            </a:r>
            <a:endParaRPr lang="fr-FR" i="1" dirty="0"/>
          </a:p>
        </p:txBody>
      </p:sp>
      <p:sp>
        <p:nvSpPr>
          <p:cNvPr id="3" name="ZoneTexte 2"/>
          <p:cNvSpPr txBox="1"/>
          <p:nvPr/>
        </p:nvSpPr>
        <p:spPr>
          <a:xfrm>
            <a:off x="2521258" y="5174075"/>
            <a:ext cx="8793331" cy="369332"/>
          </a:xfrm>
          <a:prstGeom prst="rect">
            <a:avLst/>
          </a:prstGeom>
          <a:noFill/>
        </p:spPr>
        <p:txBody>
          <a:bodyPr wrap="square" rtlCol="0">
            <a:spAutoFit/>
          </a:bodyPr>
          <a:lstStyle/>
          <a:p>
            <a:r>
              <a:rPr lang="fr-FR" dirty="0"/>
              <a:t>Françoise </a:t>
            </a:r>
            <a:r>
              <a:rPr lang="fr-FR" dirty="0" err="1"/>
              <a:t>Micheau</a:t>
            </a:r>
            <a:r>
              <a:rPr lang="fr-FR" dirty="0"/>
              <a:t>, « Le calife abbasside, pape ou empereur ? ». L’Histoire , mai 2017.</a:t>
            </a:r>
          </a:p>
        </p:txBody>
      </p:sp>
      <p:sp>
        <p:nvSpPr>
          <p:cNvPr id="4" name="Rectangle 3"/>
          <p:cNvSpPr/>
          <p:nvPr/>
        </p:nvSpPr>
        <p:spPr>
          <a:xfrm>
            <a:off x="151947" y="454373"/>
            <a:ext cx="11564312" cy="1569660"/>
          </a:xfrm>
          <a:prstGeom prst="rect">
            <a:avLst/>
          </a:prstGeom>
        </p:spPr>
        <p:txBody>
          <a:bodyPr wrap="square">
            <a:spAutoFit/>
          </a:bodyPr>
          <a:lstStyle/>
          <a:p>
            <a:pPr lvl="0" defTabSz="914400" eaLnBrk="0" fontAlgn="base" hangingPunct="0">
              <a:spcBef>
                <a:spcPct val="0"/>
              </a:spcBef>
              <a:spcAft>
                <a:spcPct val="0"/>
              </a:spcAft>
            </a:pPr>
            <a:r>
              <a:rPr lang="fr-FR" altLang="fr-FR" sz="2400" b="1" dirty="0">
                <a:solidFill>
                  <a:schemeClr val="accent6">
                    <a:lumMod val="75000"/>
                  </a:schemeClr>
                </a:solidFill>
                <a:cs typeface="Times New Roman" panose="02020603050405020304" pitchFamily="18" charset="0"/>
              </a:rPr>
              <a:t> une entrée par un calife :</a:t>
            </a:r>
            <a:endParaRPr lang="fr-FR" altLang="fr-FR" sz="2400" dirty="0">
              <a:cs typeface="Times New Roman" panose="02020603050405020304" pitchFamily="18" charset="0"/>
            </a:endParaRPr>
          </a:p>
          <a:p>
            <a:pPr lvl="0" defTabSz="914400" eaLnBrk="0" fontAlgn="base" hangingPunct="0">
              <a:spcBef>
                <a:spcPct val="0"/>
              </a:spcBef>
              <a:spcAft>
                <a:spcPct val="0"/>
              </a:spcAft>
            </a:pPr>
            <a:r>
              <a:rPr lang="fr-FR" altLang="fr-FR" sz="2400" b="1" dirty="0" err="1">
                <a:solidFill>
                  <a:schemeClr val="accent2">
                    <a:lumMod val="50000"/>
                  </a:schemeClr>
                </a:solidFill>
                <a:latin typeface="Calibri" panose="020F0502020204030204" pitchFamily="34" charset="0"/>
                <a:cs typeface="Times New Roman" panose="02020603050405020304" pitchFamily="18" charset="0"/>
              </a:rPr>
              <a:t>Hârûn</a:t>
            </a:r>
            <a:r>
              <a:rPr lang="fr-FR" altLang="fr-FR" sz="2400" b="1" dirty="0">
                <a:solidFill>
                  <a:schemeClr val="accent2">
                    <a:lumMod val="50000"/>
                  </a:schemeClr>
                </a:solidFill>
                <a:latin typeface="Calibri" panose="020F0502020204030204" pitchFamily="34" charset="0"/>
                <a:cs typeface="Times New Roman" panose="02020603050405020304" pitchFamily="18" charset="0"/>
              </a:rPr>
              <a:t> </a:t>
            </a:r>
            <a:r>
              <a:rPr lang="fr-FR" altLang="fr-FR" sz="2400" b="1" dirty="0" err="1">
                <a:solidFill>
                  <a:schemeClr val="accent2">
                    <a:lumMod val="50000"/>
                  </a:schemeClr>
                </a:solidFill>
                <a:latin typeface="Calibri" panose="020F0502020204030204" pitchFamily="34" charset="0"/>
                <a:cs typeface="Times New Roman" panose="02020603050405020304" pitchFamily="18" charset="0"/>
              </a:rPr>
              <a:t>ar-Rachîd</a:t>
            </a:r>
            <a:r>
              <a:rPr lang="fr-FR" altLang="fr-FR" sz="2400" b="1" dirty="0">
                <a:solidFill>
                  <a:schemeClr val="accent2">
                    <a:lumMod val="50000"/>
                  </a:schemeClr>
                </a:solidFill>
                <a:latin typeface="Calibri" panose="020F0502020204030204" pitchFamily="34" charset="0"/>
                <a:cs typeface="Times New Roman" panose="02020603050405020304" pitchFamily="18" charset="0"/>
              </a:rPr>
              <a:t> ben Muhammad ben al-Mansûr est le cinquième calife abbasside. Il devient calife en 786 et meurt en 809. C'est un des plus importants califes abbassides. Il est le héros de nombreux contes des </a:t>
            </a:r>
            <a:r>
              <a:rPr lang="fr-FR" altLang="fr-FR" sz="2400" b="1" i="1" dirty="0">
                <a:solidFill>
                  <a:schemeClr val="accent2">
                    <a:lumMod val="50000"/>
                  </a:schemeClr>
                </a:solidFill>
                <a:latin typeface="Calibri" panose="020F0502020204030204" pitchFamily="34" charset="0"/>
                <a:cs typeface="Times New Roman" panose="02020603050405020304" pitchFamily="18" charset="0"/>
              </a:rPr>
              <a:t>Mille et Une Nuits.</a:t>
            </a:r>
            <a:endParaRPr lang="fr-FR" sz="2400" b="1" dirty="0">
              <a:solidFill>
                <a:schemeClr val="accent2">
                  <a:lumMod val="50000"/>
                </a:schemeClr>
              </a:solidFill>
              <a:latin typeface="Calibri" panose="020F0502020204030204" pitchFamily="34" charset="0"/>
            </a:endParaRPr>
          </a:p>
        </p:txBody>
      </p:sp>
    </p:spTree>
    <p:extLst>
      <p:ext uri="{BB962C8B-B14F-4D97-AF65-F5344CB8AC3E}">
        <p14:creationId xmlns:p14="http://schemas.microsoft.com/office/powerpoint/2010/main" val="1488138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0221" y="4329912"/>
            <a:ext cx="10457895" cy="464871"/>
          </a:xfrm>
          <a:prstGeom prst="rect">
            <a:avLst/>
          </a:prstGeom>
        </p:spPr>
        <p:txBody>
          <a:bodyPr wrap="square">
            <a:spAutoFit/>
          </a:bodyPr>
          <a:lstStyle/>
          <a:p>
            <a:pPr marL="285750" indent="-285750">
              <a:lnSpc>
                <a:spcPct val="150000"/>
              </a:lnSpc>
              <a:spcAft>
                <a:spcPts val="800"/>
              </a:spcAft>
              <a:buFont typeface="Wingdings" panose="05000000000000000000" pitchFamily="2" charset="2"/>
              <a:buChar char="Ø"/>
            </a:pPr>
            <a:r>
              <a:rPr lang="fr-FR" dirty="0">
                <a:solidFill>
                  <a:srgbClr val="FF0000"/>
                </a:solidFill>
                <a:latin typeface="Calibri" panose="020F0502020204030204" pitchFamily="34" charset="0"/>
                <a:ea typeface="Calibri" panose="020F0502020204030204" pitchFamily="34" charset="0"/>
                <a:cs typeface="Times New Roman" panose="02020603050405020304" pitchFamily="18" charset="0"/>
              </a:rPr>
              <a:t>Le pouvoir du calife va évoluer et en 1258 la fin du califat n’ébranle pas l’</a:t>
            </a:r>
            <a:r>
              <a:rPr lang="fr-FR"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Umma</a:t>
            </a:r>
            <a:r>
              <a:rPr lang="fr-FR"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290221" y="3941216"/>
            <a:ext cx="10037685" cy="388696"/>
          </a:xfrm>
          <a:prstGeom prst="rect">
            <a:avLst/>
          </a:prstGeom>
        </p:spPr>
        <p:txBody>
          <a:bodyPr wrap="square">
            <a:spAutoFit/>
          </a:bodyPr>
          <a:lstStyle/>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Au 11eme siècle les turcs Seldjoukides entrent dans Bagdad et prennent le titre de sultan. </a:t>
            </a:r>
            <a:endParaRPr lang="fr-FR"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ZoneTexte 3"/>
          <p:cNvSpPr txBox="1"/>
          <p:nvPr/>
        </p:nvSpPr>
        <p:spPr>
          <a:xfrm>
            <a:off x="1171852" y="701336"/>
            <a:ext cx="4412202" cy="369332"/>
          </a:xfrm>
          <a:prstGeom prst="rect">
            <a:avLst/>
          </a:prstGeom>
          <a:noFill/>
        </p:spPr>
        <p:txBody>
          <a:bodyPr wrap="square" rtlCol="0">
            <a:spAutoFit/>
          </a:bodyPr>
          <a:lstStyle/>
          <a:p>
            <a:r>
              <a:rPr lang="fr-FR" dirty="0"/>
              <a:t>Ecueils à éviter (fiches </a:t>
            </a:r>
            <a:r>
              <a:rPr lang="fr-FR" dirty="0" err="1"/>
              <a:t>Eduscol</a:t>
            </a:r>
            <a:r>
              <a:rPr lang="fr-FR" dirty="0"/>
              <a:t> juin 2016) :</a:t>
            </a:r>
          </a:p>
        </p:txBody>
      </p:sp>
      <p:sp>
        <p:nvSpPr>
          <p:cNvPr id="5" name="Rectangle 4"/>
          <p:cNvSpPr/>
          <p:nvPr/>
        </p:nvSpPr>
        <p:spPr>
          <a:xfrm>
            <a:off x="588886" y="1213009"/>
            <a:ext cx="9584924" cy="2308324"/>
          </a:xfrm>
          <a:prstGeom prst="rect">
            <a:avLst/>
          </a:prstGeom>
        </p:spPr>
        <p:txBody>
          <a:bodyPr wrap="square">
            <a:spAutoFit/>
          </a:bodyPr>
          <a:lstStyle/>
          <a:p>
            <a:r>
              <a:rPr lang="fr-FR" sz="2400" dirty="0"/>
              <a:t>• Faire une histoire événementielle et politique des empires.</a:t>
            </a:r>
          </a:p>
          <a:p>
            <a:r>
              <a:rPr lang="fr-FR" sz="2400" dirty="0"/>
              <a:t>• Entrer par les pratiques religieuses et définir ainsi ce qu’est un croyant de cette époque.</a:t>
            </a:r>
          </a:p>
          <a:p>
            <a:r>
              <a:rPr lang="fr-FR" sz="2400" dirty="0"/>
              <a:t>• Avoir une approche fixiste sur une si longue période. </a:t>
            </a:r>
          </a:p>
          <a:p>
            <a:r>
              <a:rPr lang="fr-FR" sz="2400" dirty="0"/>
              <a:t>• Considérer l’islam comme un monde uniforme dans le temps et dans l’espace. </a:t>
            </a:r>
          </a:p>
        </p:txBody>
      </p:sp>
    </p:spTree>
    <p:extLst>
      <p:ext uri="{BB962C8B-B14F-4D97-AF65-F5344CB8AC3E}">
        <p14:creationId xmlns:p14="http://schemas.microsoft.com/office/powerpoint/2010/main" val="4225526155"/>
      </p:ext>
    </p:extLst>
  </p:cSld>
  <p:clrMapOvr>
    <a:masterClrMapping/>
  </p:clrMapOvr>
</p:sld>
</file>

<file path=ppt/theme/theme1.xml><?xml version="1.0" encoding="utf-8"?>
<a:theme xmlns:a="http://schemas.openxmlformats.org/drawingml/2006/main" name="Rétrospective">
  <a:themeElements>
    <a:clrScheme name="Vert">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Rétrospectiv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ve">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3025</TotalTime>
  <Words>2312</Words>
  <Application>Microsoft Office PowerPoint</Application>
  <PresentationFormat>Grand écran</PresentationFormat>
  <Paragraphs>284</Paragraphs>
  <Slides>37</Slides>
  <Notes>8</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37</vt:i4>
      </vt:variant>
    </vt:vector>
  </HeadingPairs>
  <TitlesOfParts>
    <vt:vector size="46" baseType="lpstr">
      <vt:lpstr>Arial</vt:lpstr>
      <vt:lpstr>Calibri</vt:lpstr>
      <vt:lpstr>Calibri Light</vt:lpstr>
      <vt:lpstr>museo_300</vt:lpstr>
      <vt:lpstr>Symbol</vt:lpstr>
      <vt:lpstr>Times New Roman</vt:lpstr>
      <vt:lpstr>Times-Italic</vt:lpstr>
      <vt:lpstr>Wingdings</vt:lpstr>
      <vt:lpstr>Rétrospective</vt:lpstr>
      <vt:lpstr>Cycle 4 - Histoire - Thème 1  Chrétientés et islam (VIe-XIIIe siècles), des mondes en contact Byzance et l’Europe carolingienne.  De la naissance de l’islam à la prise de Bagdad par les Mongols :  pouvoirs, sociétés, cultures.</vt:lpstr>
      <vt:lpstr>Présentation PowerPoint</vt:lpstr>
      <vt:lpstr>Programmes</vt:lpstr>
      <vt:lpstr>Présentation PowerPoint</vt:lpstr>
      <vt:lpstr>Présentation PowerPoint</vt:lpstr>
      <vt:lpstr>Présentation PowerPoint</vt:lpstr>
      <vt:lpstr>Proposition de problématiques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Ressources :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Thème 1 Chrétientés et islam (VIe-XIIIe siècles), des mondes en contact »» Byzance et l’Europe carolingienne. »»De la naissance de l’islam à la prise de Bagdad par les Mongols : pouvoirs, sociétés, cultures.</dc:title>
  <dc:creator>emmanuel antonini</dc:creator>
  <cp:lastModifiedBy>Benoit et Sophie MILCENT - PATRIE</cp:lastModifiedBy>
  <cp:revision>212</cp:revision>
  <cp:lastPrinted>2016-05-01T13:05:09Z</cp:lastPrinted>
  <dcterms:created xsi:type="dcterms:W3CDTF">2016-03-19T07:31:43Z</dcterms:created>
  <dcterms:modified xsi:type="dcterms:W3CDTF">2016-06-27T14:21:18Z</dcterms:modified>
</cp:coreProperties>
</file>