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7" r:id="rId1"/>
  </p:sldMasterIdLst>
  <p:notesMasterIdLst>
    <p:notesMasterId r:id="rId46"/>
  </p:notesMasterIdLst>
  <p:sldIdLst>
    <p:sldId id="256" r:id="rId2"/>
    <p:sldId id="283" r:id="rId3"/>
    <p:sldId id="282" r:id="rId4"/>
    <p:sldId id="309" r:id="rId5"/>
    <p:sldId id="261" r:id="rId6"/>
    <p:sldId id="257" r:id="rId7"/>
    <p:sldId id="305" r:id="rId8"/>
    <p:sldId id="262" r:id="rId9"/>
    <p:sldId id="327" r:id="rId10"/>
    <p:sldId id="324" r:id="rId11"/>
    <p:sldId id="323" r:id="rId12"/>
    <p:sldId id="325" r:id="rId13"/>
    <p:sldId id="326" r:id="rId14"/>
    <p:sldId id="322" r:id="rId15"/>
    <p:sldId id="328" r:id="rId16"/>
    <p:sldId id="329" r:id="rId17"/>
    <p:sldId id="258" r:id="rId18"/>
    <p:sldId id="307" r:id="rId19"/>
    <p:sldId id="308" r:id="rId20"/>
    <p:sldId id="266" r:id="rId21"/>
    <p:sldId id="318" r:id="rId22"/>
    <p:sldId id="319" r:id="rId23"/>
    <p:sldId id="330" r:id="rId24"/>
    <p:sldId id="259" r:id="rId25"/>
    <p:sldId id="268" r:id="rId26"/>
    <p:sldId id="317" r:id="rId27"/>
    <p:sldId id="310" r:id="rId28"/>
    <p:sldId id="321" r:id="rId29"/>
    <p:sldId id="320" r:id="rId30"/>
    <p:sldId id="332" r:id="rId31"/>
    <p:sldId id="311" r:id="rId32"/>
    <p:sldId id="312" r:id="rId33"/>
    <p:sldId id="314" r:id="rId34"/>
    <p:sldId id="313" r:id="rId35"/>
    <p:sldId id="315" r:id="rId36"/>
    <p:sldId id="316" r:id="rId37"/>
    <p:sldId id="260" r:id="rId38"/>
    <p:sldId id="331" r:id="rId39"/>
    <p:sldId id="274" r:id="rId40"/>
    <p:sldId id="278" r:id="rId41"/>
    <p:sldId id="279" r:id="rId42"/>
    <p:sldId id="280" r:id="rId43"/>
    <p:sldId id="281" r:id="rId44"/>
    <p:sldId id="304"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C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808" autoAdjust="0"/>
    <p:restoredTop sz="90534" autoAdjust="0"/>
  </p:normalViewPr>
  <p:slideViewPr>
    <p:cSldViewPr snapToGrid="0">
      <p:cViewPr varScale="1">
        <p:scale>
          <a:sx n="104" d="100"/>
          <a:sy n="104" d="100"/>
        </p:scale>
        <p:origin x="142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DC978C-A807-4882-98F3-119F7CFC28CF}" type="datetimeFigureOut">
              <a:rPr lang="fr-FR" smtClean="0"/>
              <a:t>05/07/2018</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06285B-1496-41A9-A741-5E8724F52056}" type="slidenum">
              <a:rPr lang="fr-FR" smtClean="0"/>
              <a:t>‹N°›</a:t>
            </a:fld>
            <a:endParaRPr lang="fr-FR"/>
          </a:p>
        </p:txBody>
      </p:sp>
    </p:spTree>
    <p:extLst>
      <p:ext uri="{BB962C8B-B14F-4D97-AF65-F5344CB8AC3E}">
        <p14:creationId xmlns:p14="http://schemas.microsoft.com/office/powerpoint/2010/main" val="3743993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5680A5-1872-4D45-84FA-82832CC0431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4163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8FB048-74C6-42D6-BF96-3C336535AFEE}"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6311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8FB048-74C6-42D6-BF96-3C336535AFEE}"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9961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8FB048-74C6-42D6-BF96-3C336535AFEE}"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3892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8FB048-74C6-42D6-BF96-3C336535AFEE}"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1559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8FB048-74C6-42D6-BF96-3C336535AFEE}"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2301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8FB048-74C6-42D6-BF96-3C336535AFEE}" type="slidenum">
              <a:rPr lang="fr-FR" smtClean="0"/>
              <a:pPr/>
              <a:t>36</a:t>
            </a:fld>
            <a:endParaRPr lang="fr-FR" dirty="0"/>
          </a:p>
        </p:txBody>
      </p:sp>
    </p:spTree>
    <p:extLst>
      <p:ext uri="{BB962C8B-B14F-4D97-AF65-F5344CB8AC3E}">
        <p14:creationId xmlns:p14="http://schemas.microsoft.com/office/powerpoint/2010/main" val="1904540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978AE6E-B9D5-4C4C-BA8F-02A956F15AF4}" type="slidenum">
              <a:rPr lang="fr-FR" smtClean="0"/>
              <a:pPr/>
              <a:t>40</a:t>
            </a:fld>
            <a:endParaRPr lang="fr-FR"/>
          </a:p>
        </p:txBody>
      </p:sp>
    </p:spTree>
    <p:extLst>
      <p:ext uri="{BB962C8B-B14F-4D97-AF65-F5344CB8AC3E}">
        <p14:creationId xmlns:p14="http://schemas.microsoft.com/office/powerpoint/2010/main" val="3225991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978AE6E-B9D5-4C4C-BA8F-02A956F15AF4}" type="slidenum">
              <a:rPr lang="fr-FR" smtClean="0"/>
              <a:pPr/>
              <a:t>41</a:t>
            </a:fld>
            <a:endParaRPr lang="fr-FR"/>
          </a:p>
        </p:txBody>
      </p:sp>
    </p:spTree>
    <p:extLst>
      <p:ext uri="{BB962C8B-B14F-4D97-AF65-F5344CB8AC3E}">
        <p14:creationId xmlns:p14="http://schemas.microsoft.com/office/powerpoint/2010/main" val="530036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978AE6E-B9D5-4C4C-BA8F-02A956F15AF4}" type="slidenum">
              <a:rPr lang="fr-FR" smtClean="0"/>
              <a:pPr/>
              <a:t>42</a:t>
            </a:fld>
            <a:endParaRPr lang="fr-FR"/>
          </a:p>
        </p:txBody>
      </p:sp>
    </p:spTree>
    <p:extLst>
      <p:ext uri="{BB962C8B-B14F-4D97-AF65-F5344CB8AC3E}">
        <p14:creationId xmlns:p14="http://schemas.microsoft.com/office/powerpoint/2010/main" val="1334158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978AE6E-B9D5-4C4C-BA8F-02A956F15AF4}" type="slidenum">
              <a:rPr lang="fr-FR" smtClean="0"/>
              <a:pPr/>
              <a:t>43</a:t>
            </a:fld>
            <a:endParaRPr lang="fr-FR"/>
          </a:p>
        </p:txBody>
      </p:sp>
    </p:spTree>
    <p:extLst>
      <p:ext uri="{BB962C8B-B14F-4D97-AF65-F5344CB8AC3E}">
        <p14:creationId xmlns:p14="http://schemas.microsoft.com/office/powerpoint/2010/main" val="2947348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8FB048-74C6-42D6-BF96-3C336535AFEE}" type="slidenum">
              <a:rPr lang="fr-FR" smtClean="0"/>
              <a:pPr/>
              <a:t>7</a:t>
            </a:fld>
            <a:endParaRPr lang="fr-FR" dirty="0"/>
          </a:p>
        </p:txBody>
      </p:sp>
    </p:spTree>
    <p:extLst>
      <p:ext uri="{BB962C8B-B14F-4D97-AF65-F5344CB8AC3E}">
        <p14:creationId xmlns:p14="http://schemas.microsoft.com/office/powerpoint/2010/main" val="22517085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5680A5-1872-4D45-84FA-82832CC0431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8337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Mémoires du dernier gouverneur ottoman du Mont-Liban, </a:t>
            </a:r>
            <a:r>
              <a:rPr lang="fr-FR" dirty="0" err="1"/>
              <a:t>Ohannès</a:t>
            </a:r>
            <a:r>
              <a:rPr lang="fr-FR" dirty="0"/>
              <a:t> pacha </a:t>
            </a:r>
            <a:r>
              <a:rPr lang="fr-FR" dirty="0" err="1"/>
              <a:t>Kouyoumdjian</a:t>
            </a:r>
            <a:r>
              <a:rPr lang="fr-FR" dirty="0"/>
              <a:t>, achevées en 1921, à Rome, étaient restées jusqu’à présent inédites. Elles couvrent une période particulièrement importante de l’histoire du Liban contemporain, de janvier 1913 à septembre 1915, et mettent en lumière les dernières années de la présence ottomane au Mont-Liban et des questions encore peu explorées, mais essentielles, de l’histoire du Liban contemporain, notamment durant les premiers mois de la Première Guerre mondiale.</a:t>
            </a:r>
          </a:p>
          <a:p>
            <a:r>
              <a:rPr lang="fr-FR" dirty="0"/>
              <a:t>Haut fonctionnaire de la Sublime Porte, </a:t>
            </a:r>
            <a:r>
              <a:rPr lang="fr-FR" dirty="0" err="1"/>
              <a:t>Hovhannès</a:t>
            </a:r>
            <a:r>
              <a:rPr lang="fr-FR" dirty="0"/>
              <a:t> pacha témoigne notamment des premières manifestations de la famine organisée au Liban par le régime jeune-turc et, sur le chemin du retour vers Constantinople — il a souhaité quitter ses fonctions lorsqu’il a appris que le gouvernement qu’il servait exterminait sa nation —, l’arrivée des premiers déportés arméniens en Cilicie et en Syrie.</a:t>
            </a:r>
          </a:p>
          <a:p>
            <a:r>
              <a:rPr lang="fr-FR" dirty="0"/>
              <a:t>La présente édition des Mémoires d’</a:t>
            </a:r>
            <a:r>
              <a:rPr lang="fr-FR" dirty="0" err="1"/>
              <a:t>Ohannès</a:t>
            </a:r>
            <a:r>
              <a:rPr lang="fr-FR" dirty="0"/>
              <a:t> pacha a été préparée d’après le manuscrit original conservé dans les fonds de la Bibliothèque </a:t>
            </a:r>
            <a:r>
              <a:rPr lang="fr-FR" dirty="0" err="1"/>
              <a:t>Nubar</a:t>
            </a:r>
            <a:r>
              <a:rPr lang="fr-FR" dirty="0"/>
              <a:t> de l’UGAB, à Paris. Elle est précédée d’une introduction historique, annotée et illustrée par une trentaine de documents photographiques d’époque.</a:t>
            </a:r>
          </a:p>
        </p:txBody>
      </p:sp>
      <p:sp>
        <p:nvSpPr>
          <p:cNvPr id="4" name="Espace réservé du numéro de diapositive 3"/>
          <p:cNvSpPr>
            <a:spLocks noGrp="1"/>
          </p:cNvSpPr>
          <p:nvPr>
            <p:ph type="sldNum" sz="quarter" idx="10"/>
          </p:nvPr>
        </p:nvSpPr>
        <p:spPr/>
        <p:txBody>
          <a:bodyPr/>
          <a:lstStyle/>
          <a:p>
            <a:fld id="{3906285B-1496-41A9-A741-5E8724F52056}" type="slidenum">
              <a:rPr lang="fr-FR" smtClean="0"/>
              <a:t>8</a:t>
            </a:fld>
            <a:endParaRPr lang="fr-FR"/>
          </a:p>
        </p:txBody>
      </p:sp>
    </p:spTree>
    <p:extLst>
      <p:ext uri="{BB962C8B-B14F-4D97-AF65-F5344CB8AC3E}">
        <p14:creationId xmlns:p14="http://schemas.microsoft.com/office/powerpoint/2010/main" val="2851350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Armin </a:t>
            </a:r>
            <a:r>
              <a:rPr lang="fr-FR" dirty="0" err="1"/>
              <a:t>Wegner</a:t>
            </a:r>
            <a:r>
              <a:rPr lang="fr-FR" dirty="0"/>
              <a:t> est né le 16 octobre 1886 à </a:t>
            </a:r>
            <a:r>
              <a:rPr lang="fr-FR" dirty="0" err="1"/>
              <a:t>Elberfeld</a:t>
            </a:r>
            <a:r>
              <a:rPr lang="fr-FR" dirty="0"/>
              <a:t> en Rhénanie. Infirmier pendant la1GM, il sert en Turquie, alliée des Puissances centrales. Sous-lieutenant dans une division commandée par le maréchal von der Goltz, il est témoin direct du génocide des Arméniens qu'il photographie, en dépit des ordres de l'armée, dans les camps de déportés arméniens de Ras </a:t>
            </a:r>
            <a:r>
              <a:rPr lang="fr-FR" dirty="0" err="1"/>
              <a:t>ul</a:t>
            </a:r>
            <a:r>
              <a:rPr lang="fr-FR" dirty="0"/>
              <a:t>-Aïn , </a:t>
            </a:r>
            <a:r>
              <a:rPr lang="fr-FR" dirty="0" err="1"/>
              <a:t>Rakka</a:t>
            </a:r>
            <a:r>
              <a:rPr lang="fr-FR" dirty="0"/>
              <a:t>, Alep et Deir ez-Zor. Les images rapportées clandestinement en Allemagne ont été prises en 1915 et 1916.</a:t>
            </a:r>
          </a:p>
          <a:p>
            <a:r>
              <a:rPr lang="fr-FR" dirty="0"/>
              <a:t>En février 1919, </a:t>
            </a:r>
            <a:r>
              <a:rPr lang="fr-FR" dirty="0" err="1"/>
              <a:t>Wegner</a:t>
            </a:r>
            <a:r>
              <a:rPr lang="fr-FR" dirty="0"/>
              <a:t> adresse une lettre ouverte au président américain Woodrow Wilson publiée dans le journal berlinois Berliner </a:t>
            </a:r>
            <a:r>
              <a:rPr lang="fr-FR" dirty="0" err="1"/>
              <a:t>Tageblatt</a:t>
            </a:r>
            <a:r>
              <a:rPr lang="fr-FR" dirty="0"/>
              <a:t>, dans laquelle il en appelle à une Arménie indépendante2. Il fonde la même année avec Helene </a:t>
            </a:r>
            <a:r>
              <a:rPr lang="fr-FR" dirty="0" err="1"/>
              <a:t>Stöcker</a:t>
            </a:r>
            <a:r>
              <a:rPr lang="fr-FR" dirty="0"/>
              <a:t> et d'autres l’ Union des objecteurs de conscience.</a:t>
            </a:r>
          </a:p>
          <a:p>
            <a:r>
              <a:rPr lang="fr-FR" dirty="0"/>
              <a:t>Armin </a:t>
            </a:r>
            <a:r>
              <a:rPr lang="fr-FR" dirty="0" err="1"/>
              <a:t>Wegner</a:t>
            </a:r>
            <a:r>
              <a:rPr lang="fr-FR" dirty="0"/>
              <a:t> proteste contre les persécutions à l'encontre des Juifs dans l'Allemagne hitlérienne. Il est arrêté en 1933 par la Gestapo. Le 11 avril 1933, il écrit une lettre ouverte à Hitler3 dans laquelle il proteste contre la législation antisémite. Incarcéré dans plusieurs prisons et camps de concentration, il parvient à s'enfuir pour gagner l'Italie.</a:t>
            </a:r>
          </a:p>
          <a:p>
            <a:r>
              <a:rPr lang="fr-FR" dirty="0"/>
              <a:t>Armin </a:t>
            </a:r>
            <a:r>
              <a:rPr lang="fr-FR" dirty="0" err="1"/>
              <a:t>Wegner</a:t>
            </a:r>
            <a:r>
              <a:rPr lang="fr-FR" dirty="0"/>
              <a:t> a également été une figure de l'expressionnisme allemand.  En 1967, il se voit décerner le titre de « Juste parmi les nations » par le mémorial de </a:t>
            </a:r>
            <a:r>
              <a:rPr lang="fr-FR" dirty="0" err="1"/>
              <a:t>Yad</a:t>
            </a:r>
            <a:r>
              <a:rPr lang="fr-FR" dirty="0"/>
              <a:t> </a:t>
            </a:r>
            <a:r>
              <a:rPr lang="fr-FR" dirty="0" err="1"/>
              <a:t>Vashem</a:t>
            </a:r>
            <a:r>
              <a:rPr lang="fr-FR" dirty="0"/>
              <a:t> en Israël4. L'année suivante, il est invité par le Catholicos de tous les Arméniens et reçoit l'ordre de </a:t>
            </a:r>
            <a:r>
              <a:rPr lang="fr-FR" dirty="0" err="1"/>
              <a:t>Saint-Grégoire-l'Illuminateur</a:t>
            </a:r>
            <a:r>
              <a:rPr lang="fr-FR" dirty="0"/>
              <a:t>. Il meurt à Rome le 17 mai 1978, à l'âge de 92 ans.</a:t>
            </a:r>
          </a:p>
        </p:txBody>
      </p:sp>
      <p:sp>
        <p:nvSpPr>
          <p:cNvPr id="4" name="Espace réservé du numéro de diapositive 3"/>
          <p:cNvSpPr>
            <a:spLocks noGrp="1"/>
          </p:cNvSpPr>
          <p:nvPr>
            <p:ph type="sldNum" sz="quarter" idx="10"/>
          </p:nvPr>
        </p:nvSpPr>
        <p:spPr/>
        <p:txBody>
          <a:bodyPr/>
          <a:lstStyle/>
          <a:p>
            <a:fld id="{3906285B-1496-41A9-A741-5E8724F52056}" type="slidenum">
              <a:rPr lang="fr-FR" smtClean="0"/>
              <a:t>11</a:t>
            </a:fld>
            <a:endParaRPr lang="fr-FR"/>
          </a:p>
        </p:txBody>
      </p:sp>
    </p:spTree>
    <p:extLst>
      <p:ext uri="{BB962C8B-B14F-4D97-AF65-F5344CB8AC3E}">
        <p14:creationId xmlns:p14="http://schemas.microsoft.com/office/powerpoint/2010/main" val="2517340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5CD1D66-A381-8A48-A0AA-BAB9EC292BBF}" type="slidenum">
              <a:rPr lang="fr-FR" smtClean="0"/>
              <a:pPr/>
              <a:t>13</a:t>
            </a:fld>
            <a:endParaRPr lang="fr-FR" dirty="0"/>
          </a:p>
        </p:txBody>
      </p:sp>
    </p:spTree>
    <p:extLst>
      <p:ext uri="{BB962C8B-B14F-4D97-AF65-F5344CB8AC3E}">
        <p14:creationId xmlns:p14="http://schemas.microsoft.com/office/powerpoint/2010/main" val="364945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8FB048-74C6-42D6-BF96-3C336535AFEE}" type="slidenum">
              <a:rPr lang="fr-FR" smtClean="0"/>
              <a:pPr/>
              <a:t>18</a:t>
            </a:fld>
            <a:endParaRPr lang="fr-FR" dirty="0"/>
          </a:p>
        </p:txBody>
      </p:sp>
    </p:spTree>
    <p:extLst>
      <p:ext uri="{BB962C8B-B14F-4D97-AF65-F5344CB8AC3E}">
        <p14:creationId xmlns:p14="http://schemas.microsoft.com/office/powerpoint/2010/main" val="3081354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68FB048-74C6-42D6-BF96-3C336535AFEE}" type="slidenum">
              <a:rPr lang="fr-FR" smtClean="0"/>
              <a:pPr/>
              <a:t>19</a:t>
            </a:fld>
            <a:endParaRPr lang="fr-FR" dirty="0"/>
          </a:p>
        </p:txBody>
      </p:sp>
    </p:spTree>
    <p:extLst>
      <p:ext uri="{BB962C8B-B14F-4D97-AF65-F5344CB8AC3E}">
        <p14:creationId xmlns:p14="http://schemas.microsoft.com/office/powerpoint/2010/main" val="2172615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8FB048-74C6-42D6-BF96-3C336535AFEE}" type="slidenum">
              <a:rPr lang="fr-FR" smtClean="0"/>
              <a:pPr/>
              <a:t>26</a:t>
            </a:fld>
            <a:endParaRPr lang="fr-FR" dirty="0"/>
          </a:p>
        </p:txBody>
      </p:sp>
    </p:spTree>
    <p:extLst>
      <p:ext uri="{BB962C8B-B14F-4D97-AF65-F5344CB8AC3E}">
        <p14:creationId xmlns:p14="http://schemas.microsoft.com/office/powerpoint/2010/main" val="3961806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8FB048-74C6-42D6-BF96-3C336535AFEE}"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04860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ctrTitle"/>
          </p:nvPr>
        </p:nvSpPr>
        <p:spPr>
          <a:xfrm>
            <a:off x="914400" y="1803405"/>
            <a:ext cx="7315200" cy="1825096"/>
          </a:xfrm>
        </p:spPr>
        <p:txBody>
          <a:bodyPr anchor="b">
            <a:normAutofit/>
          </a:bodyPr>
          <a:lstStyle>
            <a:lvl1pPr algn="l">
              <a:defRPr sz="6000"/>
            </a:lvl1pPr>
          </a:lstStyle>
          <a:p>
            <a:r>
              <a:rPr lang="fr-FR"/>
              <a:t>Modifiez le style du titre</a:t>
            </a:r>
            <a:endParaRPr lang="en-US" dirty="0"/>
          </a:p>
        </p:txBody>
      </p:sp>
      <p:sp>
        <p:nvSpPr>
          <p:cNvPr id="3" name="Subtitle 2"/>
          <p:cNvSpPr>
            <a:spLocks noGrp="1"/>
          </p:cNvSpPr>
          <p:nvPr>
            <p:ph type="subTitle" idx="1"/>
          </p:nvPr>
        </p:nvSpPr>
        <p:spPr>
          <a:xfrm>
            <a:off x="914400" y="3632201"/>
            <a:ext cx="73152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a:off x="5932170" y="4323845"/>
            <a:ext cx="2297429" cy="365125"/>
          </a:xfrm>
        </p:spPr>
        <p:txBody>
          <a:bodyPr/>
          <a:lstStyle/>
          <a:p>
            <a:fld id="{48A87A34-81AB-432B-8DAE-1953F412C126}" type="datetimeFigureOut">
              <a:rPr lang="en-US" smtClean="0"/>
              <a:t>7/5/2018</a:t>
            </a:fld>
            <a:endParaRPr lang="en-US" dirty="0"/>
          </a:p>
        </p:txBody>
      </p:sp>
      <p:sp>
        <p:nvSpPr>
          <p:cNvPr id="5" name="Footer Placeholder 4"/>
          <p:cNvSpPr>
            <a:spLocks noGrp="1"/>
          </p:cNvSpPr>
          <p:nvPr>
            <p:ph type="ftr" sz="quarter" idx="11"/>
          </p:nvPr>
        </p:nvSpPr>
        <p:spPr>
          <a:xfrm>
            <a:off x="914400" y="4323846"/>
            <a:ext cx="4880610" cy="365125"/>
          </a:xfrm>
        </p:spPr>
        <p:txBody>
          <a:bodyPr/>
          <a:lstStyle/>
          <a:p>
            <a:endParaRPr lang="en-US" dirty="0"/>
          </a:p>
        </p:txBody>
      </p:sp>
      <p:sp>
        <p:nvSpPr>
          <p:cNvPr id="6" name="Slide Number Placeholder 5"/>
          <p:cNvSpPr>
            <a:spLocks noGrp="1"/>
          </p:cNvSpPr>
          <p:nvPr>
            <p:ph type="sldNum" sz="quarter" idx="12"/>
          </p:nvPr>
        </p:nvSpPr>
        <p:spPr>
          <a:xfrm>
            <a:off x="6057900" y="1430867"/>
            <a:ext cx="2171700" cy="365125"/>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109665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94355" y="4697361"/>
            <a:ext cx="7956482" cy="819355"/>
          </a:xfrm>
        </p:spPr>
        <p:txBody>
          <a:bodyPr anchor="b"/>
          <a:lstStyle>
            <a:lvl1pPr algn="l">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94355" y="977035"/>
            <a:ext cx="7950260" cy="340697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594360" y="5516716"/>
            <a:ext cx="7955280" cy="74692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t>7/5/2018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258471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re et légende">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3"/>
            <a:ext cx="7955280" cy="2802467"/>
          </a:xfrm>
        </p:spPr>
        <p:txBody>
          <a:bodyPr anchor="ctr"/>
          <a:lstStyle>
            <a:lvl1pPr algn="l">
              <a:defRPr sz="3200"/>
            </a:lvl1pPr>
          </a:lstStyle>
          <a:p>
            <a:r>
              <a:rPr lang="fr-FR"/>
              <a:t>Modifiez le style du titre</a:t>
            </a:r>
            <a:endParaRPr lang="en-US" dirty="0"/>
          </a:p>
        </p:txBody>
      </p:sp>
      <p:sp>
        <p:nvSpPr>
          <p:cNvPr id="4" name="Text Placeholder 3"/>
          <p:cNvSpPr>
            <a:spLocks noGrp="1"/>
          </p:cNvSpPr>
          <p:nvPr>
            <p:ph type="body" sz="half" idx="2"/>
          </p:nvPr>
        </p:nvSpPr>
        <p:spPr>
          <a:xfrm>
            <a:off x="685800" y="3649134"/>
            <a:ext cx="7772400" cy="1330852"/>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48A87A34-81AB-432B-8DAE-1953F412C126}" type="datetimeFigureOut">
              <a:rPr lang="en-US" smtClean="0"/>
              <a:pPr/>
              <a:t>7/5/2018</a:t>
            </a:fld>
            <a:endParaRPr lang="en-US" dirty="0"/>
          </a:p>
        </p:txBody>
      </p:sp>
      <p:sp>
        <p:nvSpPr>
          <p:cNvPr id="6" name="Footer Placeholder 5"/>
          <p:cNvSpPr>
            <a:spLocks noGrp="1"/>
          </p:cNvSpPr>
          <p:nvPr>
            <p:ph type="ftr" sz="quarter" idx="11"/>
          </p:nvPr>
        </p:nvSpPr>
        <p:spPr>
          <a:xfrm>
            <a:off x="594360" y="381001"/>
            <a:ext cx="4830656" cy="365125"/>
          </a:xfrm>
        </p:spPr>
        <p:txBody>
          <a:bodyPr/>
          <a:lstStyle/>
          <a:p>
            <a:endParaRPr lang="en-US" dirty="0"/>
          </a:p>
        </p:txBody>
      </p:sp>
      <p:sp>
        <p:nvSpPr>
          <p:cNvPr id="7" name="Slide Number Placeholder 6"/>
          <p:cNvSpPr>
            <a:spLocks noGrp="1"/>
          </p:cNvSpPr>
          <p:nvPr>
            <p:ph type="sldNum" sz="quarter" idx="12"/>
          </p:nvPr>
        </p:nvSpPr>
        <p:spPr>
          <a:xfrm>
            <a:off x="7882466" y="381001"/>
            <a:ext cx="667174" cy="365125"/>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938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tion avec légende">
    <p:spTree>
      <p:nvGrpSpPr>
        <p:cNvPr id="1" name=""/>
        <p:cNvGrpSpPr/>
        <p:nvPr/>
      </p:nvGrpSpPr>
      <p:grpSpPr>
        <a:xfrm>
          <a:off x="0" y="0"/>
          <a:ext cx="0" cy="0"/>
          <a:chOff x="0" y="0"/>
          <a:chExt cx="0" cy="0"/>
        </a:xfrm>
      </p:grpSpPr>
      <p:pic>
        <p:nvPicPr>
          <p:cNvPr id="11" name="Picture 10"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768351" y="753534"/>
            <a:ext cx="7613650" cy="2756234"/>
          </a:xfrm>
        </p:spPr>
        <p:txBody>
          <a:bodyPr anchor="ctr"/>
          <a:lstStyle>
            <a:lvl1pPr algn="l">
              <a:defRPr sz="3200"/>
            </a:lvl1pPr>
          </a:lstStyle>
          <a:p>
            <a:r>
              <a:rPr lang="fr-FR"/>
              <a:t>Modifiez le style du titre</a:t>
            </a:r>
            <a:endParaRPr lang="en-US" dirty="0"/>
          </a:p>
        </p:txBody>
      </p:sp>
      <p:sp>
        <p:nvSpPr>
          <p:cNvPr id="12" name="Text Placeholder 3"/>
          <p:cNvSpPr>
            <a:spLocks noGrp="1"/>
          </p:cNvSpPr>
          <p:nvPr>
            <p:ph type="body" sz="half" idx="13"/>
          </p:nvPr>
        </p:nvSpPr>
        <p:spPr>
          <a:xfrm>
            <a:off x="977899" y="3509768"/>
            <a:ext cx="7194552"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4" name="Text Placeholder 3"/>
          <p:cNvSpPr>
            <a:spLocks noGrp="1"/>
          </p:cNvSpPr>
          <p:nvPr>
            <p:ph type="body" sz="half" idx="2"/>
          </p:nvPr>
        </p:nvSpPr>
        <p:spPr>
          <a:xfrm>
            <a:off x="685800" y="4174597"/>
            <a:ext cx="7778752" cy="821265"/>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48A87A34-81AB-432B-8DAE-1953F412C126}" type="datetimeFigureOut">
              <a:rPr lang="en-US" smtClean="0"/>
              <a:pPr/>
              <a:t>7/5/2018</a:t>
            </a:fld>
            <a:endParaRPr lang="en-US" dirty="0"/>
          </a:p>
        </p:txBody>
      </p:sp>
      <p:sp>
        <p:nvSpPr>
          <p:cNvPr id="6" name="Footer Placeholder 5"/>
          <p:cNvSpPr>
            <a:spLocks noGrp="1"/>
          </p:cNvSpPr>
          <p:nvPr>
            <p:ph type="ftr" sz="quarter" idx="11"/>
          </p:nvPr>
        </p:nvSpPr>
        <p:spPr>
          <a:xfrm>
            <a:off x="594360" y="379438"/>
            <a:ext cx="4830656" cy="365125"/>
          </a:xfrm>
        </p:spPr>
        <p:txBody>
          <a:bodyPr/>
          <a:lstStyle/>
          <a:p>
            <a:endParaRPr lang="en-US" dirty="0"/>
          </a:p>
        </p:txBody>
      </p:sp>
      <p:sp>
        <p:nvSpPr>
          <p:cNvPr id="7" name="Slide Number Placeholder 6"/>
          <p:cNvSpPr>
            <a:spLocks noGrp="1"/>
          </p:cNvSpPr>
          <p:nvPr>
            <p:ph type="sldNum" sz="quarter" idx="12"/>
          </p:nvPr>
        </p:nvSpPr>
        <p:spPr>
          <a:xfrm>
            <a:off x="7882466" y="381001"/>
            <a:ext cx="667174" cy="365125"/>
          </a:xfrm>
        </p:spPr>
        <p:txBody>
          <a:bodyPr/>
          <a:lstStyle/>
          <a:p>
            <a:fld id="{6D22F896-40B5-4ADD-8801-0D06FADFA095}" type="slidenum">
              <a:rPr lang="en-US" smtClean="0"/>
              <a:t>‹N°›</a:t>
            </a:fld>
            <a:endParaRPr lang="en-US" dirty="0"/>
          </a:p>
        </p:txBody>
      </p:sp>
      <p:sp>
        <p:nvSpPr>
          <p:cNvPr id="13" name="TextBox 12"/>
          <p:cNvSpPr txBox="1"/>
          <p:nvPr/>
        </p:nvSpPr>
        <p:spPr>
          <a:xfrm>
            <a:off x="231458" y="80772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8146733" y="302133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638159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arte nom">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685800" y="1124702"/>
            <a:ext cx="7774782" cy="2511835"/>
          </a:xfrm>
        </p:spPr>
        <p:txBody>
          <a:bodyPr anchor="b"/>
          <a:lstStyle>
            <a:lvl1pPr algn="l">
              <a:defRPr sz="3200"/>
            </a:lvl1pPr>
          </a:lstStyle>
          <a:p>
            <a:r>
              <a:rPr lang="fr-FR"/>
              <a:t>Modifiez le style du titre</a:t>
            </a:r>
            <a:endParaRPr lang="en-US" dirty="0"/>
          </a:p>
        </p:txBody>
      </p:sp>
      <p:sp>
        <p:nvSpPr>
          <p:cNvPr id="4" name="Text Placeholder 3"/>
          <p:cNvSpPr>
            <a:spLocks noGrp="1"/>
          </p:cNvSpPr>
          <p:nvPr>
            <p:ph type="body" sz="half" idx="2"/>
          </p:nvPr>
        </p:nvSpPr>
        <p:spPr>
          <a:xfrm>
            <a:off x="685792" y="3648316"/>
            <a:ext cx="7773608"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a:xfrm>
            <a:off x="5562176" y="378884"/>
            <a:ext cx="2183130" cy="365125"/>
          </a:xfrm>
        </p:spPr>
        <p:txBody>
          <a:bodyPr/>
          <a:lstStyle>
            <a:lvl1pPr algn="r">
              <a:defRPr/>
            </a:lvl1pPr>
          </a:lstStyle>
          <a:p>
            <a:fld id="{48A87A34-81AB-432B-8DAE-1953F412C126}" type="datetimeFigureOut">
              <a:rPr lang="en-US" smtClean="0"/>
              <a:pPr/>
              <a:t>7/5/2018</a:t>
            </a:fld>
            <a:endParaRPr lang="en-US" dirty="0"/>
          </a:p>
        </p:txBody>
      </p:sp>
      <p:sp>
        <p:nvSpPr>
          <p:cNvPr id="6" name="Footer Placeholder 5"/>
          <p:cNvSpPr>
            <a:spLocks noGrp="1"/>
          </p:cNvSpPr>
          <p:nvPr>
            <p:ph type="ftr" sz="quarter" idx="11"/>
          </p:nvPr>
        </p:nvSpPr>
        <p:spPr>
          <a:xfrm>
            <a:off x="594360" y="378884"/>
            <a:ext cx="4830656" cy="365125"/>
          </a:xfrm>
        </p:spPr>
        <p:txBody>
          <a:bodyPr/>
          <a:lstStyle/>
          <a:p>
            <a:endParaRPr lang="en-US" dirty="0"/>
          </a:p>
        </p:txBody>
      </p:sp>
      <p:sp>
        <p:nvSpPr>
          <p:cNvPr id="7" name="Slide Number Placeholder 6"/>
          <p:cNvSpPr>
            <a:spLocks noGrp="1"/>
          </p:cNvSpPr>
          <p:nvPr>
            <p:ph type="sldNum" sz="quarter" idx="12"/>
          </p:nvPr>
        </p:nvSpPr>
        <p:spPr>
          <a:xfrm>
            <a:off x="7882466" y="381001"/>
            <a:ext cx="667174" cy="365125"/>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290585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2171701" y="762000"/>
            <a:ext cx="6377939" cy="1303867"/>
          </a:xfrm>
        </p:spPr>
        <p:txBody>
          <a:bodyPr/>
          <a:lstStyle/>
          <a:p>
            <a:r>
              <a:rPr lang="fr-FR"/>
              <a:t>Modifiez le style du titre</a:t>
            </a:r>
            <a:endParaRPr lang="en-US" dirty="0"/>
          </a:p>
        </p:txBody>
      </p:sp>
      <p:sp>
        <p:nvSpPr>
          <p:cNvPr id="7" name="Text Placeholder 2"/>
          <p:cNvSpPr>
            <a:spLocks noGrp="1"/>
          </p:cNvSpPr>
          <p:nvPr>
            <p:ph type="body" idx="1"/>
          </p:nvPr>
        </p:nvSpPr>
        <p:spPr>
          <a:xfrm>
            <a:off x="594361" y="2202080"/>
            <a:ext cx="2560320"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8" name="Text Placeholder 3"/>
          <p:cNvSpPr>
            <a:spLocks noGrp="1"/>
          </p:cNvSpPr>
          <p:nvPr>
            <p:ph type="body" sz="half" idx="15"/>
          </p:nvPr>
        </p:nvSpPr>
        <p:spPr>
          <a:xfrm>
            <a:off x="59436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9" name="Text Placeholder 4"/>
          <p:cNvSpPr>
            <a:spLocks noGrp="1"/>
          </p:cNvSpPr>
          <p:nvPr>
            <p:ph type="body" sz="quarter" idx="3"/>
          </p:nvPr>
        </p:nvSpPr>
        <p:spPr>
          <a:xfrm>
            <a:off x="3302237" y="2201333"/>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0" name="Text Placeholder 3"/>
          <p:cNvSpPr>
            <a:spLocks noGrp="1"/>
          </p:cNvSpPr>
          <p:nvPr>
            <p:ph type="body" sz="half" idx="16"/>
          </p:nvPr>
        </p:nvSpPr>
        <p:spPr>
          <a:xfrm>
            <a:off x="3300781" y="2904068"/>
            <a:ext cx="2560320" cy="335957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11" name="Text Placeholder 4"/>
          <p:cNvSpPr>
            <a:spLocks noGrp="1"/>
          </p:cNvSpPr>
          <p:nvPr>
            <p:ph type="body" sz="quarter" idx="13"/>
          </p:nvPr>
        </p:nvSpPr>
        <p:spPr>
          <a:xfrm>
            <a:off x="5989319" y="2192866"/>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2" name="Text Placeholder 3"/>
          <p:cNvSpPr>
            <a:spLocks noGrp="1"/>
          </p:cNvSpPr>
          <p:nvPr>
            <p:ph type="body" sz="half" idx="17"/>
          </p:nvPr>
        </p:nvSpPr>
        <p:spPr>
          <a:xfrm>
            <a:off x="598932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smtClean="0"/>
              <a:t>7/5/2018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990785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30" name="Title 1"/>
          <p:cNvSpPr>
            <a:spLocks noGrp="1"/>
          </p:cNvSpPr>
          <p:nvPr>
            <p:ph type="title"/>
          </p:nvPr>
        </p:nvSpPr>
        <p:spPr>
          <a:xfrm>
            <a:off x="2171702" y="762000"/>
            <a:ext cx="6381984" cy="1295400"/>
          </a:xfrm>
        </p:spPr>
        <p:txBody>
          <a:bodyPr/>
          <a:lstStyle/>
          <a:p>
            <a:r>
              <a:rPr lang="fr-FR"/>
              <a:t>Modifiez le style du titre</a:t>
            </a:r>
            <a:endParaRPr lang="en-US" dirty="0"/>
          </a:p>
        </p:txBody>
      </p:sp>
      <p:sp>
        <p:nvSpPr>
          <p:cNvPr id="19" name="Text Placeholder 2"/>
          <p:cNvSpPr>
            <a:spLocks noGrp="1"/>
          </p:cNvSpPr>
          <p:nvPr>
            <p:ph type="body" idx="1"/>
          </p:nvPr>
        </p:nvSpPr>
        <p:spPr>
          <a:xfrm>
            <a:off x="594360"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0" name="Picture Placeholder 2"/>
          <p:cNvSpPr>
            <a:spLocks noGrp="1" noChangeAspect="1"/>
          </p:cNvSpPr>
          <p:nvPr>
            <p:ph type="pic" idx="15"/>
          </p:nvPr>
        </p:nvSpPr>
        <p:spPr>
          <a:xfrm>
            <a:off x="594360" y="2331720"/>
            <a:ext cx="2560320" cy="15073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1" name="Text Placeholder 3"/>
          <p:cNvSpPr>
            <a:spLocks noGrp="1"/>
          </p:cNvSpPr>
          <p:nvPr>
            <p:ph type="body" sz="half" idx="18"/>
          </p:nvPr>
        </p:nvSpPr>
        <p:spPr>
          <a:xfrm>
            <a:off x="594360" y="4796103"/>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22" name="Text Placeholder 4"/>
          <p:cNvSpPr>
            <a:spLocks noGrp="1"/>
          </p:cNvSpPr>
          <p:nvPr>
            <p:ph type="body" sz="quarter" idx="3"/>
          </p:nvPr>
        </p:nvSpPr>
        <p:spPr>
          <a:xfrm>
            <a:off x="3291873"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3" name="Picture Placeholder 2"/>
          <p:cNvSpPr>
            <a:spLocks noGrp="1" noChangeAspect="1"/>
          </p:cNvSpPr>
          <p:nvPr>
            <p:ph type="pic" idx="21"/>
          </p:nvPr>
        </p:nvSpPr>
        <p:spPr>
          <a:xfrm>
            <a:off x="3291872" y="2331720"/>
            <a:ext cx="2560320" cy="1509862"/>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3290858" y="4796102"/>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25" name="Text Placeholder 4"/>
          <p:cNvSpPr>
            <a:spLocks noGrp="1"/>
          </p:cNvSpPr>
          <p:nvPr>
            <p:ph type="body" sz="quarter" idx="13"/>
          </p:nvPr>
        </p:nvSpPr>
        <p:spPr>
          <a:xfrm>
            <a:off x="5993365"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6" name="Picture Placeholder 2"/>
          <p:cNvSpPr>
            <a:spLocks noGrp="1" noChangeAspect="1"/>
          </p:cNvSpPr>
          <p:nvPr>
            <p:ph type="pic" idx="22"/>
          </p:nvPr>
        </p:nvSpPr>
        <p:spPr>
          <a:xfrm>
            <a:off x="5993364" y="2331721"/>
            <a:ext cx="2560320" cy="1508919"/>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5993272" y="4796100"/>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smtClean="0"/>
              <a:t>7/5/2018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541984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a:xfrm>
            <a:off x="594360" y="2194560"/>
            <a:ext cx="7955280" cy="4069080"/>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7/5/2018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40005875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Vertical Title 1"/>
          <p:cNvSpPr>
            <a:spLocks noGrp="1"/>
          </p:cNvSpPr>
          <p:nvPr>
            <p:ph type="title" orient="vert"/>
          </p:nvPr>
        </p:nvSpPr>
        <p:spPr>
          <a:xfrm>
            <a:off x="7006590" y="747183"/>
            <a:ext cx="1543050" cy="4248675"/>
          </a:xfrm>
        </p:spPr>
        <p:txBody>
          <a:bodyPr vert="eaVert"/>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594360" y="746126"/>
            <a:ext cx="6278035" cy="4249732"/>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fld id="{48A87A34-81AB-432B-8DAE-1953F412C126}" type="datetimeFigureOut">
              <a:rPr lang="en-US" smtClean="0"/>
              <a:pPr/>
              <a:t>7/5/2018</a:t>
            </a:fld>
            <a:endParaRPr lang="en-US" dirty="0"/>
          </a:p>
        </p:txBody>
      </p:sp>
      <p:sp>
        <p:nvSpPr>
          <p:cNvPr id="5" name="Footer Placeholder 4"/>
          <p:cNvSpPr>
            <a:spLocks noGrp="1"/>
          </p:cNvSpPr>
          <p:nvPr>
            <p:ph type="ftr" sz="quarter" idx="11"/>
          </p:nvPr>
        </p:nvSpPr>
        <p:spPr>
          <a:xfrm>
            <a:off x="594360" y="381001"/>
            <a:ext cx="4830656" cy="365125"/>
          </a:xfrm>
        </p:spPr>
        <p:txBody>
          <a:bodyPr/>
          <a:lstStyle/>
          <a:p>
            <a:endParaRPr lang="en-US" dirty="0"/>
          </a:p>
        </p:txBody>
      </p:sp>
      <p:sp>
        <p:nvSpPr>
          <p:cNvPr id="6" name="Slide Number Placeholder 5"/>
          <p:cNvSpPr>
            <a:spLocks noGrp="1"/>
          </p:cNvSpPr>
          <p:nvPr>
            <p:ph type="sldNum" sz="quarter" idx="12"/>
          </p:nvPr>
        </p:nvSpPr>
        <p:spPr>
          <a:xfrm>
            <a:off x="7882466" y="381001"/>
            <a:ext cx="667174" cy="365125"/>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773991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7/5/2018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761015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4"/>
            <a:ext cx="7955280" cy="2801935"/>
          </a:xfrm>
        </p:spPr>
        <p:txBody>
          <a:bodyPr anchor="b">
            <a:normAutofit/>
          </a:bodyPr>
          <a:lstStyle>
            <a:lvl1pPr algn="r">
              <a:defRPr sz="4000"/>
            </a:lvl1pPr>
          </a:lstStyle>
          <a:p>
            <a:r>
              <a:rPr lang="fr-FR"/>
              <a:t>Modifiez le style du titre</a:t>
            </a:r>
            <a:endParaRPr lang="en-US" dirty="0"/>
          </a:p>
        </p:txBody>
      </p:sp>
      <p:sp>
        <p:nvSpPr>
          <p:cNvPr id="3" name="Text Placeholder 2"/>
          <p:cNvSpPr>
            <a:spLocks noGrp="1"/>
          </p:cNvSpPr>
          <p:nvPr>
            <p:ph type="body" idx="1"/>
          </p:nvPr>
        </p:nvSpPr>
        <p:spPr>
          <a:xfrm>
            <a:off x="594360" y="3641726"/>
            <a:ext cx="7955281" cy="1354134"/>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fld id="{48A87A34-81AB-432B-8DAE-1953F412C126}" type="datetimeFigureOut">
              <a:rPr lang="en-US" smtClean="0"/>
              <a:pPr/>
              <a:t>7/5/2018</a:t>
            </a:fld>
            <a:endParaRPr lang="en-US" dirty="0"/>
          </a:p>
        </p:txBody>
      </p:sp>
      <p:sp>
        <p:nvSpPr>
          <p:cNvPr id="5" name="Footer Placeholder 4"/>
          <p:cNvSpPr>
            <a:spLocks noGrp="1"/>
          </p:cNvSpPr>
          <p:nvPr>
            <p:ph type="ftr" sz="quarter" idx="11"/>
          </p:nvPr>
        </p:nvSpPr>
        <p:spPr>
          <a:xfrm>
            <a:off x="594360" y="381001"/>
            <a:ext cx="4830656" cy="365125"/>
          </a:xfrm>
        </p:spPr>
        <p:txBody>
          <a:bodyPr/>
          <a:lstStyle/>
          <a:p>
            <a:endParaRPr lang="en-US" dirty="0"/>
          </a:p>
        </p:txBody>
      </p:sp>
      <p:sp>
        <p:nvSpPr>
          <p:cNvPr id="6" name="Slide Number Placeholder 5"/>
          <p:cNvSpPr>
            <a:spLocks noGrp="1"/>
          </p:cNvSpPr>
          <p:nvPr>
            <p:ph type="sldNum" sz="quarter" idx="12"/>
          </p:nvPr>
        </p:nvSpPr>
        <p:spPr>
          <a:xfrm>
            <a:off x="7882466" y="381001"/>
            <a:ext cx="667173" cy="365125"/>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649454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594360" y="2194560"/>
            <a:ext cx="3910579" cy="406908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42099" y="2194560"/>
            <a:ext cx="3907540" cy="406908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7/5/2018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077540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2171700" y="762000"/>
            <a:ext cx="6377940" cy="1295400"/>
          </a:xfrm>
        </p:spPr>
        <p:txBody>
          <a:bodyPr/>
          <a:lstStyle/>
          <a:p>
            <a:r>
              <a:rPr lang="fr-FR"/>
              <a:t>Modifiez le style du titre</a:t>
            </a:r>
            <a:endParaRPr lang="en-US" dirty="0"/>
          </a:p>
        </p:txBody>
      </p:sp>
      <p:sp>
        <p:nvSpPr>
          <p:cNvPr id="3" name="Text Placeholder 2"/>
          <p:cNvSpPr>
            <a:spLocks noGrp="1"/>
          </p:cNvSpPr>
          <p:nvPr>
            <p:ph type="body" idx="1"/>
          </p:nvPr>
        </p:nvSpPr>
        <p:spPr>
          <a:xfrm>
            <a:off x="821279" y="2183802"/>
            <a:ext cx="3683659"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594359" y="3132667"/>
            <a:ext cx="3910579" cy="313097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869018" y="2183802"/>
            <a:ext cx="368062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4642098" y="3132667"/>
            <a:ext cx="3907541" cy="313097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7/5/2018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577504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7/5/2018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493216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7/5/2018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839125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3086100" cy="1600200"/>
          </a:xfrm>
        </p:spPr>
        <p:txBody>
          <a:bodyPr anchor="b"/>
          <a:lstStyle>
            <a:lvl1pPr algn="l">
              <a:defRPr sz="3200"/>
            </a:lvl1pPr>
          </a:lstStyle>
          <a:p>
            <a:r>
              <a:rPr lang="fr-FR"/>
              <a:t>Modifiez le style du titre</a:t>
            </a:r>
            <a:endParaRPr lang="en-US" dirty="0"/>
          </a:p>
        </p:txBody>
      </p:sp>
      <p:sp>
        <p:nvSpPr>
          <p:cNvPr id="3" name="Content Placeholder 2"/>
          <p:cNvSpPr>
            <a:spLocks noGrp="1"/>
          </p:cNvSpPr>
          <p:nvPr>
            <p:ph idx="1"/>
          </p:nvPr>
        </p:nvSpPr>
        <p:spPr>
          <a:xfrm>
            <a:off x="3886200" y="746760"/>
            <a:ext cx="4663440" cy="5516880"/>
          </a:xfrm>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594360" y="3124200"/>
            <a:ext cx="308610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t>7/5/2018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560925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4075730" cy="1600200"/>
          </a:xfrm>
        </p:spPr>
        <p:txBody>
          <a:bodyPr anchor="b"/>
          <a:lstStyle>
            <a:lvl1pPr algn="l">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4877524" y="751242"/>
            <a:ext cx="3674234" cy="551239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594360" y="3124200"/>
            <a:ext cx="407573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t>7/5/2018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933940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1081088"/>
          </a:xfrm>
          <a:prstGeom prst="rect">
            <a:avLst/>
          </a:prstGeom>
        </p:spPr>
      </p:pic>
      <p:sp>
        <p:nvSpPr>
          <p:cNvPr id="2" name="Title Placeholder 1"/>
          <p:cNvSpPr>
            <a:spLocks noGrp="1"/>
          </p:cNvSpPr>
          <p:nvPr>
            <p:ph type="title"/>
          </p:nvPr>
        </p:nvSpPr>
        <p:spPr>
          <a:xfrm>
            <a:off x="2171700" y="764373"/>
            <a:ext cx="6377940" cy="1293028"/>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594360" y="2194560"/>
            <a:ext cx="7955280" cy="4069080"/>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412230" y="6356351"/>
            <a:ext cx="213741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7/5/2018</a:t>
            </a:fld>
            <a:endParaRPr lang="en-US" dirty="0"/>
          </a:p>
        </p:txBody>
      </p:sp>
      <p:sp>
        <p:nvSpPr>
          <p:cNvPr id="5" name="Footer Placeholder 4"/>
          <p:cNvSpPr>
            <a:spLocks noGrp="1"/>
          </p:cNvSpPr>
          <p:nvPr>
            <p:ph type="ftr" sz="quarter" idx="3"/>
          </p:nvPr>
        </p:nvSpPr>
        <p:spPr>
          <a:xfrm>
            <a:off x="594360" y="6355846"/>
            <a:ext cx="568071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72250" y="381001"/>
            <a:ext cx="197739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1362294642"/>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www.armenian-genocide.org/photo_wegner.html#photo_collection"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slideplayer.fr/slide/5428053/"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ihtp.hypotheses.org/459" TargetMode="Externa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hyperlink" Target="http://www.annebrunswic.fr/6-Archives-de-la-Guepeou"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E7E984-EF3C-4638-B545-C072337D72D8}"/>
              </a:ext>
            </a:extLst>
          </p:cNvPr>
          <p:cNvSpPr>
            <a:spLocks noGrp="1"/>
          </p:cNvSpPr>
          <p:nvPr>
            <p:ph type="ctrTitle"/>
          </p:nvPr>
        </p:nvSpPr>
        <p:spPr/>
        <p:txBody>
          <a:bodyPr>
            <a:normAutofit/>
          </a:bodyPr>
          <a:lstStyle/>
          <a:p>
            <a:r>
              <a:rPr lang="fr-FR" dirty="0"/>
              <a:t>TRAVAILLER avec des DOCUMENTS</a:t>
            </a:r>
          </a:p>
        </p:txBody>
      </p:sp>
      <p:sp>
        <p:nvSpPr>
          <p:cNvPr id="3" name="Sous-titre 2">
            <a:extLst>
              <a:ext uri="{FF2B5EF4-FFF2-40B4-BE49-F238E27FC236}">
                <a16:creationId xmlns:a16="http://schemas.microsoft.com/office/drawing/2014/main" id="{77DC2516-DC7E-4FFA-B186-D9BFCA1FF5C9}"/>
              </a:ext>
            </a:extLst>
          </p:cNvPr>
          <p:cNvSpPr>
            <a:spLocks noGrp="1"/>
          </p:cNvSpPr>
          <p:nvPr>
            <p:ph type="subTitle" idx="1"/>
          </p:nvPr>
        </p:nvSpPr>
        <p:spPr/>
        <p:txBody>
          <a:bodyPr>
            <a:normAutofit fontScale="85000" lnSpcReduction="10000"/>
          </a:bodyPr>
          <a:lstStyle/>
          <a:p>
            <a:r>
              <a:rPr lang="fr-FR" dirty="0"/>
              <a:t>DANIELLE BALOCCHI MARTINE LUCIANI FORMATION HISTOIRE-GEOGRAPHIE</a:t>
            </a:r>
          </a:p>
          <a:p>
            <a:r>
              <a:rPr lang="fr-FR" dirty="0"/>
              <a:t>ACADEMIE DE NICE 22 02 2018</a:t>
            </a:r>
          </a:p>
        </p:txBody>
      </p:sp>
    </p:spTree>
    <p:extLst>
      <p:ext uri="{BB962C8B-B14F-4D97-AF65-F5344CB8AC3E}">
        <p14:creationId xmlns:p14="http://schemas.microsoft.com/office/powerpoint/2010/main" val="3131309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71FB1A20-C958-481F-8407-4DCCF524AA2A}"/>
              </a:ext>
            </a:extLst>
          </p:cNvPr>
          <p:cNvSpPr txBox="1"/>
          <p:nvPr/>
        </p:nvSpPr>
        <p:spPr>
          <a:xfrm>
            <a:off x="2616884" y="18058"/>
            <a:ext cx="4096058" cy="461665"/>
          </a:xfrm>
          <a:prstGeom prst="rect">
            <a:avLst/>
          </a:prstGeom>
          <a:solidFill>
            <a:schemeClr val="bg1"/>
          </a:solidFill>
        </p:spPr>
        <p:txBody>
          <a:bodyPr wrap="none" rtlCol="0">
            <a:spAutoFit/>
          </a:bodyPr>
          <a:lstStyle/>
          <a:p>
            <a:r>
              <a:rPr lang="fr-FR" sz="2400" b="1" dirty="0"/>
              <a:t>QU’EST-CE QUE CA MONTRE?</a:t>
            </a:r>
          </a:p>
        </p:txBody>
      </p:sp>
      <p:sp>
        <p:nvSpPr>
          <p:cNvPr id="2" name="Titre 1">
            <a:extLst>
              <a:ext uri="{FF2B5EF4-FFF2-40B4-BE49-F238E27FC236}">
                <a16:creationId xmlns:a16="http://schemas.microsoft.com/office/drawing/2014/main" id="{A622FE91-E92F-43D5-9302-15E2058BB62F}"/>
              </a:ext>
            </a:extLst>
          </p:cNvPr>
          <p:cNvSpPr>
            <a:spLocks noGrp="1"/>
          </p:cNvSpPr>
          <p:nvPr>
            <p:ph type="title"/>
          </p:nvPr>
        </p:nvSpPr>
        <p:spPr/>
        <p:txBody>
          <a:bodyPr/>
          <a:lstStyle/>
          <a:p>
            <a:endParaRPr lang="fr-FR" dirty="0"/>
          </a:p>
        </p:txBody>
      </p:sp>
      <p:sp>
        <p:nvSpPr>
          <p:cNvPr id="5" name="Rectangle 4">
            <a:extLst>
              <a:ext uri="{FF2B5EF4-FFF2-40B4-BE49-F238E27FC236}">
                <a16:creationId xmlns:a16="http://schemas.microsoft.com/office/drawing/2014/main" id="{12195D7A-14CF-4891-9371-202FC6E9C425}"/>
              </a:ext>
            </a:extLst>
          </p:cNvPr>
          <p:cNvSpPr/>
          <p:nvPr/>
        </p:nvSpPr>
        <p:spPr>
          <a:xfrm>
            <a:off x="1832278" y="6477716"/>
            <a:ext cx="7056783" cy="307777"/>
          </a:xfrm>
          <a:prstGeom prst="rect">
            <a:avLst/>
          </a:prstGeom>
        </p:spPr>
        <p:txBody>
          <a:bodyPr wrap="square">
            <a:spAutoFit/>
          </a:bodyPr>
          <a:lstStyle/>
          <a:p>
            <a:r>
              <a:rPr lang="fr-FR" sz="1400" dirty="0"/>
              <a:t>https://www.histoire.fr/sites/default/files/thumbnails/image/genocide_armenien.jpg</a:t>
            </a:r>
          </a:p>
        </p:txBody>
      </p:sp>
      <p:sp>
        <p:nvSpPr>
          <p:cNvPr id="6" name="Rectangle 5">
            <a:extLst>
              <a:ext uri="{FF2B5EF4-FFF2-40B4-BE49-F238E27FC236}">
                <a16:creationId xmlns:a16="http://schemas.microsoft.com/office/drawing/2014/main" id="{F4D0992B-DA30-4832-BA2E-AC961905D92B}"/>
              </a:ext>
            </a:extLst>
          </p:cNvPr>
          <p:cNvSpPr/>
          <p:nvPr/>
        </p:nvSpPr>
        <p:spPr>
          <a:xfrm>
            <a:off x="74915" y="5035587"/>
            <a:ext cx="9014047" cy="1631216"/>
          </a:xfrm>
          <a:prstGeom prst="rect">
            <a:avLst/>
          </a:prstGeom>
        </p:spPr>
        <p:txBody>
          <a:bodyPr wrap="square">
            <a:spAutoFit/>
          </a:bodyPr>
          <a:lstStyle/>
          <a:p>
            <a:pPr algn="just"/>
            <a:r>
              <a:rPr lang="fr-FR" sz="2000" dirty="0"/>
              <a:t>Civils arméniens qui marchent vers la prison de </a:t>
            </a:r>
            <a:r>
              <a:rPr lang="fr-FR" sz="2000" dirty="0" err="1"/>
              <a:t>Mezireh</a:t>
            </a:r>
            <a:r>
              <a:rPr lang="fr-FR" sz="2000" dirty="0"/>
              <a:t>, surveillés par des soldats ottomans, près de la ville de </a:t>
            </a:r>
            <a:r>
              <a:rPr lang="fr-FR" sz="2000" dirty="0" err="1"/>
              <a:t>Kharpout</a:t>
            </a:r>
            <a:r>
              <a:rPr lang="fr-FR" sz="2000" dirty="0"/>
              <a:t> en Anatolie, avril 1915.</a:t>
            </a:r>
          </a:p>
          <a:p>
            <a:pPr algn="just"/>
            <a:r>
              <a:rPr lang="fr-FR" sz="2000" dirty="0"/>
              <a:t>Photographie anonyme prise par un voyageur allemand, publié par la Croix Rouge américaine le 1</a:t>
            </a:r>
            <a:r>
              <a:rPr lang="fr-FR" sz="2000" baseline="30000" dirty="0"/>
              <a:t>er</a:t>
            </a:r>
            <a:r>
              <a:rPr lang="fr-FR" sz="2000" dirty="0"/>
              <a:t> janvier 1923. </a:t>
            </a:r>
          </a:p>
          <a:p>
            <a:pPr algn="just"/>
            <a:r>
              <a:rPr lang="fr-FR" sz="1600" dirty="0"/>
              <a:t>[</a:t>
            </a:r>
            <a:r>
              <a:rPr lang="fr-FR" sz="1600" dirty="0" err="1"/>
              <a:t>Aus</a:t>
            </a:r>
            <a:r>
              <a:rPr lang="fr-FR" sz="1600" dirty="0"/>
              <a:t>: </a:t>
            </a:r>
            <a:r>
              <a:rPr lang="fr-FR" sz="1600" dirty="0" err="1"/>
              <a:t>Politisches</a:t>
            </a:r>
            <a:r>
              <a:rPr lang="fr-FR" sz="1600" dirty="0"/>
              <a:t> </a:t>
            </a:r>
            <a:r>
              <a:rPr lang="fr-FR" sz="1600" dirty="0" err="1"/>
              <a:t>Archiv</a:t>
            </a:r>
            <a:r>
              <a:rPr lang="fr-FR" sz="1600" dirty="0"/>
              <a:t> des </a:t>
            </a:r>
            <a:r>
              <a:rPr lang="fr-FR" sz="1600" dirty="0" err="1"/>
              <a:t>deutschen</a:t>
            </a:r>
            <a:r>
              <a:rPr lang="fr-FR" sz="1600" dirty="0"/>
              <a:t> </a:t>
            </a:r>
            <a:r>
              <a:rPr lang="fr-FR" sz="1600" dirty="0" err="1"/>
              <a:t>Auswärtigen</a:t>
            </a:r>
            <a:r>
              <a:rPr lang="fr-FR" sz="1600" dirty="0"/>
              <a:t> </a:t>
            </a:r>
            <a:r>
              <a:rPr lang="fr-FR" sz="1600" dirty="0" err="1"/>
              <a:t>Amtes</a:t>
            </a:r>
            <a:r>
              <a:rPr lang="fr-FR" sz="1600" dirty="0"/>
              <a:t>. </a:t>
            </a:r>
            <a:r>
              <a:rPr lang="fr-FR" sz="1600" dirty="0" err="1"/>
              <a:t>Bestand</a:t>
            </a:r>
            <a:r>
              <a:rPr lang="fr-FR" sz="1600" dirty="0"/>
              <a:t>: </a:t>
            </a:r>
            <a:r>
              <a:rPr lang="fr-FR" sz="1600" dirty="0" err="1"/>
              <a:t>Konstantinopel</a:t>
            </a:r>
            <a:r>
              <a:rPr lang="fr-FR" sz="1600" dirty="0"/>
              <a:t> 169.]</a:t>
            </a:r>
            <a:endParaRPr lang="fr-FR" sz="2000" dirty="0"/>
          </a:p>
        </p:txBody>
      </p:sp>
      <p:pic>
        <p:nvPicPr>
          <p:cNvPr id="8" name="Image 7">
            <a:extLst>
              <a:ext uri="{FF2B5EF4-FFF2-40B4-BE49-F238E27FC236}">
                <a16:creationId xmlns:a16="http://schemas.microsoft.com/office/drawing/2014/main" id="{68DE41A1-2CED-476E-BB32-D0205B024759}"/>
              </a:ext>
            </a:extLst>
          </p:cNvPr>
          <p:cNvPicPr>
            <a:picLocks noChangeAspect="1"/>
          </p:cNvPicPr>
          <p:nvPr/>
        </p:nvPicPr>
        <p:blipFill>
          <a:blip r:embed="rId2"/>
          <a:stretch>
            <a:fillRect/>
          </a:stretch>
        </p:blipFill>
        <p:spPr>
          <a:xfrm>
            <a:off x="407504" y="383996"/>
            <a:ext cx="8348870" cy="4696239"/>
          </a:xfrm>
          <a:prstGeom prst="rect">
            <a:avLst/>
          </a:prstGeom>
        </p:spPr>
      </p:pic>
      <p:pic>
        <p:nvPicPr>
          <p:cNvPr id="7" name="Image 6">
            <a:extLst>
              <a:ext uri="{FF2B5EF4-FFF2-40B4-BE49-F238E27FC236}">
                <a16:creationId xmlns:a16="http://schemas.microsoft.com/office/drawing/2014/main" id="{CA035EE6-6E74-4F61-8B3D-19D51E9071AA}"/>
              </a:ext>
            </a:extLst>
          </p:cNvPr>
          <p:cNvPicPr>
            <a:picLocks noChangeAspect="1"/>
          </p:cNvPicPr>
          <p:nvPr/>
        </p:nvPicPr>
        <p:blipFill>
          <a:blip r:embed="rId3"/>
          <a:stretch>
            <a:fillRect/>
          </a:stretch>
        </p:blipFill>
        <p:spPr>
          <a:xfrm>
            <a:off x="536713" y="0"/>
            <a:ext cx="8090452" cy="5109759"/>
          </a:xfrm>
          <a:prstGeom prst="rect">
            <a:avLst/>
          </a:prstGeom>
        </p:spPr>
      </p:pic>
      <p:sp>
        <p:nvSpPr>
          <p:cNvPr id="12" name="Ellipse 11">
            <a:extLst>
              <a:ext uri="{FF2B5EF4-FFF2-40B4-BE49-F238E27FC236}">
                <a16:creationId xmlns:a16="http://schemas.microsoft.com/office/drawing/2014/main" id="{47672F85-12BE-48F4-A1B6-C5DC920B0C1A}"/>
              </a:ext>
            </a:extLst>
          </p:cNvPr>
          <p:cNvSpPr/>
          <p:nvPr/>
        </p:nvSpPr>
        <p:spPr>
          <a:xfrm>
            <a:off x="6311348" y="3869297"/>
            <a:ext cx="1013791" cy="99737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A11D0787-3F0F-4E04-8002-EDDD9CBB03BF}"/>
              </a:ext>
            </a:extLst>
          </p:cNvPr>
          <p:cNvSpPr/>
          <p:nvPr/>
        </p:nvSpPr>
        <p:spPr>
          <a:xfrm>
            <a:off x="4964400" y="3442510"/>
            <a:ext cx="1013791" cy="99737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A7D0FF3D-363C-404F-AFF6-C9ECE51A44CB}"/>
              </a:ext>
            </a:extLst>
          </p:cNvPr>
          <p:cNvSpPr/>
          <p:nvPr/>
        </p:nvSpPr>
        <p:spPr>
          <a:xfrm>
            <a:off x="3155478" y="2979854"/>
            <a:ext cx="1013791" cy="8894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EFA74CA8-3924-47BC-B52C-571DEE81BA71}"/>
              </a:ext>
            </a:extLst>
          </p:cNvPr>
          <p:cNvSpPr/>
          <p:nvPr/>
        </p:nvSpPr>
        <p:spPr>
          <a:xfrm>
            <a:off x="7325139" y="3778168"/>
            <a:ext cx="1013791" cy="997377"/>
          </a:xfrm>
          <a:prstGeom prst="ellipse">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F7FB53D5-DBCF-4FEB-955A-7A5D7373C6F5}"/>
              </a:ext>
            </a:extLst>
          </p:cNvPr>
          <p:cNvSpPr/>
          <p:nvPr/>
        </p:nvSpPr>
        <p:spPr>
          <a:xfrm>
            <a:off x="591378" y="1843350"/>
            <a:ext cx="1013791" cy="997377"/>
          </a:xfrm>
          <a:prstGeom prst="ellipse">
            <a:avLst/>
          </a:prstGeom>
          <a:noFill/>
          <a:ln w="571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CFA77E56-B193-4E7B-9659-9367FFC67489}"/>
              </a:ext>
            </a:extLst>
          </p:cNvPr>
          <p:cNvSpPr/>
          <p:nvPr/>
        </p:nvSpPr>
        <p:spPr>
          <a:xfrm>
            <a:off x="6321286" y="2256469"/>
            <a:ext cx="1013791" cy="997377"/>
          </a:xfrm>
          <a:prstGeom prst="ellipse">
            <a:avLst/>
          </a:prstGeom>
          <a:noFill/>
          <a:ln w="571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BDFCBA88-E173-4D9D-90C0-11729DC90867}"/>
              </a:ext>
            </a:extLst>
          </p:cNvPr>
          <p:cNvSpPr/>
          <p:nvPr/>
        </p:nvSpPr>
        <p:spPr>
          <a:xfrm>
            <a:off x="2141686" y="3727805"/>
            <a:ext cx="725557" cy="983344"/>
          </a:xfrm>
          <a:prstGeom prst="ellipse">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8833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13" grpId="0" animBg="1"/>
      <p:bldP spid="14" grpId="0" animBg="1"/>
      <p:bldP spid="15" grpId="0" animBg="1"/>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114E61-F12D-4755-8594-BE68F9E6A7A1}"/>
              </a:ext>
            </a:extLst>
          </p:cNvPr>
          <p:cNvSpPr>
            <a:spLocks noGrp="1"/>
          </p:cNvSpPr>
          <p:nvPr>
            <p:ph type="title"/>
          </p:nvPr>
        </p:nvSpPr>
        <p:spPr>
          <a:xfrm>
            <a:off x="129210" y="0"/>
            <a:ext cx="8905460" cy="1008377"/>
          </a:xfrm>
          <a:solidFill>
            <a:schemeClr val="bg1"/>
          </a:solidFill>
        </p:spPr>
        <p:txBody>
          <a:bodyPr>
            <a:noAutofit/>
          </a:bodyPr>
          <a:lstStyle/>
          <a:p>
            <a:r>
              <a:rPr lang="fr-FR" sz="2200" b="1" dirty="0"/>
              <a:t>Une centaine de Photos prises entre avril 1915 et novembre 1916 dans le désert syrien par </a:t>
            </a:r>
            <a:r>
              <a:rPr lang="fr-FR" sz="2200" b="1" dirty="0" err="1"/>
              <a:t>armin</a:t>
            </a:r>
            <a:r>
              <a:rPr lang="fr-FR" sz="2200" b="1" dirty="0"/>
              <a:t> </a:t>
            </a:r>
            <a:r>
              <a:rPr lang="fr-FR" sz="2200" b="1" dirty="0" err="1"/>
              <a:t>wegner</a:t>
            </a:r>
            <a:br>
              <a:rPr lang="fr-FR" sz="2200" b="1" dirty="0"/>
            </a:br>
            <a:r>
              <a:rPr lang="fr-FR" sz="2200" b="1" dirty="0">
                <a:solidFill>
                  <a:schemeClr val="accent1"/>
                </a:solidFill>
              </a:rPr>
              <a:t>la photo ne fait pas sens sans les conditions de productions…. </a:t>
            </a:r>
          </a:p>
        </p:txBody>
      </p:sp>
      <p:pic>
        <p:nvPicPr>
          <p:cNvPr id="5" name="Espace réservé du contenu 4">
            <a:extLst>
              <a:ext uri="{FF2B5EF4-FFF2-40B4-BE49-F238E27FC236}">
                <a16:creationId xmlns:a16="http://schemas.microsoft.com/office/drawing/2014/main" id="{049E5A9C-AD22-4D24-8A3D-905107BEAC1D}"/>
              </a:ext>
            </a:extLst>
          </p:cNvPr>
          <p:cNvPicPr>
            <a:picLocks noGrp="1" noChangeAspect="1"/>
          </p:cNvPicPr>
          <p:nvPr>
            <p:ph idx="1"/>
          </p:nvPr>
        </p:nvPicPr>
        <p:blipFill>
          <a:blip r:embed="rId3"/>
          <a:stretch>
            <a:fillRect/>
          </a:stretch>
        </p:blipFill>
        <p:spPr>
          <a:xfrm>
            <a:off x="4143375" y="3356176"/>
            <a:ext cx="5000625" cy="3457575"/>
          </a:xfrm>
          <a:prstGeom prst="rect">
            <a:avLst/>
          </a:prstGeom>
        </p:spPr>
      </p:pic>
      <p:sp>
        <p:nvSpPr>
          <p:cNvPr id="4" name="Rectangle 3">
            <a:extLst>
              <a:ext uri="{FF2B5EF4-FFF2-40B4-BE49-F238E27FC236}">
                <a16:creationId xmlns:a16="http://schemas.microsoft.com/office/drawing/2014/main" id="{25E29066-164F-4814-80A0-27974C70B3D2}"/>
              </a:ext>
            </a:extLst>
          </p:cNvPr>
          <p:cNvSpPr/>
          <p:nvPr/>
        </p:nvSpPr>
        <p:spPr>
          <a:xfrm>
            <a:off x="0" y="5255394"/>
            <a:ext cx="4143375" cy="1600438"/>
          </a:xfrm>
          <a:prstGeom prst="rect">
            <a:avLst/>
          </a:prstGeom>
        </p:spPr>
        <p:txBody>
          <a:bodyPr wrap="square">
            <a:spAutoFit/>
          </a:bodyPr>
          <a:lstStyle/>
          <a:p>
            <a:r>
              <a:rPr lang="fr-FR" sz="1400" dirty="0"/>
              <a:t>© </a:t>
            </a:r>
            <a:r>
              <a:rPr lang="fr-FR" sz="1400" dirty="0" err="1"/>
              <a:t>Armenian</a:t>
            </a:r>
            <a:r>
              <a:rPr lang="fr-FR" sz="1400" dirty="0"/>
              <a:t> National Institute, Inc., </a:t>
            </a:r>
            <a:r>
              <a:rPr lang="fr-FR" sz="1400" dirty="0" err="1"/>
              <a:t>courtesy</a:t>
            </a:r>
            <a:r>
              <a:rPr lang="fr-FR" sz="1400" dirty="0"/>
              <a:t> of Sybil Stevens (</a:t>
            </a:r>
            <a:r>
              <a:rPr lang="fr-FR" sz="1400" dirty="0" err="1"/>
              <a:t>daughter</a:t>
            </a:r>
            <a:r>
              <a:rPr lang="fr-FR" sz="1400" dirty="0"/>
              <a:t> of Armin T. </a:t>
            </a:r>
            <a:r>
              <a:rPr lang="fr-FR" sz="1400" dirty="0" err="1"/>
              <a:t>Wegner</a:t>
            </a:r>
            <a:r>
              <a:rPr lang="fr-FR" sz="1400" dirty="0"/>
              <a:t>).</a:t>
            </a:r>
          </a:p>
          <a:p>
            <a:r>
              <a:rPr lang="fr-FR" sz="1400" dirty="0" err="1"/>
              <a:t>Wegner</a:t>
            </a:r>
            <a:r>
              <a:rPr lang="fr-FR" sz="1400" dirty="0"/>
              <a:t> Collection, </a:t>
            </a:r>
            <a:r>
              <a:rPr lang="fr-FR" sz="1400" dirty="0" err="1"/>
              <a:t>Deutches</a:t>
            </a:r>
            <a:r>
              <a:rPr lang="fr-FR" sz="1400" dirty="0"/>
              <a:t> </a:t>
            </a:r>
            <a:r>
              <a:rPr lang="fr-FR" sz="1400" dirty="0" err="1"/>
              <a:t>Literaturarchiv</a:t>
            </a:r>
            <a:r>
              <a:rPr lang="fr-FR" sz="1400" dirty="0"/>
              <a:t>, Marbach &amp; United States </a:t>
            </a:r>
            <a:r>
              <a:rPr lang="fr-FR" sz="1400" dirty="0" err="1"/>
              <a:t>Holocaust</a:t>
            </a:r>
            <a:r>
              <a:rPr lang="fr-FR" sz="1400" dirty="0"/>
              <a:t> </a:t>
            </a:r>
            <a:r>
              <a:rPr lang="fr-FR" sz="1400" dirty="0" err="1"/>
              <a:t>Memorial</a:t>
            </a:r>
            <a:r>
              <a:rPr lang="fr-FR" sz="1400" dirty="0"/>
              <a:t> Museum.</a:t>
            </a:r>
          </a:p>
          <a:p>
            <a:r>
              <a:rPr lang="fr-FR" sz="1400" dirty="0">
                <a:hlinkClick r:id="rId4"/>
              </a:rPr>
              <a:t>http://www.armenian-genocide.org/photo_wegner.html#photo_collection</a:t>
            </a:r>
            <a:endParaRPr lang="fr-FR" sz="1400" dirty="0"/>
          </a:p>
          <a:p>
            <a:endParaRPr lang="fr-FR" sz="1400" dirty="0"/>
          </a:p>
        </p:txBody>
      </p:sp>
      <p:pic>
        <p:nvPicPr>
          <p:cNvPr id="6" name="Image 5">
            <a:extLst>
              <a:ext uri="{FF2B5EF4-FFF2-40B4-BE49-F238E27FC236}">
                <a16:creationId xmlns:a16="http://schemas.microsoft.com/office/drawing/2014/main" id="{D7AFDFFC-FA77-4EDE-83E8-2A055D13D4C9}"/>
              </a:ext>
            </a:extLst>
          </p:cNvPr>
          <p:cNvPicPr>
            <a:picLocks noChangeAspect="1"/>
          </p:cNvPicPr>
          <p:nvPr/>
        </p:nvPicPr>
        <p:blipFill>
          <a:blip r:embed="rId5"/>
          <a:stretch>
            <a:fillRect/>
          </a:stretch>
        </p:blipFill>
        <p:spPr>
          <a:xfrm>
            <a:off x="0" y="1008378"/>
            <a:ext cx="4790661" cy="3312400"/>
          </a:xfrm>
          <a:prstGeom prst="rect">
            <a:avLst/>
          </a:prstGeom>
        </p:spPr>
      </p:pic>
      <p:sp>
        <p:nvSpPr>
          <p:cNvPr id="7" name="Ellipse 6">
            <a:extLst>
              <a:ext uri="{FF2B5EF4-FFF2-40B4-BE49-F238E27FC236}">
                <a16:creationId xmlns:a16="http://schemas.microsoft.com/office/drawing/2014/main" id="{B001D571-CAC8-4A3B-8846-B03616683D6D}"/>
              </a:ext>
            </a:extLst>
          </p:cNvPr>
          <p:cNvSpPr/>
          <p:nvPr/>
        </p:nvSpPr>
        <p:spPr>
          <a:xfrm rot="844334">
            <a:off x="6410739" y="1665950"/>
            <a:ext cx="2256182" cy="10436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Copie et utilisation interdites</a:t>
            </a:r>
          </a:p>
        </p:txBody>
      </p:sp>
    </p:spTree>
    <p:extLst>
      <p:ext uri="{BB962C8B-B14F-4D97-AF65-F5344CB8AC3E}">
        <p14:creationId xmlns:p14="http://schemas.microsoft.com/office/powerpoint/2010/main" val="339750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B87AADC9-C0B8-422C-B3B0-830AC3BF79F1}"/>
              </a:ext>
            </a:extLst>
          </p:cNvPr>
          <p:cNvPicPr>
            <a:picLocks noChangeAspect="1"/>
          </p:cNvPicPr>
          <p:nvPr/>
        </p:nvPicPr>
        <p:blipFill>
          <a:blip r:embed="rId2"/>
          <a:stretch>
            <a:fillRect/>
          </a:stretch>
        </p:blipFill>
        <p:spPr>
          <a:xfrm>
            <a:off x="2046357" y="1469158"/>
            <a:ext cx="5647414" cy="3856736"/>
          </a:xfrm>
          <a:prstGeom prst="rect">
            <a:avLst/>
          </a:prstGeom>
        </p:spPr>
      </p:pic>
      <p:sp>
        <p:nvSpPr>
          <p:cNvPr id="8" name="Espace réservé du contenu 7">
            <a:extLst>
              <a:ext uri="{FF2B5EF4-FFF2-40B4-BE49-F238E27FC236}">
                <a16:creationId xmlns:a16="http://schemas.microsoft.com/office/drawing/2014/main" id="{A4309D6A-6893-4F60-AE7F-0BDFFD29EB06}"/>
              </a:ext>
            </a:extLst>
          </p:cNvPr>
          <p:cNvSpPr>
            <a:spLocks noGrp="1"/>
          </p:cNvSpPr>
          <p:nvPr>
            <p:ph idx="1"/>
          </p:nvPr>
        </p:nvSpPr>
        <p:spPr>
          <a:xfrm>
            <a:off x="0" y="496957"/>
            <a:ext cx="9144000" cy="6361043"/>
          </a:xfrm>
        </p:spPr>
        <p:txBody>
          <a:bodyPr>
            <a:normAutofit/>
          </a:bodyPr>
          <a:lstStyle/>
          <a:p>
            <a:r>
              <a:rPr lang="fr-FR" dirty="0"/>
              <a:t>En 1915, près d'Ankara. Photo prise par l'Église apostolique arménienne et transmise à l'ambassadeur américain Henry Morgenthau. Publiée en 1919 dans « Mémoires de l'ambassadeur Morgenthau ». </a:t>
            </a:r>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r>
              <a:rPr lang="fr-FR" sz="2000" dirty="0"/>
              <a:t>En légende : « Ceux qui sont tombés sur le chemin. Des scènes similaires étaient chose commune à travers toutes les provinces arméniennes, au printemps et à l'automne 1915. La mort dans toutes ses formes – massacres, famines, épuisement – détruisit la grande partie des réfugiés. La politique turque était l'extermination sous couvert de déportation. »</a:t>
            </a:r>
          </a:p>
        </p:txBody>
      </p:sp>
      <p:sp>
        <p:nvSpPr>
          <p:cNvPr id="9" name="ZoneTexte 8">
            <a:extLst>
              <a:ext uri="{FF2B5EF4-FFF2-40B4-BE49-F238E27FC236}">
                <a16:creationId xmlns:a16="http://schemas.microsoft.com/office/drawing/2014/main" id="{EA684F57-ECBB-48BA-B45D-FD441A15480E}"/>
              </a:ext>
            </a:extLst>
          </p:cNvPr>
          <p:cNvSpPr txBox="1"/>
          <p:nvPr/>
        </p:nvSpPr>
        <p:spPr>
          <a:xfrm>
            <a:off x="0" y="96846"/>
            <a:ext cx="9144000" cy="400110"/>
          </a:xfrm>
          <a:prstGeom prst="rect">
            <a:avLst/>
          </a:prstGeom>
          <a:solidFill>
            <a:schemeClr val="bg1"/>
          </a:solidFill>
        </p:spPr>
        <p:txBody>
          <a:bodyPr wrap="square" rtlCol="0">
            <a:spAutoFit/>
          </a:bodyPr>
          <a:lstStyle/>
          <a:p>
            <a:r>
              <a:rPr lang="fr-FR" sz="2000" b="1" dirty="0">
                <a:solidFill>
                  <a:srgbClr val="FF0000"/>
                </a:solidFill>
              </a:rPr>
              <a:t>LA PHOTO A DU PAR SON CONTEXTE GÉOGRAPHIQUE : AMPLEUR DU PHÉNOMÈNE</a:t>
            </a:r>
          </a:p>
        </p:txBody>
      </p:sp>
    </p:spTree>
    <p:extLst>
      <p:ext uri="{BB962C8B-B14F-4D97-AF65-F5344CB8AC3E}">
        <p14:creationId xmlns:p14="http://schemas.microsoft.com/office/powerpoint/2010/main" val="191612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286270" y="5868806"/>
            <a:ext cx="1608666" cy="369332"/>
          </a:xfrm>
          <a:prstGeom prst="rect">
            <a:avLst/>
          </a:prstGeom>
          <a:noFill/>
        </p:spPr>
        <p:txBody>
          <a:bodyPr wrap="square" rtlCol="0">
            <a:spAutoFit/>
          </a:bodyPr>
          <a:lstStyle/>
          <a:p>
            <a:r>
              <a:rPr lang="fr-FR" dirty="0" err="1"/>
              <a:t>Auj</a:t>
            </a:r>
            <a:r>
              <a:rPr lang="fr-FR" dirty="0"/>
              <a:t>: Syrie</a:t>
            </a:r>
          </a:p>
        </p:txBody>
      </p:sp>
      <p:pic>
        <p:nvPicPr>
          <p:cNvPr id="9"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2209" y="784201"/>
            <a:ext cx="6589642" cy="5109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102834" y="6160639"/>
            <a:ext cx="2763449" cy="369332"/>
          </a:xfrm>
          <a:prstGeom prst="rect">
            <a:avLst/>
          </a:prstGeom>
        </p:spPr>
        <p:txBody>
          <a:bodyPr wrap="none">
            <a:spAutoFit/>
          </a:bodyPr>
          <a:lstStyle/>
          <a:p>
            <a:r>
              <a:rPr lang="fr-FR" dirty="0"/>
              <a:t>L’Histoire n°341, avril 2009</a:t>
            </a:r>
          </a:p>
        </p:txBody>
      </p:sp>
      <p:sp>
        <p:nvSpPr>
          <p:cNvPr id="3" name="Étoile : 5 branches 2">
            <a:extLst>
              <a:ext uri="{FF2B5EF4-FFF2-40B4-BE49-F238E27FC236}">
                <a16:creationId xmlns:a16="http://schemas.microsoft.com/office/drawing/2014/main" id="{81361166-7EDD-493D-9D65-F0D896FB3747}"/>
              </a:ext>
            </a:extLst>
          </p:cNvPr>
          <p:cNvSpPr/>
          <p:nvPr/>
        </p:nvSpPr>
        <p:spPr>
          <a:xfrm>
            <a:off x="4919869" y="2643810"/>
            <a:ext cx="278296" cy="288234"/>
          </a:xfrm>
          <a:prstGeom prst="star5">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a:p>
        </p:txBody>
      </p:sp>
      <p:sp>
        <p:nvSpPr>
          <p:cNvPr id="12" name="Étoile : 5 branches 11">
            <a:extLst>
              <a:ext uri="{FF2B5EF4-FFF2-40B4-BE49-F238E27FC236}">
                <a16:creationId xmlns:a16="http://schemas.microsoft.com/office/drawing/2014/main" id="{C31F16CA-F9B2-47A5-A95A-90EE19F3BD27}"/>
              </a:ext>
            </a:extLst>
          </p:cNvPr>
          <p:cNvSpPr/>
          <p:nvPr/>
        </p:nvSpPr>
        <p:spPr>
          <a:xfrm>
            <a:off x="4880112" y="3338937"/>
            <a:ext cx="278296" cy="288234"/>
          </a:xfrm>
          <a:prstGeom prst="star5">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a:p>
        </p:txBody>
      </p:sp>
      <p:sp>
        <p:nvSpPr>
          <p:cNvPr id="13" name="Étoile : 5 branches 12">
            <a:extLst>
              <a:ext uri="{FF2B5EF4-FFF2-40B4-BE49-F238E27FC236}">
                <a16:creationId xmlns:a16="http://schemas.microsoft.com/office/drawing/2014/main" id="{90B1CBA7-AB64-4722-A952-F0DE414E010F}"/>
              </a:ext>
            </a:extLst>
          </p:cNvPr>
          <p:cNvSpPr/>
          <p:nvPr/>
        </p:nvSpPr>
        <p:spPr>
          <a:xfrm>
            <a:off x="3313042" y="1761929"/>
            <a:ext cx="278296" cy="288234"/>
          </a:xfrm>
          <a:prstGeom prst="star5">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C23AB320-78D6-414C-99C5-5F8D25BA15EF}"/>
              </a:ext>
            </a:extLst>
          </p:cNvPr>
          <p:cNvSpPr txBox="1"/>
          <p:nvPr/>
        </p:nvSpPr>
        <p:spPr>
          <a:xfrm>
            <a:off x="4800599" y="332570"/>
            <a:ext cx="2597827" cy="400110"/>
          </a:xfrm>
          <a:prstGeom prst="rect">
            <a:avLst/>
          </a:prstGeom>
          <a:noFill/>
        </p:spPr>
        <p:txBody>
          <a:bodyPr wrap="none" rtlCol="0">
            <a:spAutoFit/>
          </a:bodyPr>
          <a:lstStyle/>
          <a:p>
            <a:r>
              <a:rPr lang="fr-FR" sz="2000" b="1" dirty="0"/>
              <a:t>Qu’ajoute cette carte? </a:t>
            </a:r>
          </a:p>
        </p:txBody>
      </p:sp>
    </p:spTree>
    <p:extLst>
      <p:ext uri="{BB962C8B-B14F-4D97-AF65-F5344CB8AC3E}">
        <p14:creationId xmlns:p14="http://schemas.microsoft.com/office/powerpoint/2010/main" val="332935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2D44DA-7F1E-4601-904B-08A18E16F9E7}"/>
              </a:ext>
            </a:extLst>
          </p:cNvPr>
          <p:cNvSpPr>
            <a:spLocks noGrp="1"/>
          </p:cNvSpPr>
          <p:nvPr>
            <p:ph type="title"/>
          </p:nvPr>
        </p:nvSpPr>
        <p:spPr>
          <a:xfrm>
            <a:off x="1491916" y="120265"/>
            <a:ext cx="7548613" cy="707507"/>
          </a:xfrm>
        </p:spPr>
        <p:txBody>
          <a:bodyPr>
            <a:normAutofit/>
          </a:bodyPr>
          <a:lstStyle/>
          <a:p>
            <a:r>
              <a:rPr lang="fr-FR" sz="2800" dirty="0"/>
              <a:t>Lettre </a:t>
            </a:r>
            <a:r>
              <a:rPr lang="fr-FR" sz="2800" dirty="0" err="1"/>
              <a:t>d’armin</a:t>
            </a:r>
            <a:r>
              <a:rPr lang="fr-FR" sz="2800" dirty="0"/>
              <a:t> </a:t>
            </a:r>
            <a:r>
              <a:rPr lang="fr-FR" sz="2800" dirty="0" err="1"/>
              <a:t>Wegner</a:t>
            </a:r>
            <a:r>
              <a:rPr lang="fr-FR" sz="2800" dirty="0"/>
              <a:t> au Président Wilson</a:t>
            </a:r>
          </a:p>
        </p:txBody>
      </p:sp>
      <p:sp>
        <p:nvSpPr>
          <p:cNvPr id="3" name="Espace réservé du contenu 2">
            <a:extLst>
              <a:ext uri="{FF2B5EF4-FFF2-40B4-BE49-F238E27FC236}">
                <a16:creationId xmlns:a16="http://schemas.microsoft.com/office/drawing/2014/main" id="{72A6A780-6031-477E-AF07-63396B5F94B9}"/>
              </a:ext>
            </a:extLst>
          </p:cNvPr>
          <p:cNvSpPr>
            <a:spLocks noGrp="1"/>
          </p:cNvSpPr>
          <p:nvPr>
            <p:ph idx="1"/>
          </p:nvPr>
        </p:nvSpPr>
        <p:spPr>
          <a:xfrm>
            <a:off x="89452" y="685801"/>
            <a:ext cx="8875643" cy="5536096"/>
          </a:xfrm>
        </p:spPr>
        <p:style>
          <a:lnRef idx="2">
            <a:schemeClr val="accent2"/>
          </a:lnRef>
          <a:fillRef idx="1">
            <a:schemeClr val="lt1"/>
          </a:fillRef>
          <a:effectRef idx="0">
            <a:schemeClr val="accent2"/>
          </a:effectRef>
          <a:fontRef idx="minor">
            <a:schemeClr val="dk1"/>
          </a:fontRef>
        </p:style>
        <p:txBody>
          <a:bodyPr>
            <a:normAutofit fontScale="92500"/>
          </a:bodyPr>
          <a:lstStyle/>
          <a:p>
            <a:pPr>
              <a:lnSpc>
                <a:spcPct val="110000"/>
              </a:lnSpc>
              <a:spcBef>
                <a:spcPts val="0"/>
              </a:spcBef>
            </a:pPr>
            <a:r>
              <a:rPr lang="fr-FR" sz="1800" dirty="0"/>
              <a:t> </a:t>
            </a:r>
            <a:r>
              <a:rPr lang="fr-FR" sz="2000" dirty="0"/>
              <a:t>Berlin, janvier 1919</a:t>
            </a:r>
          </a:p>
          <a:p>
            <a:pPr>
              <a:lnSpc>
                <a:spcPct val="110000"/>
              </a:lnSpc>
              <a:spcBef>
                <a:spcPts val="0"/>
              </a:spcBef>
            </a:pPr>
            <a:endParaRPr lang="fr-FR" sz="2000" dirty="0"/>
          </a:p>
          <a:p>
            <a:pPr>
              <a:lnSpc>
                <a:spcPct val="110000"/>
              </a:lnSpc>
              <a:spcBef>
                <a:spcPts val="0"/>
              </a:spcBef>
            </a:pPr>
            <a:r>
              <a:rPr lang="fr-FR" sz="2000" dirty="0"/>
              <a:t> Monsieur le président,</a:t>
            </a:r>
          </a:p>
          <a:p>
            <a:pPr>
              <a:lnSpc>
                <a:spcPct val="110000"/>
              </a:lnSpc>
              <a:spcBef>
                <a:spcPts val="0"/>
              </a:spcBef>
            </a:pPr>
            <a:endParaRPr lang="fr-FR" sz="2000" dirty="0"/>
          </a:p>
          <a:p>
            <a:pPr algn="just">
              <a:lnSpc>
                <a:spcPct val="110000"/>
              </a:lnSpc>
              <a:spcBef>
                <a:spcPts val="0"/>
              </a:spcBef>
            </a:pPr>
            <a:r>
              <a:rPr lang="fr-FR" sz="2000" dirty="0"/>
              <a:t>Dans votre message au Congrès du 8 janvier 1918, vous avez demandé la libération de tous les peuples non-turcs de l'Empire ottoman. La nation arménienne est l'un de ces peuples. Et c'est au nom de la nation arménienne que je m'adresse à vous.</a:t>
            </a:r>
          </a:p>
          <a:p>
            <a:pPr algn="just">
              <a:lnSpc>
                <a:spcPct val="110000"/>
              </a:lnSpc>
              <a:spcBef>
                <a:spcPts val="0"/>
              </a:spcBef>
            </a:pPr>
            <a:r>
              <a:rPr lang="fr-FR" sz="2000" dirty="0"/>
              <a:t>En tant qu'un des quelques Européens à avoir été le témoin oculaire de l'atroce destruction du peuple arménien depuis ses débuts dans les champs fertiles de l'Anatolie jusqu'à la liquidation des tristes survivants de la race sur les rives de l'Euphrate, j'ose revendiquer le droit de vous faire un tableau des scènes de souffrance et de terreur qui se sont déroulées sous mes yeux pendant près de deux ans et qui ne s'effaceront jamais de ma mémoire. J'en appelle à vous au moment où les gouvernements qui vous sont alliés poursuivent des négociations de paix à Paris, lesquelles fixeront le sort du monde pour de nombreuses décennies. Mais le peuple arménien n'est qu'un petit peuple parmi d'autres ; et l'avenir d'Etats plus grands et plus importants aux yeux du monde est en suspens.</a:t>
            </a:r>
          </a:p>
        </p:txBody>
      </p:sp>
      <p:sp>
        <p:nvSpPr>
          <p:cNvPr id="4" name="Rectangle 3">
            <a:extLst>
              <a:ext uri="{FF2B5EF4-FFF2-40B4-BE49-F238E27FC236}">
                <a16:creationId xmlns:a16="http://schemas.microsoft.com/office/drawing/2014/main" id="{781A1FA5-C6F5-4673-A897-4F8914F4A136}"/>
              </a:ext>
            </a:extLst>
          </p:cNvPr>
          <p:cNvSpPr/>
          <p:nvPr/>
        </p:nvSpPr>
        <p:spPr>
          <a:xfrm>
            <a:off x="134177" y="6221897"/>
            <a:ext cx="8786191" cy="646331"/>
          </a:xfrm>
          <a:prstGeom prst="rect">
            <a:avLst/>
          </a:prstGeom>
        </p:spPr>
        <p:txBody>
          <a:bodyPr wrap="square">
            <a:spAutoFit/>
          </a:bodyPr>
          <a:lstStyle/>
          <a:p>
            <a:r>
              <a:rPr lang="fr-FR" dirty="0"/>
              <a:t>Lettre publiée dans le journal berlinois Berliner </a:t>
            </a:r>
            <a:r>
              <a:rPr lang="fr-FR" dirty="0" err="1"/>
              <a:t>Tageblatt</a:t>
            </a:r>
            <a:r>
              <a:rPr lang="fr-FR" dirty="0"/>
              <a:t> http://www.imprescriptible.fr/documents/wegner.htm</a:t>
            </a:r>
          </a:p>
        </p:txBody>
      </p:sp>
    </p:spTree>
    <p:extLst>
      <p:ext uri="{BB962C8B-B14F-4D97-AF65-F5344CB8AC3E}">
        <p14:creationId xmlns:p14="http://schemas.microsoft.com/office/powerpoint/2010/main" val="2383460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CEB5EC4-2EBE-42F0-908B-844344146D59}"/>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44DB4086-EB70-41AA-90CE-8629416F4A71}"/>
              </a:ext>
            </a:extLst>
          </p:cNvPr>
          <p:cNvSpPr>
            <a:spLocks noGrp="1"/>
          </p:cNvSpPr>
          <p:nvPr>
            <p:ph sz="half" idx="1"/>
          </p:nvPr>
        </p:nvSpPr>
        <p:spPr/>
        <p:txBody>
          <a:bodyPr>
            <a:normAutofit/>
          </a:bodyPr>
          <a:lstStyle/>
          <a:p>
            <a:r>
              <a:rPr lang="fr-FR" sz="2800" dirty="0"/>
              <a:t>De quoi ça parle? </a:t>
            </a:r>
          </a:p>
          <a:p>
            <a:r>
              <a:rPr lang="fr-FR" sz="2800" dirty="0"/>
              <a:t>Qu’est-ce que ça ajoute?</a:t>
            </a:r>
          </a:p>
        </p:txBody>
      </p:sp>
      <p:sp>
        <p:nvSpPr>
          <p:cNvPr id="5" name="Espace réservé du contenu 4">
            <a:extLst>
              <a:ext uri="{FF2B5EF4-FFF2-40B4-BE49-F238E27FC236}">
                <a16:creationId xmlns:a16="http://schemas.microsoft.com/office/drawing/2014/main" id="{C23FA5E2-C9EA-44B8-8CDA-F9E61A77D41D}"/>
              </a:ext>
            </a:extLst>
          </p:cNvPr>
          <p:cNvSpPr>
            <a:spLocks noGrp="1"/>
          </p:cNvSpPr>
          <p:nvPr>
            <p:ph sz="half" idx="2"/>
          </p:nvPr>
        </p:nvSpPr>
        <p:spPr/>
        <p:txBody>
          <a:bodyPr>
            <a:normAutofit/>
          </a:bodyPr>
          <a:lstStyle/>
          <a:p>
            <a:r>
              <a:rPr lang="fr-FR" sz="2800" dirty="0"/>
              <a:t>Témoignage</a:t>
            </a:r>
          </a:p>
          <a:p>
            <a:r>
              <a:rPr lang="fr-FR" sz="2800" dirty="0"/>
              <a:t>Plaidoyer</a:t>
            </a:r>
          </a:p>
          <a:p>
            <a:r>
              <a:rPr lang="fr-FR" sz="2800" dirty="0"/>
              <a:t>Revendications</a:t>
            </a:r>
          </a:p>
          <a:p>
            <a:r>
              <a:rPr lang="fr-FR" sz="2800" dirty="0"/>
              <a:t>Portée internationale et notoriété du génocide dès 1919</a:t>
            </a:r>
          </a:p>
        </p:txBody>
      </p:sp>
    </p:spTree>
    <p:extLst>
      <p:ext uri="{BB962C8B-B14F-4D97-AF65-F5344CB8AC3E}">
        <p14:creationId xmlns:p14="http://schemas.microsoft.com/office/powerpoint/2010/main" val="235845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6FD0354-097E-411A-B9AF-EC0862F2DBC3}"/>
              </a:ext>
            </a:extLst>
          </p:cNvPr>
          <p:cNvSpPr>
            <a:spLocks noGrp="1"/>
          </p:cNvSpPr>
          <p:nvPr>
            <p:ph idx="1"/>
          </p:nvPr>
        </p:nvSpPr>
        <p:spPr>
          <a:xfrm>
            <a:off x="278296" y="1351722"/>
            <a:ext cx="8271344" cy="4911918"/>
          </a:xfrm>
        </p:spPr>
        <p:txBody>
          <a:bodyPr/>
          <a:lstStyle/>
          <a:p>
            <a:endParaRPr lang="fr-FR" dirty="0"/>
          </a:p>
        </p:txBody>
      </p:sp>
      <p:sp>
        <p:nvSpPr>
          <p:cNvPr id="4" name="Ellipse 3">
            <a:extLst>
              <a:ext uri="{FF2B5EF4-FFF2-40B4-BE49-F238E27FC236}">
                <a16:creationId xmlns:a16="http://schemas.microsoft.com/office/drawing/2014/main" id="{60239A6E-0034-4B56-A26A-18018D2DAF54}"/>
              </a:ext>
            </a:extLst>
          </p:cNvPr>
          <p:cNvSpPr/>
          <p:nvPr/>
        </p:nvSpPr>
        <p:spPr>
          <a:xfrm>
            <a:off x="2709407" y="3061252"/>
            <a:ext cx="3299791" cy="13517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Le génocide arménien</a:t>
            </a:r>
          </a:p>
        </p:txBody>
      </p:sp>
      <p:sp>
        <p:nvSpPr>
          <p:cNvPr id="5" name="Rectangle : coins arrondis 4">
            <a:extLst>
              <a:ext uri="{FF2B5EF4-FFF2-40B4-BE49-F238E27FC236}">
                <a16:creationId xmlns:a16="http://schemas.microsoft.com/office/drawing/2014/main" id="{E2BFFE34-E8A9-4273-B698-5EE97A7B4B96}"/>
              </a:ext>
            </a:extLst>
          </p:cNvPr>
          <p:cNvSpPr/>
          <p:nvPr/>
        </p:nvSpPr>
        <p:spPr>
          <a:xfrm>
            <a:off x="278296" y="1351722"/>
            <a:ext cx="2496710" cy="1361661"/>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2400" b="1" dirty="0"/>
              <a:t>Où? </a:t>
            </a:r>
          </a:p>
        </p:txBody>
      </p:sp>
      <p:sp>
        <p:nvSpPr>
          <p:cNvPr id="6" name="Rectangle : coins arrondis 5">
            <a:extLst>
              <a:ext uri="{FF2B5EF4-FFF2-40B4-BE49-F238E27FC236}">
                <a16:creationId xmlns:a16="http://schemas.microsoft.com/office/drawing/2014/main" id="{53FF7D25-7D2E-49AA-AF7A-010492021D98}"/>
              </a:ext>
            </a:extLst>
          </p:cNvPr>
          <p:cNvSpPr/>
          <p:nvPr/>
        </p:nvSpPr>
        <p:spPr>
          <a:xfrm>
            <a:off x="6052930" y="1343770"/>
            <a:ext cx="2496710" cy="1361661"/>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2400" b="1" dirty="0"/>
              <a:t>Quand? </a:t>
            </a:r>
          </a:p>
        </p:txBody>
      </p:sp>
      <p:sp>
        <p:nvSpPr>
          <p:cNvPr id="7" name="Rectangle : coins arrondis 6">
            <a:extLst>
              <a:ext uri="{FF2B5EF4-FFF2-40B4-BE49-F238E27FC236}">
                <a16:creationId xmlns:a16="http://schemas.microsoft.com/office/drawing/2014/main" id="{AD12F678-BD55-439B-97CB-7407E17BF5B1}"/>
              </a:ext>
            </a:extLst>
          </p:cNvPr>
          <p:cNvSpPr/>
          <p:nvPr/>
        </p:nvSpPr>
        <p:spPr>
          <a:xfrm>
            <a:off x="278296" y="4901979"/>
            <a:ext cx="2496710" cy="1361661"/>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2400" b="1" dirty="0"/>
              <a:t>Pourquoi contre les civils arméniens? </a:t>
            </a:r>
          </a:p>
        </p:txBody>
      </p:sp>
      <p:sp>
        <p:nvSpPr>
          <p:cNvPr id="8" name="Rectangle : coins arrondis 7">
            <a:extLst>
              <a:ext uri="{FF2B5EF4-FFF2-40B4-BE49-F238E27FC236}">
                <a16:creationId xmlns:a16="http://schemas.microsoft.com/office/drawing/2014/main" id="{1976CD37-95BA-4EEE-8F64-DA3D1B64F0AA}"/>
              </a:ext>
            </a:extLst>
          </p:cNvPr>
          <p:cNvSpPr/>
          <p:nvPr/>
        </p:nvSpPr>
        <p:spPr>
          <a:xfrm>
            <a:off x="6009198" y="4909931"/>
            <a:ext cx="2540442" cy="1361661"/>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2400" b="1" dirty="0"/>
              <a:t>Pourquoi est-ce un crime de masse?</a:t>
            </a:r>
          </a:p>
        </p:txBody>
      </p:sp>
      <p:sp>
        <p:nvSpPr>
          <p:cNvPr id="2" name="ZoneTexte 1">
            <a:extLst>
              <a:ext uri="{FF2B5EF4-FFF2-40B4-BE49-F238E27FC236}">
                <a16:creationId xmlns:a16="http://schemas.microsoft.com/office/drawing/2014/main" id="{720DAB2C-438D-4C4D-882C-96A69B45E89D}"/>
              </a:ext>
            </a:extLst>
          </p:cNvPr>
          <p:cNvSpPr txBox="1"/>
          <p:nvPr/>
        </p:nvSpPr>
        <p:spPr>
          <a:xfrm>
            <a:off x="435282" y="646757"/>
            <a:ext cx="7957371" cy="400110"/>
          </a:xfrm>
          <a:prstGeom prst="rect">
            <a:avLst/>
          </a:prstGeom>
          <a:noFill/>
        </p:spPr>
        <p:txBody>
          <a:bodyPr wrap="none" rtlCol="0">
            <a:spAutoFit/>
          </a:bodyPr>
          <a:lstStyle/>
          <a:p>
            <a:r>
              <a:rPr lang="fr-FR" sz="2000" dirty="0"/>
              <a:t>Une forme de trace écrite à travailler en classe pour apprendre à raisonner</a:t>
            </a:r>
          </a:p>
        </p:txBody>
      </p:sp>
    </p:spTree>
    <p:extLst>
      <p:ext uri="{BB962C8B-B14F-4D97-AF65-F5344CB8AC3E}">
        <p14:creationId xmlns:p14="http://schemas.microsoft.com/office/powerpoint/2010/main" val="1084415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F198AF2A-1169-4DD5-BC1D-BF8AF097AC5B}"/>
              </a:ext>
            </a:extLst>
          </p:cNvPr>
          <p:cNvPicPr>
            <a:picLocks noGrp="1" noChangeAspect="1"/>
          </p:cNvPicPr>
          <p:nvPr>
            <p:ph idx="1"/>
          </p:nvPr>
        </p:nvPicPr>
        <p:blipFill rotWithShape="1">
          <a:blip r:embed="rId2"/>
          <a:srcRect t="51334"/>
          <a:stretch/>
        </p:blipFill>
        <p:spPr>
          <a:xfrm>
            <a:off x="289408" y="2128981"/>
            <a:ext cx="8643577" cy="3181573"/>
          </a:xfrm>
          <a:prstGeom prst="rect">
            <a:avLst/>
          </a:prstGeom>
        </p:spPr>
      </p:pic>
      <p:pic>
        <p:nvPicPr>
          <p:cNvPr id="3" name="Image 2">
            <a:extLst>
              <a:ext uri="{FF2B5EF4-FFF2-40B4-BE49-F238E27FC236}">
                <a16:creationId xmlns:a16="http://schemas.microsoft.com/office/drawing/2014/main" id="{3F156AB7-974F-4859-AC7A-04DFB947031E}"/>
              </a:ext>
            </a:extLst>
          </p:cNvPr>
          <p:cNvPicPr>
            <a:picLocks noChangeAspect="1"/>
          </p:cNvPicPr>
          <p:nvPr/>
        </p:nvPicPr>
        <p:blipFill>
          <a:blip r:embed="rId3"/>
          <a:stretch>
            <a:fillRect/>
          </a:stretch>
        </p:blipFill>
        <p:spPr>
          <a:xfrm>
            <a:off x="1690928" y="6133865"/>
            <a:ext cx="6389162" cy="390178"/>
          </a:xfrm>
          <a:prstGeom prst="rect">
            <a:avLst/>
          </a:prstGeom>
        </p:spPr>
      </p:pic>
      <p:sp>
        <p:nvSpPr>
          <p:cNvPr id="5" name="Titre 1">
            <a:extLst>
              <a:ext uri="{FF2B5EF4-FFF2-40B4-BE49-F238E27FC236}">
                <a16:creationId xmlns:a16="http://schemas.microsoft.com/office/drawing/2014/main" id="{07192DB4-8800-4BDC-A9AA-D9ADFD2D5896}"/>
              </a:ext>
            </a:extLst>
          </p:cNvPr>
          <p:cNvSpPr>
            <a:spLocks noGrp="1"/>
          </p:cNvSpPr>
          <p:nvPr>
            <p:ph type="title"/>
          </p:nvPr>
        </p:nvSpPr>
        <p:spPr/>
        <p:txBody>
          <a:bodyPr>
            <a:noAutofit/>
          </a:bodyPr>
          <a:lstStyle/>
          <a:p>
            <a:r>
              <a:rPr lang="fr-FR" sz="2800" dirty="0"/>
              <a:t>2. Au collège et au lycée, l’exemple </a:t>
            </a:r>
            <a:r>
              <a:rPr lang="fr-FR" sz="2800" dirty="0" err="1"/>
              <a:t>dE</a:t>
            </a:r>
            <a:r>
              <a:rPr lang="fr-FR" sz="2800" dirty="0"/>
              <a:t> LA REUNION</a:t>
            </a:r>
          </a:p>
        </p:txBody>
      </p:sp>
    </p:spTree>
    <p:extLst>
      <p:ext uri="{BB962C8B-B14F-4D97-AF65-F5344CB8AC3E}">
        <p14:creationId xmlns:p14="http://schemas.microsoft.com/office/powerpoint/2010/main" val="1272063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587269" y="417164"/>
            <a:ext cx="7727251" cy="506040"/>
          </a:xfrm>
        </p:spPr>
        <p:txBody>
          <a:bodyPr>
            <a:normAutofit/>
          </a:bodyPr>
          <a:lstStyle/>
          <a:p>
            <a:r>
              <a:rPr lang="fr-FR" sz="2000" b="1" dirty="0"/>
              <a:t>Sept éléments pour aborder un doc de l’école à l’université</a:t>
            </a:r>
          </a:p>
        </p:txBody>
      </p:sp>
      <p:graphicFrame>
        <p:nvGraphicFramePr>
          <p:cNvPr id="4" name="Espace réservé du contenu 3"/>
          <p:cNvGraphicFramePr>
            <a:graphicFrameLocks noGrp="1"/>
          </p:cNvGraphicFramePr>
          <p:nvPr>
            <p:ph idx="4294967295"/>
            <p:extLst/>
          </p:nvPr>
        </p:nvGraphicFramePr>
        <p:xfrm>
          <a:off x="251520" y="971602"/>
          <a:ext cx="8398750" cy="5678027"/>
        </p:xfrm>
        <a:graphic>
          <a:graphicData uri="http://schemas.openxmlformats.org/drawingml/2006/table">
            <a:tbl>
              <a:tblPr firstRow="1" firstCol="1" bandRow="1"/>
              <a:tblGrid>
                <a:gridCol w="2160239">
                  <a:extLst>
                    <a:ext uri="{9D8B030D-6E8A-4147-A177-3AD203B41FA5}">
                      <a16:colId xmlns:a16="http://schemas.microsoft.com/office/drawing/2014/main" val="20000"/>
                    </a:ext>
                  </a:extLst>
                </a:gridCol>
                <a:gridCol w="792088">
                  <a:extLst>
                    <a:ext uri="{9D8B030D-6E8A-4147-A177-3AD203B41FA5}">
                      <a16:colId xmlns:a16="http://schemas.microsoft.com/office/drawing/2014/main" val="20001"/>
                    </a:ext>
                  </a:extLst>
                </a:gridCol>
                <a:gridCol w="2592288">
                  <a:extLst>
                    <a:ext uri="{9D8B030D-6E8A-4147-A177-3AD203B41FA5}">
                      <a16:colId xmlns:a16="http://schemas.microsoft.com/office/drawing/2014/main" val="20002"/>
                    </a:ext>
                  </a:extLst>
                </a:gridCol>
                <a:gridCol w="792088">
                  <a:extLst>
                    <a:ext uri="{9D8B030D-6E8A-4147-A177-3AD203B41FA5}">
                      <a16:colId xmlns:a16="http://schemas.microsoft.com/office/drawing/2014/main" val="20003"/>
                    </a:ext>
                  </a:extLst>
                </a:gridCol>
                <a:gridCol w="2062047">
                  <a:extLst>
                    <a:ext uri="{9D8B030D-6E8A-4147-A177-3AD203B41FA5}">
                      <a16:colId xmlns:a16="http://schemas.microsoft.com/office/drawing/2014/main" val="20004"/>
                    </a:ext>
                  </a:extLst>
                </a:gridCol>
              </a:tblGrid>
              <a:tr h="280456">
                <a:tc>
                  <a:txBody>
                    <a:bodyPr/>
                    <a:lstStyle/>
                    <a:p>
                      <a:pPr>
                        <a:lnSpc>
                          <a:spcPct val="115000"/>
                        </a:lnSpc>
                        <a:spcAft>
                          <a:spcPts val="0"/>
                        </a:spcAft>
                      </a:pPr>
                      <a:endParaRPr lang="fr-FR" sz="2000" dirty="0">
                        <a:effectLst/>
                        <a:latin typeface="Calibri"/>
                        <a:ea typeface="Calibri"/>
                        <a:cs typeface="Times New Roman"/>
                      </a:endParaRPr>
                    </a:p>
                  </a:txBody>
                  <a:tcPr marL="60337" marR="60337" marT="0" marB="0">
                    <a:lnL>
                      <a:noFill/>
                    </a:lnL>
                    <a:lnR>
                      <a:noFill/>
                    </a:lnR>
                    <a:lnT>
                      <a:noFill/>
                    </a:lnT>
                    <a:lnB>
                      <a:noFill/>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fr-FR" sz="2000" b="1" dirty="0">
                          <a:effectLst/>
                          <a:latin typeface="Calibri"/>
                          <a:ea typeface="Calibri"/>
                          <a:cs typeface="Times New Roman"/>
                        </a:rPr>
                        <a:t>Contexte</a:t>
                      </a:r>
                      <a:endParaRPr lang="fr-FR" sz="1400" dirty="0">
                        <a:effectLst/>
                        <a:latin typeface="Calibri"/>
                        <a:ea typeface="Calibri"/>
                        <a:cs typeface="Times New Roman"/>
                      </a:endParaRPr>
                    </a:p>
                  </a:txBody>
                  <a:tcPr marL="60337" marR="603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a:noFill/>
                    </a:lnB>
                  </a:tcPr>
                </a:tc>
                <a:extLst>
                  <a:ext uri="{0D108BD9-81ED-4DB2-BD59-A6C34878D82A}">
                    <a16:rowId xmlns:a16="http://schemas.microsoft.com/office/drawing/2014/main" val="10000"/>
                  </a:ext>
                </a:extLst>
              </a:tr>
              <a:tr h="279138">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a:noFill/>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fr-FR" sz="2000" b="1" dirty="0">
                          <a:effectLst/>
                          <a:latin typeface="Calibri"/>
                          <a:ea typeface="Calibri"/>
                          <a:cs typeface="Times New Roman"/>
                        </a:rPr>
                        <a:t>Date</a:t>
                      </a:r>
                      <a:endParaRPr lang="fr-FR" sz="1400" dirty="0">
                        <a:effectLst/>
                        <a:latin typeface="Calibri"/>
                        <a:ea typeface="Calibri"/>
                        <a:cs typeface="Times New Roman"/>
                      </a:endParaRPr>
                    </a:p>
                  </a:txBody>
                  <a:tcPr marL="60337" marR="603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a:noFill/>
                    </a:lnB>
                  </a:tcPr>
                </a:tc>
                <a:extLst>
                  <a:ext uri="{0D108BD9-81ED-4DB2-BD59-A6C34878D82A}">
                    <a16:rowId xmlns:a16="http://schemas.microsoft.com/office/drawing/2014/main" val="10001"/>
                  </a:ext>
                </a:extLst>
              </a:tr>
              <a:tr h="198236">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a:noFill/>
                    </a:lnB>
                  </a:tcPr>
                </a:tc>
                <a:tc>
                  <a:txBody>
                    <a:bodyPr/>
                    <a:lstStyle/>
                    <a:p>
                      <a:pPr algn="ct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a:noFill/>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05624">
                <a:tc>
                  <a:txBody>
                    <a:bodyPr/>
                    <a:lstStyle/>
                    <a:p>
                      <a:pPr algn="ctr">
                        <a:lnSpc>
                          <a:spcPct val="115000"/>
                        </a:lnSpc>
                        <a:spcAft>
                          <a:spcPts val="0"/>
                        </a:spcAft>
                      </a:pPr>
                      <a:r>
                        <a:rPr lang="fr-FR" sz="2000" b="1" dirty="0">
                          <a:effectLst/>
                          <a:latin typeface="Calibri"/>
                          <a:ea typeface="Calibri"/>
                          <a:cs typeface="Times New Roman"/>
                        </a:rPr>
                        <a:t>Emetteur : </a:t>
                      </a:r>
                      <a:endParaRPr lang="fr-FR" sz="1400" dirty="0">
                        <a:effectLst/>
                        <a:latin typeface="Calibri"/>
                        <a:ea typeface="Calibri"/>
                        <a:cs typeface="Times New Roman"/>
                      </a:endParaRPr>
                    </a:p>
                    <a:p>
                      <a:pPr algn="ctr">
                        <a:lnSpc>
                          <a:spcPct val="115000"/>
                        </a:lnSpc>
                        <a:spcAft>
                          <a:spcPts val="0"/>
                        </a:spcAft>
                      </a:pPr>
                      <a:r>
                        <a:rPr lang="fr-FR" sz="2000" dirty="0">
                          <a:effectLst/>
                          <a:latin typeface="Calibri"/>
                          <a:ea typeface="Calibri"/>
                          <a:cs typeface="Times New Roman"/>
                        </a:rPr>
                        <a:t>nom, </a:t>
                      </a:r>
                      <a:endParaRPr lang="fr-FR" sz="1400" dirty="0">
                        <a:effectLst/>
                        <a:latin typeface="Calibri"/>
                        <a:ea typeface="Calibri"/>
                        <a:cs typeface="Times New Roman"/>
                      </a:endParaRPr>
                    </a:p>
                    <a:p>
                      <a:pPr algn="ctr">
                        <a:lnSpc>
                          <a:spcPct val="115000"/>
                        </a:lnSpc>
                        <a:spcAft>
                          <a:spcPts val="0"/>
                        </a:spcAft>
                      </a:pPr>
                      <a:r>
                        <a:rPr lang="fr-FR" sz="2000" dirty="0">
                          <a:effectLst/>
                          <a:latin typeface="Calibri"/>
                          <a:ea typeface="Calibri"/>
                          <a:cs typeface="Times New Roman"/>
                        </a:rPr>
                        <a:t>statut, </a:t>
                      </a:r>
                      <a:endParaRPr lang="fr-FR" sz="1400" dirty="0">
                        <a:effectLst/>
                        <a:latin typeface="Calibri"/>
                        <a:ea typeface="Calibri"/>
                        <a:cs typeface="Times New Roman"/>
                      </a:endParaRPr>
                    </a:p>
                    <a:p>
                      <a:pPr algn="ctr">
                        <a:lnSpc>
                          <a:spcPct val="115000"/>
                        </a:lnSpc>
                        <a:spcAft>
                          <a:spcPts val="0"/>
                        </a:spcAft>
                      </a:pPr>
                      <a:r>
                        <a:rPr lang="fr-FR" sz="2000" dirty="0">
                          <a:effectLst/>
                          <a:latin typeface="Calibri"/>
                          <a:ea typeface="Calibri"/>
                          <a:cs typeface="Times New Roman"/>
                        </a:rPr>
                        <a:t>conditions de production</a:t>
                      </a:r>
                      <a:endParaRPr lang="fr-FR" sz="1400" dirty="0">
                        <a:effectLst/>
                        <a:latin typeface="Calibri"/>
                        <a:ea typeface="Calibri"/>
                        <a:cs typeface="Times New Roman"/>
                      </a:endParaRPr>
                    </a:p>
                  </a:txBody>
                  <a:tcPr marL="60337" marR="603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2000" dirty="0">
                        <a:effectLst/>
                        <a:latin typeface="Calibri"/>
                        <a:ea typeface="Calibri"/>
                        <a:cs typeface="Times New Roman"/>
                      </a:endParaRPr>
                    </a:p>
                  </a:txBody>
                  <a:tcPr marL="60337" marR="603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fr-FR" sz="2000" b="1" dirty="0">
                          <a:effectLst/>
                          <a:latin typeface="Calibri"/>
                          <a:ea typeface="Calibri"/>
                          <a:cs typeface="Times New Roman"/>
                        </a:rPr>
                        <a:t>Message : </a:t>
                      </a:r>
                      <a:endParaRPr lang="fr-FR" sz="1400" dirty="0">
                        <a:effectLst/>
                        <a:latin typeface="Calibri"/>
                        <a:ea typeface="Calibri"/>
                        <a:cs typeface="Times New Roman"/>
                      </a:endParaRPr>
                    </a:p>
                    <a:p>
                      <a:pPr algn="ctr">
                        <a:lnSpc>
                          <a:spcPct val="115000"/>
                        </a:lnSpc>
                        <a:spcAft>
                          <a:spcPts val="0"/>
                        </a:spcAft>
                      </a:pPr>
                      <a:r>
                        <a:rPr lang="fr-FR" sz="2000" dirty="0">
                          <a:effectLst/>
                          <a:latin typeface="Calibri"/>
                          <a:ea typeface="Calibri"/>
                          <a:cs typeface="Times New Roman"/>
                        </a:rPr>
                        <a:t>idée force contenue dans le doc</a:t>
                      </a:r>
                      <a:endParaRPr lang="fr-FR" sz="1400" dirty="0">
                        <a:effectLst/>
                        <a:latin typeface="Calibri"/>
                        <a:ea typeface="Calibri"/>
                        <a:cs typeface="Times New Roman"/>
                      </a:endParaRPr>
                    </a:p>
                  </a:txBody>
                  <a:tcPr marL="60337" marR="603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fr-FR" sz="2000" b="1" dirty="0">
                          <a:effectLst/>
                          <a:latin typeface="Calibri"/>
                          <a:ea typeface="Calibri"/>
                          <a:cs typeface="Times New Roman"/>
                        </a:rPr>
                        <a:t>Destinataire : </a:t>
                      </a:r>
                      <a:endParaRPr lang="fr-FR" sz="1400" dirty="0">
                        <a:effectLst/>
                        <a:latin typeface="Calibri"/>
                        <a:ea typeface="Calibri"/>
                        <a:cs typeface="Times New Roman"/>
                      </a:endParaRPr>
                    </a:p>
                    <a:p>
                      <a:pPr algn="ctr">
                        <a:lnSpc>
                          <a:spcPct val="115000"/>
                        </a:lnSpc>
                        <a:spcAft>
                          <a:spcPts val="0"/>
                        </a:spcAft>
                      </a:pPr>
                      <a:r>
                        <a:rPr lang="fr-FR" sz="2000" dirty="0">
                          <a:effectLst/>
                          <a:latin typeface="Calibri"/>
                          <a:ea typeface="Calibri"/>
                          <a:cs typeface="Times New Roman"/>
                        </a:rPr>
                        <a:t>nom, </a:t>
                      </a:r>
                      <a:endParaRPr lang="fr-FR" sz="1400" dirty="0">
                        <a:effectLst/>
                        <a:latin typeface="Calibri"/>
                        <a:ea typeface="Calibri"/>
                        <a:cs typeface="Times New Roman"/>
                      </a:endParaRPr>
                    </a:p>
                    <a:p>
                      <a:pPr algn="ctr">
                        <a:lnSpc>
                          <a:spcPct val="115000"/>
                        </a:lnSpc>
                        <a:spcAft>
                          <a:spcPts val="0"/>
                        </a:spcAft>
                      </a:pPr>
                      <a:r>
                        <a:rPr lang="fr-FR" sz="2000" dirty="0">
                          <a:effectLst/>
                          <a:latin typeface="Calibri"/>
                          <a:ea typeface="Calibri"/>
                          <a:cs typeface="Times New Roman"/>
                        </a:rPr>
                        <a:t>statut </a:t>
                      </a:r>
                      <a:endParaRPr lang="fr-FR" sz="1400" dirty="0">
                        <a:effectLst/>
                        <a:latin typeface="Calibri"/>
                        <a:ea typeface="Calibri"/>
                        <a:cs typeface="Times New Roman"/>
                      </a:endParaRPr>
                    </a:p>
                    <a:p>
                      <a:pPr algn="ctr">
                        <a:lnSpc>
                          <a:spcPct val="115000"/>
                        </a:lnSpc>
                        <a:spcAft>
                          <a:spcPts val="0"/>
                        </a:spcAft>
                      </a:pPr>
                      <a:r>
                        <a:rPr lang="fr-FR" sz="2000" dirty="0">
                          <a:effectLst/>
                          <a:latin typeface="Calibri"/>
                          <a:ea typeface="Calibri"/>
                          <a:cs typeface="Times New Roman"/>
                        </a:rPr>
                        <a:t>autres récepteurs prévus ou non</a:t>
                      </a:r>
                      <a:endParaRPr lang="fr-FR" sz="1400" dirty="0">
                        <a:effectLst/>
                        <a:latin typeface="Calibri"/>
                        <a:ea typeface="Calibri"/>
                        <a:cs typeface="Times New Roman"/>
                      </a:endParaRPr>
                    </a:p>
                  </a:txBody>
                  <a:tcPr marL="60337" marR="603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0464">
                <a:tc>
                  <a:txBody>
                    <a:bodyPr/>
                    <a:lstStyle/>
                    <a:p>
                      <a:pPr>
                        <a:lnSpc>
                          <a:spcPct val="115000"/>
                        </a:lnSpc>
                        <a:spcAft>
                          <a:spcPts val="0"/>
                        </a:spcAft>
                      </a:pPr>
                      <a:endParaRPr lang="fr-FR" sz="2000" dirty="0">
                        <a:effectLst/>
                        <a:latin typeface="Calibri"/>
                        <a:ea typeface="Calibri"/>
                        <a:cs typeface="Times New Roman"/>
                      </a:endParaRPr>
                    </a:p>
                  </a:txBody>
                  <a:tcPr marL="60337" marR="60337"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a:noFill/>
                    </a:lnB>
                  </a:tcPr>
                </a:tc>
                <a:tc>
                  <a:txBody>
                    <a:bodyPr/>
                    <a:lstStyle/>
                    <a:p>
                      <a:pPr algn="ct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a:noFill/>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4"/>
                  </a:ext>
                </a:extLst>
              </a:tr>
              <a:tr h="647620">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a:noFill/>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fr-FR" sz="2000" b="1" dirty="0">
                          <a:effectLst/>
                          <a:latin typeface="Calibri"/>
                          <a:ea typeface="Calibri"/>
                          <a:cs typeface="Times New Roman"/>
                        </a:rPr>
                        <a:t>Canal : </a:t>
                      </a:r>
                      <a:endParaRPr lang="fr-FR" sz="1400" dirty="0">
                        <a:effectLst/>
                        <a:latin typeface="Calibri"/>
                        <a:ea typeface="Calibri"/>
                        <a:cs typeface="Times New Roman"/>
                      </a:endParaRPr>
                    </a:p>
                    <a:p>
                      <a:pPr algn="ctr">
                        <a:lnSpc>
                          <a:spcPct val="115000"/>
                        </a:lnSpc>
                        <a:spcAft>
                          <a:spcPts val="0"/>
                        </a:spcAft>
                      </a:pPr>
                      <a:r>
                        <a:rPr lang="fr-FR" sz="2000" dirty="0">
                          <a:effectLst/>
                          <a:latin typeface="Calibri"/>
                          <a:ea typeface="Calibri"/>
                          <a:cs typeface="Times New Roman"/>
                        </a:rPr>
                        <a:t>conditions de transmission</a:t>
                      </a:r>
                      <a:endParaRPr lang="fr-FR" sz="1400" dirty="0">
                        <a:effectLst/>
                        <a:latin typeface="Calibri"/>
                        <a:ea typeface="Calibri"/>
                        <a:cs typeface="Times New Roman"/>
                      </a:endParaRPr>
                    </a:p>
                  </a:txBody>
                  <a:tcPr marL="60337" marR="603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a:noFill/>
                    </a:lnB>
                  </a:tcPr>
                </a:tc>
                <a:extLst>
                  <a:ext uri="{0D108BD9-81ED-4DB2-BD59-A6C34878D82A}">
                    <a16:rowId xmlns:a16="http://schemas.microsoft.com/office/drawing/2014/main" val="10005"/>
                  </a:ext>
                </a:extLst>
              </a:tr>
              <a:tr h="165676">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a:noFill/>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a:noFill/>
                    </a:lnB>
                  </a:tcPr>
                </a:tc>
                <a:tc>
                  <a:txBody>
                    <a:bodyPr/>
                    <a:lstStyle/>
                    <a:p>
                      <a:pPr algn="ct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a:noFill/>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a:noFill/>
                    </a:lnB>
                  </a:tcPr>
                </a:tc>
                <a:extLst>
                  <a:ext uri="{0D108BD9-81ED-4DB2-BD59-A6C34878D82A}">
                    <a16:rowId xmlns:a16="http://schemas.microsoft.com/office/drawing/2014/main" val="10006"/>
                  </a:ext>
                </a:extLst>
              </a:tr>
              <a:tr h="1121267">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a:noFill/>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fr-FR" sz="2000" b="1" dirty="0">
                          <a:effectLst/>
                          <a:latin typeface="Calibri"/>
                          <a:ea typeface="Calibri"/>
                          <a:cs typeface="Times New Roman"/>
                        </a:rPr>
                        <a:t>Intention</a:t>
                      </a:r>
                      <a:r>
                        <a:rPr lang="fr-FR" sz="2000" dirty="0">
                          <a:effectLst/>
                          <a:latin typeface="Calibri"/>
                          <a:ea typeface="Calibri"/>
                          <a:cs typeface="Times New Roman"/>
                        </a:rPr>
                        <a:t> de l’auteur </a:t>
                      </a:r>
                      <a:endParaRPr lang="fr-FR" sz="1400" dirty="0">
                        <a:effectLst/>
                        <a:latin typeface="Calibri"/>
                        <a:ea typeface="Calibri"/>
                        <a:cs typeface="Times New Roman"/>
                      </a:endParaRPr>
                    </a:p>
                    <a:p>
                      <a:pPr algn="ctr">
                        <a:lnSpc>
                          <a:spcPct val="115000"/>
                        </a:lnSpc>
                        <a:spcAft>
                          <a:spcPts val="0"/>
                        </a:spcAft>
                      </a:pPr>
                      <a:r>
                        <a:rPr lang="fr-FR" sz="2000" dirty="0">
                          <a:effectLst/>
                          <a:latin typeface="Calibri"/>
                          <a:ea typeface="Calibri"/>
                          <a:cs typeface="Times New Roman"/>
                        </a:rPr>
                        <a:t>(renvoie à la fonction originelle du doc)</a:t>
                      </a:r>
                      <a:endParaRPr lang="fr-FR" sz="1400" dirty="0">
                        <a:effectLst/>
                        <a:latin typeface="Calibri"/>
                        <a:ea typeface="Calibri"/>
                        <a:cs typeface="Times New Roman"/>
                      </a:endParaRPr>
                    </a:p>
                  </a:txBody>
                  <a:tcPr marL="60337" marR="603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a:noFill/>
                    </a:lnB>
                  </a:tcPr>
                </a:tc>
                <a:extLst>
                  <a:ext uri="{0D108BD9-81ED-4DB2-BD59-A6C34878D82A}">
                    <a16:rowId xmlns:a16="http://schemas.microsoft.com/office/drawing/2014/main" val="10007"/>
                  </a:ext>
                </a:extLst>
              </a:tr>
            </a:tbl>
          </a:graphicData>
        </a:graphic>
      </p:graphicFrame>
      <p:sp>
        <p:nvSpPr>
          <p:cNvPr id="5" name="Flèche droite 4"/>
          <p:cNvSpPr/>
          <p:nvPr/>
        </p:nvSpPr>
        <p:spPr>
          <a:xfrm>
            <a:off x="2210333" y="3414757"/>
            <a:ext cx="4665924" cy="323850"/>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dirty="0"/>
          </a:p>
        </p:txBody>
      </p:sp>
      <p:sp>
        <p:nvSpPr>
          <p:cNvPr id="6" name="Virage 5"/>
          <p:cNvSpPr/>
          <p:nvPr/>
        </p:nvSpPr>
        <p:spPr>
          <a:xfrm>
            <a:off x="1547664" y="1209700"/>
            <a:ext cx="2266950" cy="838200"/>
          </a:xfrm>
          <a:prstGeom prst="bentArrow">
            <a:avLst/>
          </a:prstGeom>
          <a:solidFill>
            <a:schemeClr val="tx2"/>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dirty="0"/>
          </a:p>
        </p:txBody>
      </p:sp>
      <p:sp>
        <p:nvSpPr>
          <p:cNvPr id="7" name="Flèche courbée vers le haut 6"/>
          <p:cNvSpPr/>
          <p:nvPr/>
        </p:nvSpPr>
        <p:spPr>
          <a:xfrm>
            <a:off x="1563672" y="4221088"/>
            <a:ext cx="6398072" cy="1033661"/>
          </a:xfrm>
          <a:prstGeom prst="curvedUp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dirty="0"/>
          </a:p>
        </p:txBody>
      </p:sp>
      <p:sp>
        <p:nvSpPr>
          <p:cNvPr id="8" name="Virage 7"/>
          <p:cNvSpPr/>
          <p:nvPr/>
        </p:nvSpPr>
        <p:spPr>
          <a:xfrm rot="5400000">
            <a:off x="6299498" y="401663"/>
            <a:ext cx="813435" cy="2479040"/>
          </a:xfrm>
          <a:prstGeom prst="ben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dirty="0"/>
          </a:p>
        </p:txBody>
      </p:sp>
      <p:sp>
        <p:nvSpPr>
          <p:cNvPr id="3" name="Espace réservé du numéro de diapositive 2"/>
          <p:cNvSpPr>
            <a:spLocks noGrp="1"/>
          </p:cNvSpPr>
          <p:nvPr>
            <p:ph type="sldNum" sz="quarter" idx="12"/>
          </p:nvPr>
        </p:nvSpPr>
        <p:spPr/>
        <p:txBody>
          <a:bodyPr/>
          <a:lstStyle/>
          <a:p>
            <a:fld id="{9B71029E-7DCC-42DC-B78F-67E31515A2AA}" type="slidenum">
              <a:rPr lang="fr-FR" smtClean="0"/>
              <a:pPr/>
              <a:t>18</a:t>
            </a:fld>
            <a:endParaRPr lang="fr-FR" dirty="0"/>
          </a:p>
        </p:txBody>
      </p:sp>
      <p:sp>
        <p:nvSpPr>
          <p:cNvPr id="10" name="Ellipse 9">
            <a:extLst>
              <a:ext uri="{FF2B5EF4-FFF2-40B4-BE49-F238E27FC236}">
                <a16:creationId xmlns:a16="http://schemas.microsoft.com/office/drawing/2014/main" id="{412494D6-2C33-4309-B68E-8EC72B42E3BE}"/>
              </a:ext>
            </a:extLst>
          </p:cNvPr>
          <p:cNvSpPr/>
          <p:nvPr/>
        </p:nvSpPr>
        <p:spPr>
          <a:xfrm>
            <a:off x="2913831" y="5297386"/>
            <a:ext cx="3074125" cy="1301774"/>
          </a:xfrm>
          <a:prstGeom prst="ellipse">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A33E98E1-07C1-44BC-A6DE-DFBA34E83122}"/>
              </a:ext>
            </a:extLst>
          </p:cNvPr>
          <p:cNvSpPr/>
          <p:nvPr/>
        </p:nvSpPr>
        <p:spPr>
          <a:xfrm rot="5400000">
            <a:off x="62490" y="1923870"/>
            <a:ext cx="2336871" cy="2044989"/>
          </a:xfrm>
          <a:prstGeom prst="ellipse">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0989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Ce qui amène à s’interroger sur :</a:t>
            </a:r>
          </a:p>
        </p:txBody>
      </p:sp>
      <p:sp>
        <p:nvSpPr>
          <p:cNvPr id="3" name="Espace réservé du contenu 2"/>
          <p:cNvSpPr>
            <a:spLocks noGrp="1"/>
          </p:cNvSpPr>
          <p:nvPr>
            <p:ph idx="1"/>
          </p:nvPr>
        </p:nvSpPr>
        <p:spPr/>
        <p:txBody>
          <a:bodyPr>
            <a:normAutofit/>
          </a:bodyPr>
          <a:lstStyle/>
          <a:p>
            <a:r>
              <a:rPr lang="fr-FR" sz="2400" dirty="0"/>
              <a:t>les conditions de production</a:t>
            </a:r>
          </a:p>
          <a:p>
            <a:r>
              <a:rPr lang="fr-FR" sz="2400" dirty="0"/>
              <a:t>Le commanditaire</a:t>
            </a:r>
          </a:p>
          <a:p>
            <a:r>
              <a:rPr lang="fr-FR" sz="2400" dirty="0"/>
              <a:t>L’intention </a:t>
            </a:r>
          </a:p>
          <a:p>
            <a:r>
              <a:rPr lang="fr-FR" sz="2400" dirty="0"/>
              <a:t>Le sens</a:t>
            </a:r>
          </a:p>
          <a:p>
            <a:r>
              <a:rPr lang="fr-FR" sz="2400" dirty="0"/>
              <a:t>La portée</a:t>
            </a:r>
          </a:p>
          <a:p>
            <a:r>
              <a:rPr lang="fr-FR" sz="2400" dirty="0"/>
              <a:t>Les limites</a:t>
            </a:r>
          </a:p>
        </p:txBody>
      </p:sp>
      <p:sp>
        <p:nvSpPr>
          <p:cNvPr id="4" name="Espace réservé du numéro de diapositive 3"/>
          <p:cNvSpPr>
            <a:spLocks noGrp="1"/>
          </p:cNvSpPr>
          <p:nvPr>
            <p:ph type="sldNum" sz="quarter" idx="12"/>
          </p:nvPr>
        </p:nvSpPr>
        <p:spPr/>
        <p:txBody>
          <a:bodyPr/>
          <a:lstStyle/>
          <a:p>
            <a:fld id="{9B71029E-7DCC-42DC-B78F-67E31515A2AA}" type="slidenum">
              <a:rPr lang="fr-FR" smtClean="0"/>
              <a:pPr/>
              <a:t>19</a:t>
            </a:fld>
            <a:endParaRPr lang="fr-FR" dirty="0"/>
          </a:p>
        </p:txBody>
      </p:sp>
      <p:sp>
        <p:nvSpPr>
          <p:cNvPr id="5" name="Ellipse 4"/>
          <p:cNvSpPr/>
          <p:nvPr/>
        </p:nvSpPr>
        <p:spPr>
          <a:xfrm>
            <a:off x="3275856" y="4725144"/>
            <a:ext cx="5616624" cy="165618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2"/>
                </a:solidFill>
              </a:rPr>
              <a:t>Au lycée, les élèves doivent intégrer cette démarche : la consigne porte sur le sens de la question posée</a:t>
            </a:r>
          </a:p>
        </p:txBody>
      </p:sp>
    </p:spTree>
    <p:extLst>
      <p:ext uri="{BB962C8B-B14F-4D97-AF65-F5344CB8AC3E}">
        <p14:creationId xmlns:p14="http://schemas.microsoft.com/office/powerpoint/2010/main" val="188956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AC1A329-ACC8-4CB8-B9DE-DAB98DA8276C}"/>
              </a:ext>
            </a:extLst>
          </p:cNvPr>
          <p:cNvSpPr>
            <a:spLocks noGrp="1"/>
          </p:cNvSpPr>
          <p:nvPr>
            <p:ph idx="1"/>
          </p:nvPr>
        </p:nvSpPr>
        <p:spPr>
          <a:xfrm>
            <a:off x="533902" y="1374363"/>
            <a:ext cx="7955280" cy="4069080"/>
          </a:xfrm>
        </p:spPr>
        <p:txBody>
          <a:bodyPr>
            <a:normAutofit/>
          </a:bodyPr>
          <a:lstStyle/>
          <a:p>
            <a:r>
              <a:rPr lang="fr-FR" sz="2800" dirty="0"/>
              <a:t>Comment procéder, avec quels documents pour permettre l’apprentissage? </a:t>
            </a:r>
          </a:p>
          <a:p>
            <a:r>
              <a:rPr lang="fr-FR" sz="2800" dirty="0"/>
              <a:t>Quel travail mener en classe? Quelles activités? Quelles finalités?</a:t>
            </a:r>
          </a:p>
          <a:p>
            <a:r>
              <a:rPr lang="fr-FR" sz="2800" dirty="0"/>
              <a:t>Quelles compétences doit-on viser?</a:t>
            </a:r>
          </a:p>
          <a:p>
            <a:r>
              <a:rPr lang="fr-FR" sz="2800" dirty="0"/>
              <a:t>Quel rôle et quel statut pour le cahier, la trace écrite? </a:t>
            </a:r>
          </a:p>
          <a:p>
            <a:endParaRPr lang="fr-FR" sz="2800" dirty="0"/>
          </a:p>
        </p:txBody>
      </p:sp>
    </p:spTree>
    <p:extLst>
      <p:ext uri="{BB962C8B-B14F-4D97-AF65-F5344CB8AC3E}">
        <p14:creationId xmlns:p14="http://schemas.microsoft.com/office/powerpoint/2010/main" val="320707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6A2107-B421-46E8-AF1E-08C4872EF94A}"/>
              </a:ext>
            </a:extLst>
          </p:cNvPr>
          <p:cNvSpPr>
            <a:spLocks noGrp="1"/>
          </p:cNvSpPr>
          <p:nvPr>
            <p:ph type="title"/>
          </p:nvPr>
        </p:nvSpPr>
        <p:spPr>
          <a:xfrm>
            <a:off x="2215661" y="142044"/>
            <a:ext cx="3908914" cy="930618"/>
          </a:xfrm>
        </p:spPr>
        <p:txBody>
          <a:bodyPr>
            <a:normAutofit fontScale="90000"/>
          </a:bodyPr>
          <a:lstStyle/>
          <a:p>
            <a:r>
              <a:rPr lang="fr-FR" sz="3200" dirty="0">
                <a:solidFill>
                  <a:srgbClr val="92D050"/>
                </a:solidFill>
              </a:rPr>
              <a:t>Les milieux en France</a:t>
            </a:r>
            <a:br>
              <a:rPr lang="fr-FR" sz="3200" dirty="0">
                <a:solidFill>
                  <a:srgbClr val="92D050"/>
                </a:solidFill>
              </a:rPr>
            </a:br>
            <a:r>
              <a:rPr lang="fr-FR" sz="3200" dirty="0">
                <a:solidFill>
                  <a:srgbClr val="92D050"/>
                </a:solidFill>
              </a:rPr>
              <a:t>la réunion</a:t>
            </a:r>
          </a:p>
        </p:txBody>
      </p:sp>
      <p:sp>
        <p:nvSpPr>
          <p:cNvPr id="3" name="Espace réservé du contenu 2">
            <a:extLst>
              <a:ext uri="{FF2B5EF4-FFF2-40B4-BE49-F238E27FC236}">
                <a16:creationId xmlns:a16="http://schemas.microsoft.com/office/drawing/2014/main" id="{37307989-103A-4C92-BDFF-5AB39128FAF3}"/>
              </a:ext>
            </a:extLst>
          </p:cNvPr>
          <p:cNvSpPr>
            <a:spLocks noGrp="1"/>
          </p:cNvSpPr>
          <p:nvPr>
            <p:ph idx="1"/>
          </p:nvPr>
        </p:nvSpPr>
        <p:spPr>
          <a:xfrm>
            <a:off x="61219" y="1134208"/>
            <a:ext cx="8760655" cy="5723792"/>
          </a:xfrm>
        </p:spPr>
        <p:txBody>
          <a:bodyPr>
            <a:normAutofit fontScale="85000" lnSpcReduction="20000"/>
          </a:bodyPr>
          <a:lstStyle/>
          <a:p>
            <a:pPr algn="just">
              <a:lnSpc>
                <a:spcPct val="120000"/>
              </a:lnSpc>
              <a:spcBef>
                <a:spcPts val="600"/>
              </a:spcBef>
            </a:pPr>
            <a:r>
              <a:rPr lang="fr-FR" dirty="0"/>
              <a:t>Doc 1 : Extrait de la page d’accueil du site Internet réalisé</a:t>
            </a:r>
          </a:p>
          <a:p>
            <a:pPr marL="0" indent="0" algn="just">
              <a:lnSpc>
                <a:spcPct val="120000"/>
              </a:lnSpc>
              <a:spcBef>
                <a:spcPts val="600"/>
              </a:spcBef>
              <a:buNone/>
            </a:pPr>
            <a:r>
              <a:rPr lang="fr-FR" dirty="0"/>
              <a:t> par le Comité du tourisme de La Réunion. Source : www.la-reunion-tourisme.com 2016</a:t>
            </a:r>
          </a:p>
          <a:p>
            <a:pPr algn="just">
              <a:lnSpc>
                <a:spcPct val="120000"/>
              </a:lnSpc>
              <a:spcBef>
                <a:spcPts val="600"/>
              </a:spcBef>
            </a:pPr>
            <a:r>
              <a:rPr lang="fr-FR" dirty="0"/>
              <a:t>L’île de La Réunion, département français d’Outre-mer, offre au voyageur le dépaysement d’une île tropicale de l’océan Indien. Au carrefour des influences de l’Afrique, de l’Asie et de l’Europe, La Réunion est une terre de métissage.</a:t>
            </a:r>
          </a:p>
          <a:p>
            <a:pPr algn="just">
              <a:lnSpc>
                <a:spcPct val="120000"/>
              </a:lnSpc>
              <a:spcBef>
                <a:spcPts val="600"/>
              </a:spcBef>
            </a:pPr>
            <a:r>
              <a:rPr lang="fr-FR" dirty="0"/>
              <a:t>…Dans l'Océan Indien, une petite terre française s'emploie à bousculer les clichés habituels des îles tropicales. Des cocotiers et des plages, il y en a, bien sûr, à la Réunion. L'eau turquoise du lagon, l'ourlet blanc de la barrière de corail sont au rendez-vous des rêves exotiques. Mais ils ne constituent qu'une petite partie de ce qu'offre l'île aux voyageurs en quête d'inédit, de rencontres, d'émotions et de sensations. Ici la nature a laissé en héritage une extraordinaire richesse de paysages. Sur 2 500 km², La Réunion offre la diversité d'un continent. A chaque étage de son relief monumental, l'île change de visage. D'exubérante, elle se fait aride. De tropicale, elle devient alpestre. Elle joue à surprendre pour mieux séduire, à chaque détour de ses côtes ou de ses routes accrochées à la montagne. De plus, sous ces latitudes lointaines, l'histoire a mitonné* un cocktail exclusif de peuples et de cultures, dont les ingrédients viennent d'Afrique, d'Asie et d'Europe. Un métissage harmonieux à découvrir "intensément".</a:t>
            </a:r>
          </a:p>
          <a:p>
            <a:pPr algn="just">
              <a:lnSpc>
                <a:spcPct val="120000"/>
              </a:lnSpc>
              <a:spcBef>
                <a:spcPts val="600"/>
              </a:spcBef>
            </a:pPr>
            <a:endParaRPr lang="fr-FR" dirty="0"/>
          </a:p>
        </p:txBody>
      </p:sp>
      <p:sp>
        <p:nvSpPr>
          <p:cNvPr id="4" name="Ellipse 3">
            <a:extLst>
              <a:ext uri="{FF2B5EF4-FFF2-40B4-BE49-F238E27FC236}">
                <a16:creationId xmlns:a16="http://schemas.microsoft.com/office/drawing/2014/main" id="{D26B6A93-47CC-4258-A313-4C2A87D6B164}"/>
              </a:ext>
            </a:extLst>
          </p:cNvPr>
          <p:cNvSpPr/>
          <p:nvPr/>
        </p:nvSpPr>
        <p:spPr>
          <a:xfrm>
            <a:off x="484079" y="0"/>
            <a:ext cx="808390" cy="47478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dirty="0"/>
              <a:t>ML</a:t>
            </a:r>
          </a:p>
        </p:txBody>
      </p:sp>
      <p:pic>
        <p:nvPicPr>
          <p:cNvPr id="5" name="Image 4">
            <a:extLst>
              <a:ext uri="{FF2B5EF4-FFF2-40B4-BE49-F238E27FC236}">
                <a16:creationId xmlns:a16="http://schemas.microsoft.com/office/drawing/2014/main" id="{3C0A59BD-10C5-4E16-BD20-24445F678257}"/>
              </a:ext>
            </a:extLst>
          </p:cNvPr>
          <p:cNvPicPr>
            <a:picLocks noChangeAspect="1"/>
          </p:cNvPicPr>
          <p:nvPr/>
        </p:nvPicPr>
        <p:blipFill>
          <a:blip r:embed="rId2"/>
          <a:stretch>
            <a:fillRect/>
          </a:stretch>
        </p:blipFill>
        <p:spPr>
          <a:xfrm>
            <a:off x="7772400" y="-10990"/>
            <a:ext cx="1259024" cy="1631150"/>
          </a:xfrm>
          <a:prstGeom prst="rect">
            <a:avLst/>
          </a:prstGeom>
        </p:spPr>
      </p:pic>
    </p:spTree>
    <p:extLst>
      <p:ext uri="{BB962C8B-B14F-4D97-AF65-F5344CB8AC3E}">
        <p14:creationId xmlns:p14="http://schemas.microsoft.com/office/powerpoint/2010/main" val="2136612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3A9C9B-F904-4C20-B900-F170687528CE}"/>
              </a:ext>
            </a:extLst>
          </p:cNvPr>
          <p:cNvSpPr/>
          <p:nvPr/>
        </p:nvSpPr>
        <p:spPr>
          <a:xfrm>
            <a:off x="557212" y="4802707"/>
            <a:ext cx="8029575" cy="1200329"/>
          </a:xfrm>
          <a:prstGeom prst="rect">
            <a:avLst/>
          </a:prstGeom>
        </p:spPr>
        <p:txBody>
          <a:bodyPr wrap="square">
            <a:spAutoFit/>
          </a:bodyPr>
          <a:lstStyle/>
          <a:p>
            <a:r>
              <a:rPr lang="fr-FR" i="1" dirty="0"/>
              <a:t>Cf. carte de l’organisation territoriale de l’île de la Réunion</a:t>
            </a:r>
          </a:p>
          <a:p>
            <a:r>
              <a:rPr lang="fr-FR" dirty="0"/>
              <a:t>Géographie 1</a:t>
            </a:r>
            <a:r>
              <a:rPr lang="fr-FR" baseline="30000" dirty="0"/>
              <a:t>ère</a:t>
            </a:r>
            <a:r>
              <a:rPr lang="fr-FR" dirty="0"/>
              <a:t> Belin 2011 (DR)</a:t>
            </a:r>
          </a:p>
          <a:p>
            <a:endParaRPr lang="fr-FR" dirty="0"/>
          </a:p>
          <a:p>
            <a:r>
              <a:rPr lang="fr-FR" i="1" dirty="0"/>
              <a:t>Visible sur </a:t>
            </a:r>
            <a:r>
              <a:rPr lang="fr-FR" dirty="0">
                <a:hlinkClick r:id="rId2"/>
              </a:rPr>
              <a:t>https://slideplayer.fr/slide/5428053/</a:t>
            </a:r>
            <a:endParaRPr lang="fr-FR" dirty="0"/>
          </a:p>
        </p:txBody>
      </p:sp>
      <p:sp>
        <p:nvSpPr>
          <p:cNvPr id="2" name="Rectangle 1">
            <a:extLst>
              <a:ext uri="{FF2B5EF4-FFF2-40B4-BE49-F238E27FC236}">
                <a16:creationId xmlns:a16="http://schemas.microsoft.com/office/drawing/2014/main" id="{7E15304F-894F-478A-8654-62EAF6C7FF9C}"/>
              </a:ext>
            </a:extLst>
          </p:cNvPr>
          <p:cNvSpPr/>
          <p:nvPr/>
        </p:nvSpPr>
        <p:spPr>
          <a:xfrm>
            <a:off x="2087418" y="960583"/>
            <a:ext cx="5320146" cy="3491345"/>
          </a:xfrm>
          <a:prstGeom prst="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81529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129235" y="1487694"/>
            <a:ext cx="6014765" cy="3998705"/>
          </a:xfrm>
          <a:prstGeom prst="rect">
            <a:avLst/>
          </a:prstGeom>
        </p:spPr>
      </p:pic>
      <p:sp>
        <p:nvSpPr>
          <p:cNvPr id="3" name="Titre 2"/>
          <p:cNvSpPr>
            <a:spLocks noGrp="1"/>
          </p:cNvSpPr>
          <p:nvPr>
            <p:ph type="title"/>
          </p:nvPr>
        </p:nvSpPr>
        <p:spPr>
          <a:xfrm>
            <a:off x="467989" y="542689"/>
            <a:ext cx="7969696" cy="534254"/>
          </a:xfrm>
        </p:spPr>
        <p:txBody>
          <a:bodyPr>
            <a:noAutofit/>
          </a:bodyPr>
          <a:lstStyle/>
          <a:p>
            <a:r>
              <a:rPr lang="fr-FR" sz="2800" dirty="0"/>
              <a:t>Coulée de lave du Piton de la Fournaise, </a:t>
            </a:r>
            <a:br>
              <a:rPr lang="fr-FR" sz="2800" dirty="0"/>
            </a:br>
            <a:r>
              <a:rPr lang="fr-FR" sz="2800" dirty="0"/>
              <a:t>4 juillet 2007 sur la commune Sainte Rose</a:t>
            </a:r>
          </a:p>
        </p:txBody>
      </p:sp>
      <p:pic>
        <p:nvPicPr>
          <p:cNvPr id="5" name="Image 4">
            <a:extLst>
              <a:ext uri="{FF2B5EF4-FFF2-40B4-BE49-F238E27FC236}">
                <a16:creationId xmlns:a16="http://schemas.microsoft.com/office/drawing/2014/main" id="{30F23B2E-D029-4CD7-9517-596CEB80E788}"/>
              </a:ext>
            </a:extLst>
          </p:cNvPr>
          <p:cNvPicPr>
            <a:picLocks noChangeAspect="1"/>
          </p:cNvPicPr>
          <p:nvPr/>
        </p:nvPicPr>
        <p:blipFill>
          <a:blip r:embed="rId3"/>
          <a:stretch>
            <a:fillRect/>
          </a:stretch>
        </p:blipFill>
        <p:spPr>
          <a:xfrm>
            <a:off x="0" y="2632563"/>
            <a:ext cx="3286125" cy="2190750"/>
          </a:xfrm>
          <a:prstGeom prst="rect">
            <a:avLst/>
          </a:prstGeom>
        </p:spPr>
      </p:pic>
      <p:sp>
        <p:nvSpPr>
          <p:cNvPr id="6" name="Rectangle 5">
            <a:extLst>
              <a:ext uri="{FF2B5EF4-FFF2-40B4-BE49-F238E27FC236}">
                <a16:creationId xmlns:a16="http://schemas.microsoft.com/office/drawing/2014/main" id="{9896CB85-2F0C-4010-A73B-0559963BDE30}"/>
              </a:ext>
            </a:extLst>
          </p:cNvPr>
          <p:cNvSpPr/>
          <p:nvPr/>
        </p:nvSpPr>
        <p:spPr>
          <a:xfrm>
            <a:off x="171449" y="5763289"/>
            <a:ext cx="8029575" cy="646331"/>
          </a:xfrm>
          <a:prstGeom prst="rect">
            <a:avLst/>
          </a:prstGeom>
        </p:spPr>
        <p:txBody>
          <a:bodyPr wrap="square">
            <a:spAutoFit/>
          </a:bodyPr>
          <a:lstStyle/>
          <a:p>
            <a:r>
              <a:rPr lang="fr-FR" dirty="0"/>
              <a:t>http://www.ipreunion.com/volcan/reportage/2007/04/02/piton-de-la-fournaise,la-lave-traverse-la-route-et-va-a-la-mer,3063.html</a:t>
            </a:r>
          </a:p>
        </p:txBody>
      </p:sp>
    </p:spTree>
    <p:extLst>
      <p:ext uri="{BB962C8B-B14F-4D97-AF65-F5344CB8AC3E}">
        <p14:creationId xmlns:p14="http://schemas.microsoft.com/office/powerpoint/2010/main" val="3215676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96611" y="988869"/>
            <a:ext cx="8355726" cy="2295185"/>
          </a:xfrm>
        </p:spPr>
        <p:txBody>
          <a:bodyPr/>
          <a:lstStyle/>
          <a:p>
            <a:r>
              <a:rPr lang="fr-FR" dirty="0"/>
              <a:t>En 1</a:t>
            </a:r>
            <a:r>
              <a:rPr lang="fr-FR" baseline="30000" dirty="0"/>
              <a:t>ère</a:t>
            </a:r>
            <a:r>
              <a:rPr lang="fr-FR" dirty="0"/>
              <a:t> : Grâce aux documents et à vos connaissances, vous décrirez dans un premier paragraphe le milieu de La Réunion en précisant ses contraintes et les risques.  Puis, dans un deuxième paragraphe, vous présenterez ses potentialités et montrerez comment elles peuvent être valorisées. Enfin, dans un troisième paragraphe, vous présenterez quelques mesures de prévention du milieu et des risques.</a:t>
            </a:r>
          </a:p>
          <a:p>
            <a:endParaRPr lang="fr-FR" dirty="0"/>
          </a:p>
        </p:txBody>
      </p:sp>
      <p:graphicFrame>
        <p:nvGraphicFramePr>
          <p:cNvPr id="4" name="Tableau 3"/>
          <p:cNvGraphicFramePr>
            <a:graphicFrameLocks noGrp="1"/>
          </p:cNvGraphicFramePr>
          <p:nvPr>
            <p:extLst>
              <p:ext uri="{D42A27DB-BD31-4B8C-83A1-F6EECF244321}">
                <p14:modId xmlns:p14="http://schemas.microsoft.com/office/powerpoint/2010/main" val="1784625641"/>
              </p:ext>
            </p:extLst>
          </p:nvPr>
        </p:nvGraphicFramePr>
        <p:xfrm>
          <a:off x="496611" y="3411345"/>
          <a:ext cx="8355726" cy="2926080"/>
        </p:xfrm>
        <a:graphic>
          <a:graphicData uri="http://schemas.openxmlformats.org/drawingml/2006/table">
            <a:tbl>
              <a:tblPr firstRow="1" bandRow="1">
                <a:tableStyleId>{5C22544A-7EE6-4342-B048-85BDC9FD1C3A}</a:tableStyleId>
              </a:tblPr>
              <a:tblGrid>
                <a:gridCol w="3825768">
                  <a:extLst>
                    <a:ext uri="{9D8B030D-6E8A-4147-A177-3AD203B41FA5}">
                      <a16:colId xmlns:a16="http://schemas.microsoft.com/office/drawing/2014/main" val="20000"/>
                    </a:ext>
                  </a:extLst>
                </a:gridCol>
                <a:gridCol w="4529958">
                  <a:extLst>
                    <a:ext uri="{9D8B030D-6E8A-4147-A177-3AD203B41FA5}">
                      <a16:colId xmlns:a16="http://schemas.microsoft.com/office/drawing/2014/main" val="20001"/>
                    </a:ext>
                  </a:extLst>
                </a:gridCol>
              </a:tblGrid>
              <a:tr h="370840">
                <a:tc>
                  <a:txBody>
                    <a:bodyPr/>
                    <a:lstStyle/>
                    <a:p>
                      <a:r>
                        <a:rPr lang="fr-FR" sz="2400" dirty="0"/>
                        <a:t>Que disent les docs sur contraintes et risques?</a:t>
                      </a:r>
                    </a:p>
                  </a:txBody>
                  <a:tcPr/>
                </a:tc>
                <a:tc>
                  <a:txBody>
                    <a:bodyPr/>
                    <a:lstStyle/>
                    <a:p>
                      <a:r>
                        <a:rPr lang="fr-FR" sz="2400" dirty="0"/>
                        <a:t>Qu’est-ce que je peux expliquer?</a:t>
                      </a:r>
                    </a:p>
                  </a:txBody>
                  <a:tcPr/>
                </a:tc>
                <a:extLst>
                  <a:ext uri="{0D108BD9-81ED-4DB2-BD59-A6C34878D82A}">
                    <a16:rowId xmlns:a16="http://schemas.microsoft.com/office/drawing/2014/main" val="10000"/>
                  </a:ext>
                </a:extLst>
              </a:tr>
              <a:tr h="370840">
                <a:tc>
                  <a:txBody>
                    <a:bodyPr/>
                    <a:lstStyle/>
                    <a:p>
                      <a:r>
                        <a:rPr lang="fr-FR" sz="2400" dirty="0"/>
                        <a:t>Lave, coulée</a:t>
                      </a:r>
                    </a:p>
                  </a:txBody>
                  <a:tcPr/>
                </a:tc>
                <a:tc>
                  <a:txBody>
                    <a:bodyPr/>
                    <a:lstStyle/>
                    <a:p>
                      <a:r>
                        <a:rPr lang="fr-FR" sz="2400" dirty="0"/>
                        <a:t>Volcanisme actif</a:t>
                      </a:r>
                      <a:r>
                        <a:rPr lang="fr-FR" sz="2400" baseline="0" dirty="0"/>
                        <a:t> ….</a:t>
                      </a:r>
                      <a:endParaRPr lang="fr-FR" sz="2400" dirty="0"/>
                    </a:p>
                  </a:txBody>
                  <a:tcPr/>
                </a:tc>
                <a:extLst>
                  <a:ext uri="{0D108BD9-81ED-4DB2-BD59-A6C34878D82A}">
                    <a16:rowId xmlns:a16="http://schemas.microsoft.com/office/drawing/2014/main" val="10001"/>
                  </a:ext>
                </a:extLst>
              </a:tr>
              <a:tr h="370840">
                <a:tc>
                  <a:txBody>
                    <a:bodyPr/>
                    <a:lstStyle/>
                    <a:p>
                      <a:r>
                        <a:rPr lang="fr-FR" sz="2400" dirty="0"/>
                        <a:t>Outremer, Océan Indien</a:t>
                      </a:r>
                    </a:p>
                  </a:txBody>
                  <a:tcPr/>
                </a:tc>
                <a:tc>
                  <a:txBody>
                    <a:bodyPr/>
                    <a:lstStyle/>
                    <a:p>
                      <a:r>
                        <a:rPr lang="fr-FR" sz="2400" dirty="0"/>
                        <a:t>Eloignement de la métropole, isolement</a:t>
                      </a:r>
                    </a:p>
                  </a:txBody>
                  <a:tcPr/>
                </a:tc>
                <a:extLst>
                  <a:ext uri="{0D108BD9-81ED-4DB2-BD59-A6C34878D82A}">
                    <a16:rowId xmlns:a16="http://schemas.microsoft.com/office/drawing/2014/main" val="10002"/>
                  </a:ext>
                </a:extLst>
              </a:tr>
              <a:tr h="370840">
                <a:tc>
                  <a:txBody>
                    <a:bodyPr/>
                    <a:lstStyle/>
                    <a:p>
                      <a:r>
                        <a:rPr lang="fr-FR" sz="2400" dirty="0"/>
                        <a:t>Montagne, cirques</a:t>
                      </a:r>
                    </a:p>
                  </a:txBody>
                  <a:tcPr/>
                </a:tc>
                <a:tc>
                  <a:txBody>
                    <a:bodyPr/>
                    <a:lstStyle/>
                    <a:p>
                      <a:r>
                        <a:rPr lang="fr-FR" sz="2400" dirty="0"/>
                        <a:t>Milieu difficile, escarpé, accès limité</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57558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276A02E8-B340-432B-A487-2843CA65309C}"/>
              </a:ext>
            </a:extLst>
          </p:cNvPr>
          <p:cNvPicPr>
            <a:picLocks noGrp="1" noChangeAspect="1"/>
          </p:cNvPicPr>
          <p:nvPr>
            <p:ph idx="1"/>
          </p:nvPr>
        </p:nvPicPr>
        <p:blipFill rotWithShape="1">
          <a:blip r:embed="rId2"/>
          <a:srcRect l="21771" t="12540" r="20732" b="46727"/>
          <a:stretch/>
        </p:blipFill>
        <p:spPr>
          <a:xfrm>
            <a:off x="901866" y="2141141"/>
            <a:ext cx="7832561" cy="3468028"/>
          </a:xfrm>
          <a:prstGeom prst="rect">
            <a:avLst/>
          </a:prstGeom>
        </p:spPr>
      </p:pic>
      <p:pic>
        <p:nvPicPr>
          <p:cNvPr id="3" name="Image 2">
            <a:extLst>
              <a:ext uri="{FF2B5EF4-FFF2-40B4-BE49-F238E27FC236}">
                <a16:creationId xmlns:a16="http://schemas.microsoft.com/office/drawing/2014/main" id="{13C395A1-26DD-405F-8597-4B4EF4AD2EAE}"/>
              </a:ext>
            </a:extLst>
          </p:cNvPr>
          <p:cNvPicPr>
            <a:picLocks noChangeAspect="1"/>
          </p:cNvPicPr>
          <p:nvPr/>
        </p:nvPicPr>
        <p:blipFill>
          <a:blip r:embed="rId3"/>
          <a:stretch>
            <a:fillRect/>
          </a:stretch>
        </p:blipFill>
        <p:spPr>
          <a:xfrm>
            <a:off x="1473214" y="6020654"/>
            <a:ext cx="6389162" cy="390178"/>
          </a:xfrm>
          <a:prstGeom prst="rect">
            <a:avLst/>
          </a:prstGeom>
        </p:spPr>
      </p:pic>
      <p:sp>
        <p:nvSpPr>
          <p:cNvPr id="5" name="Titre 1">
            <a:extLst>
              <a:ext uri="{FF2B5EF4-FFF2-40B4-BE49-F238E27FC236}">
                <a16:creationId xmlns:a16="http://schemas.microsoft.com/office/drawing/2014/main" id="{4B9946A9-C7A3-4DCD-AA9A-D1615955D202}"/>
              </a:ext>
            </a:extLst>
          </p:cNvPr>
          <p:cNvSpPr>
            <a:spLocks noGrp="1"/>
          </p:cNvSpPr>
          <p:nvPr>
            <p:ph type="title"/>
          </p:nvPr>
        </p:nvSpPr>
        <p:spPr/>
        <p:txBody>
          <a:bodyPr>
            <a:noAutofit/>
          </a:bodyPr>
          <a:lstStyle/>
          <a:p>
            <a:r>
              <a:rPr lang="fr-FR" sz="2800" dirty="0"/>
              <a:t>3. Au collège et au lycée, l’exemple du goulag</a:t>
            </a:r>
          </a:p>
        </p:txBody>
      </p:sp>
    </p:spTree>
    <p:extLst>
      <p:ext uri="{BB962C8B-B14F-4D97-AF65-F5344CB8AC3E}">
        <p14:creationId xmlns:p14="http://schemas.microsoft.com/office/powerpoint/2010/main" val="41442378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6A2107-B421-46E8-AF1E-08C4872EF94A}"/>
              </a:ext>
            </a:extLst>
          </p:cNvPr>
          <p:cNvSpPr>
            <a:spLocks noGrp="1"/>
          </p:cNvSpPr>
          <p:nvPr>
            <p:ph type="title"/>
          </p:nvPr>
        </p:nvSpPr>
        <p:spPr/>
        <p:txBody>
          <a:bodyPr>
            <a:normAutofit/>
          </a:bodyPr>
          <a:lstStyle/>
          <a:p>
            <a:r>
              <a:rPr lang="fr-FR" dirty="0">
                <a:solidFill>
                  <a:schemeClr val="accent1">
                    <a:lumMod val="60000"/>
                    <a:lumOff val="40000"/>
                  </a:schemeClr>
                </a:solidFill>
              </a:rPr>
              <a:t>Travailler avec des photographies en 1</a:t>
            </a:r>
            <a:r>
              <a:rPr lang="fr-FR" baseline="30000" dirty="0">
                <a:solidFill>
                  <a:schemeClr val="accent1">
                    <a:lumMod val="60000"/>
                    <a:lumOff val="40000"/>
                  </a:schemeClr>
                </a:solidFill>
              </a:rPr>
              <a:t>ère</a:t>
            </a:r>
            <a:r>
              <a:rPr lang="fr-FR" dirty="0">
                <a:solidFill>
                  <a:schemeClr val="accent1">
                    <a:lumMod val="60000"/>
                    <a:lumOff val="40000"/>
                  </a:schemeClr>
                </a:solidFill>
              </a:rPr>
              <a:t> </a:t>
            </a:r>
          </a:p>
        </p:txBody>
      </p:sp>
      <p:sp>
        <p:nvSpPr>
          <p:cNvPr id="3" name="Espace réservé du contenu 2">
            <a:extLst>
              <a:ext uri="{FF2B5EF4-FFF2-40B4-BE49-F238E27FC236}">
                <a16:creationId xmlns:a16="http://schemas.microsoft.com/office/drawing/2014/main" id="{37307989-103A-4C92-BDFF-5AB39128FAF3}"/>
              </a:ext>
            </a:extLst>
          </p:cNvPr>
          <p:cNvSpPr>
            <a:spLocks noGrp="1"/>
          </p:cNvSpPr>
          <p:nvPr>
            <p:ph idx="1"/>
          </p:nvPr>
        </p:nvSpPr>
        <p:spPr/>
        <p:txBody>
          <a:bodyPr/>
          <a:lstStyle/>
          <a:p>
            <a:r>
              <a:rPr lang="fr-FR" dirty="0"/>
              <a:t>Des questions spécifiques :</a:t>
            </a:r>
          </a:p>
          <a:p>
            <a:r>
              <a:rPr lang="fr-FR" dirty="0"/>
              <a:t> cadrage, points de vue, effets produits</a:t>
            </a:r>
          </a:p>
          <a:p>
            <a:r>
              <a:rPr lang="fr-FR" dirty="0"/>
              <a:t>La question du commanditaire</a:t>
            </a:r>
          </a:p>
          <a:p>
            <a:r>
              <a:rPr lang="fr-FR"/>
              <a:t>Destinataires et récepteurs</a:t>
            </a:r>
            <a:endParaRPr lang="fr-FR" dirty="0"/>
          </a:p>
        </p:txBody>
      </p:sp>
      <p:sp>
        <p:nvSpPr>
          <p:cNvPr id="4" name="Ellipse 3">
            <a:extLst>
              <a:ext uri="{FF2B5EF4-FFF2-40B4-BE49-F238E27FC236}">
                <a16:creationId xmlns:a16="http://schemas.microsoft.com/office/drawing/2014/main" id="{D26B6A93-47CC-4258-A313-4C2A87D6B164}"/>
              </a:ext>
            </a:extLst>
          </p:cNvPr>
          <p:cNvSpPr/>
          <p:nvPr/>
        </p:nvSpPr>
        <p:spPr>
          <a:xfrm>
            <a:off x="594360" y="433447"/>
            <a:ext cx="1384662" cy="119505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dirty="0"/>
              <a:t>ML</a:t>
            </a:r>
          </a:p>
        </p:txBody>
      </p:sp>
    </p:spTree>
    <p:extLst>
      <p:ext uri="{BB962C8B-B14F-4D97-AF65-F5344CB8AC3E}">
        <p14:creationId xmlns:p14="http://schemas.microsoft.com/office/powerpoint/2010/main" val="986562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587269" y="417164"/>
            <a:ext cx="7727251" cy="506040"/>
          </a:xfrm>
        </p:spPr>
        <p:txBody>
          <a:bodyPr>
            <a:normAutofit/>
          </a:bodyPr>
          <a:lstStyle/>
          <a:p>
            <a:r>
              <a:rPr lang="fr-FR" sz="2000" b="1" dirty="0"/>
              <a:t>Sept éléments pour aborder un doc de l’école à l’université</a:t>
            </a:r>
          </a:p>
        </p:txBody>
      </p:sp>
      <p:graphicFrame>
        <p:nvGraphicFramePr>
          <p:cNvPr id="4" name="Espace réservé du contenu 3"/>
          <p:cNvGraphicFramePr>
            <a:graphicFrameLocks noGrp="1"/>
          </p:cNvGraphicFramePr>
          <p:nvPr>
            <p:ph idx="4294967295"/>
            <p:extLst/>
          </p:nvPr>
        </p:nvGraphicFramePr>
        <p:xfrm>
          <a:off x="251520" y="971602"/>
          <a:ext cx="8398750" cy="5678027"/>
        </p:xfrm>
        <a:graphic>
          <a:graphicData uri="http://schemas.openxmlformats.org/drawingml/2006/table">
            <a:tbl>
              <a:tblPr firstRow="1" firstCol="1" bandRow="1"/>
              <a:tblGrid>
                <a:gridCol w="2160239">
                  <a:extLst>
                    <a:ext uri="{9D8B030D-6E8A-4147-A177-3AD203B41FA5}">
                      <a16:colId xmlns:a16="http://schemas.microsoft.com/office/drawing/2014/main" val="20000"/>
                    </a:ext>
                  </a:extLst>
                </a:gridCol>
                <a:gridCol w="792088">
                  <a:extLst>
                    <a:ext uri="{9D8B030D-6E8A-4147-A177-3AD203B41FA5}">
                      <a16:colId xmlns:a16="http://schemas.microsoft.com/office/drawing/2014/main" val="20001"/>
                    </a:ext>
                  </a:extLst>
                </a:gridCol>
                <a:gridCol w="2592288">
                  <a:extLst>
                    <a:ext uri="{9D8B030D-6E8A-4147-A177-3AD203B41FA5}">
                      <a16:colId xmlns:a16="http://schemas.microsoft.com/office/drawing/2014/main" val="20002"/>
                    </a:ext>
                  </a:extLst>
                </a:gridCol>
                <a:gridCol w="792088">
                  <a:extLst>
                    <a:ext uri="{9D8B030D-6E8A-4147-A177-3AD203B41FA5}">
                      <a16:colId xmlns:a16="http://schemas.microsoft.com/office/drawing/2014/main" val="20003"/>
                    </a:ext>
                  </a:extLst>
                </a:gridCol>
                <a:gridCol w="2062047">
                  <a:extLst>
                    <a:ext uri="{9D8B030D-6E8A-4147-A177-3AD203B41FA5}">
                      <a16:colId xmlns:a16="http://schemas.microsoft.com/office/drawing/2014/main" val="20004"/>
                    </a:ext>
                  </a:extLst>
                </a:gridCol>
              </a:tblGrid>
              <a:tr h="280456">
                <a:tc>
                  <a:txBody>
                    <a:bodyPr/>
                    <a:lstStyle/>
                    <a:p>
                      <a:pPr>
                        <a:lnSpc>
                          <a:spcPct val="115000"/>
                        </a:lnSpc>
                        <a:spcAft>
                          <a:spcPts val="0"/>
                        </a:spcAft>
                      </a:pPr>
                      <a:endParaRPr lang="fr-FR" sz="2000" dirty="0">
                        <a:effectLst/>
                        <a:latin typeface="Calibri"/>
                        <a:ea typeface="Calibri"/>
                        <a:cs typeface="Times New Roman"/>
                      </a:endParaRPr>
                    </a:p>
                  </a:txBody>
                  <a:tcPr marL="60337" marR="60337" marT="0" marB="0">
                    <a:lnL>
                      <a:noFill/>
                    </a:lnL>
                    <a:lnR>
                      <a:noFill/>
                    </a:lnR>
                    <a:lnT>
                      <a:noFill/>
                    </a:lnT>
                    <a:lnB>
                      <a:noFill/>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fr-FR" sz="2000" b="1" dirty="0">
                          <a:effectLst/>
                          <a:latin typeface="Calibri"/>
                          <a:ea typeface="Calibri"/>
                          <a:cs typeface="Times New Roman"/>
                        </a:rPr>
                        <a:t>Contexte</a:t>
                      </a:r>
                      <a:endParaRPr lang="fr-FR" sz="1400" dirty="0">
                        <a:effectLst/>
                        <a:latin typeface="Calibri"/>
                        <a:ea typeface="Calibri"/>
                        <a:cs typeface="Times New Roman"/>
                      </a:endParaRPr>
                    </a:p>
                  </a:txBody>
                  <a:tcPr marL="60337" marR="603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a:noFill/>
                    </a:lnB>
                  </a:tcPr>
                </a:tc>
                <a:extLst>
                  <a:ext uri="{0D108BD9-81ED-4DB2-BD59-A6C34878D82A}">
                    <a16:rowId xmlns:a16="http://schemas.microsoft.com/office/drawing/2014/main" val="10000"/>
                  </a:ext>
                </a:extLst>
              </a:tr>
              <a:tr h="279138">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a:noFill/>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fr-FR" sz="2000" b="1" dirty="0">
                          <a:effectLst/>
                          <a:latin typeface="Calibri"/>
                          <a:ea typeface="Calibri"/>
                          <a:cs typeface="Times New Roman"/>
                        </a:rPr>
                        <a:t>Date</a:t>
                      </a:r>
                      <a:endParaRPr lang="fr-FR" sz="1400" dirty="0">
                        <a:effectLst/>
                        <a:latin typeface="Calibri"/>
                        <a:ea typeface="Calibri"/>
                        <a:cs typeface="Times New Roman"/>
                      </a:endParaRPr>
                    </a:p>
                  </a:txBody>
                  <a:tcPr marL="60337" marR="603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a:noFill/>
                    </a:lnB>
                  </a:tcPr>
                </a:tc>
                <a:extLst>
                  <a:ext uri="{0D108BD9-81ED-4DB2-BD59-A6C34878D82A}">
                    <a16:rowId xmlns:a16="http://schemas.microsoft.com/office/drawing/2014/main" val="10001"/>
                  </a:ext>
                </a:extLst>
              </a:tr>
              <a:tr h="198236">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a:noFill/>
                    </a:lnB>
                  </a:tcPr>
                </a:tc>
                <a:tc>
                  <a:txBody>
                    <a:bodyPr/>
                    <a:lstStyle/>
                    <a:p>
                      <a:pPr algn="ct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a:noFill/>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05624">
                <a:tc>
                  <a:txBody>
                    <a:bodyPr/>
                    <a:lstStyle/>
                    <a:p>
                      <a:pPr algn="ctr">
                        <a:lnSpc>
                          <a:spcPct val="115000"/>
                        </a:lnSpc>
                        <a:spcAft>
                          <a:spcPts val="0"/>
                        </a:spcAft>
                      </a:pPr>
                      <a:r>
                        <a:rPr lang="fr-FR" sz="2000" b="1" dirty="0">
                          <a:effectLst/>
                          <a:latin typeface="Calibri"/>
                          <a:ea typeface="Calibri"/>
                          <a:cs typeface="Times New Roman"/>
                        </a:rPr>
                        <a:t>Emetteur : </a:t>
                      </a:r>
                      <a:endParaRPr lang="fr-FR" sz="1400" dirty="0">
                        <a:effectLst/>
                        <a:latin typeface="Calibri"/>
                        <a:ea typeface="Calibri"/>
                        <a:cs typeface="Times New Roman"/>
                      </a:endParaRPr>
                    </a:p>
                    <a:p>
                      <a:pPr algn="ctr">
                        <a:lnSpc>
                          <a:spcPct val="115000"/>
                        </a:lnSpc>
                        <a:spcAft>
                          <a:spcPts val="0"/>
                        </a:spcAft>
                      </a:pPr>
                      <a:r>
                        <a:rPr lang="fr-FR" sz="2000" dirty="0">
                          <a:effectLst/>
                          <a:latin typeface="Calibri"/>
                          <a:ea typeface="Calibri"/>
                          <a:cs typeface="Times New Roman"/>
                        </a:rPr>
                        <a:t>nom, </a:t>
                      </a:r>
                      <a:endParaRPr lang="fr-FR" sz="1400" dirty="0">
                        <a:effectLst/>
                        <a:latin typeface="Calibri"/>
                        <a:ea typeface="Calibri"/>
                        <a:cs typeface="Times New Roman"/>
                      </a:endParaRPr>
                    </a:p>
                    <a:p>
                      <a:pPr algn="ctr">
                        <a:lnSpc>
                          <a:spcPct val="115000"/>
                        </a:lnSpc>
                        <a:spcAft>
                          <a:spcPts val="0"/>
                        </a:spcAft>
                      </a:pPr>
                      <a:r>
                        <a:rPr lang="fr-FR" sz="2000" dirty="0">
                          <a:effectLst/>
                          <a:latin typeface="Calibri"/>
                          <a:ea typeface="Calibri"/>
                          <a:cs typeface="Times New Roman"/>
                        </a:rPr>
                        <a:t>statut, </a:t>
                      </a:r>
                      <a:endParaRPr lang="fr-FR" sz="1400" dirty="0">
                        <a:effectLst/>
                        <a:latin typeface="Calibri"/>
                        <a:ea typeface="Calibri"/>
                        <a:cs typeface="Times New Roman"/>
                      </a:endParaRPr>
                    </a:p>
                    <a:p>
                      <a:pPr algn="ctr">
                        <a:lnSpc>
                          <a:spcPct val="115000"/>
                        </a:lnSpc>
                        <a:spcAft>
                          <a:spcPts val="0"/>
                        </a:spcAft>
                      </a:pPr>
                      <a:r>
                        <a:rPr lang="fr-FR" sz="2000" dirty="0">
                          <a:effectLst/>
                          <a:latin typeface="Calibri"/>
                          <a:ea typeface="Calibri"/>
                          <a:cs typeface="Times New Roman"/>
                        </a:rPr>
                        <a:t>conditions de production</a:t>
                      </a:r>
                      <a:endParaRPr lang="fr-FR" sz="1400" dirty="0">
                        <a:effectLst/>
                        <a:latin typeface="Calibri"/>
                        <a:ea typeface="Calibri"/>
                        <a:cs typeface="Times New Roman"/>
                      </a:endParaRPr>
                    </a:p>
                  </a:txBody>
                  <a:tcPr marL="60337" marR="603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2000" dirty="0">
                        <a:effectLst/>
                        <a:latin typeface="Calibri"/>
                        <a:ea typeface="Calibri"/>
                        <a:cs typeface="Times New Roman"/>
                      </a:endParaRPr>
                    </a:p>
                  </a:txBody>
                  <a:tcPr marL="60337" marR="603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fr-FR" sz="2000" b="1" dirty="0">
                          <a:effectLst/>
                          <a:latin typeface="Calibri"/>
                          <a:ea typeface="Calibri"/>
                          <a:cs typeface="Times New Roman"/>
                        </a:rPr>
                        <a:t>Message : </a:t>
                      </a:r>
                      <a:endParaRPr lang="fr-FR" sz="1400" dirty="0">
                        <a:effectLst/>
                        <a:latin typeface="Calibri"/>
                        <a:ea typeface="Calibri"/>
                        <a:cs typeface="Times New Roman"/>
                      </a:endParaRPr>
                    </a:p>
                    <a:p>
                      <a:pPr algn="ctr">
                        <a:lnSpc>
                          <a:spcPct val="115000"/>
                        </a:lnSpc>
                        <a:spcAft>
                          <a:spcPts val="0"/>
                        </a:spcAft>
                      </a:pPr>
                      <a:r>
                        <a:rPr lang="fr-FR" sz="2000" dirty="0">
                          <a:effectLst/>
                          <a:latin typeface="Calibri"/>
                          <a:ea typeface="Calibri"/>
                          <a:cs typeface="Times New Roman"/>
                        </a:rPr>
                        <a:t>idée force contenue dans le doc</a:t>
                      </a:r>
                      <a:endParaRPr lang="fr-FR" sz="1400" dirty="0">
                        <a:effectLst/>
                        <a:latin typeface="Calibri"/>
                        <a:ea typeface="Calibri"/>
                        <a:cs typeface="Times New Roman"/>
                      </a:endParaRPr>
                    </a:p>
                  </a:txBody>
                  <a:tcPr marL="60337" marR="603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fr-FR" sz="2000" b="1" dirty="0">
                          <a:effectLst/>
                          <a:latin typeface="Calibri"/>
                          <a:ea typeface="Calibri"/>
                          <a:cs typeface="Times New Roman"/>
                        </a:rPr>
                        <a:t>Destinataire : </a:t>
                      </a:r>
                      <a:endParaRPr lang="fr-FR" sz="1400" dirty="0">
                        <a:effectLst/>
                        <a:latin typeface="Calibri"/>
                        <a:ea typeface="Calibri"/>
                        <a:cs typeface="Times New Roman"/>
                      </a:endParaRPr>
                    </a:p>
                    <a:p>
                      <a:pPr algn="ctr">
                        <a:lnSpc>
                          <a:spcPct val="115000"/>
                        </a:lnSpc>
                        <a:spcAft>
                          <a:spcPts val="0"/>
                        </a:spcAft>
                      </a:pPr>
                      <a:r>
                        <a:rPr lang="fr-FR" sz="2000" dirty="0">
                          <a:effectLst/>
                          <a:latin typeface="Calibri"/>
                          <a:ea typeface="Calibri"/>
                          <a:cs typeface="Times New Roman"/>
                        </a:rPr>
                        <a:t>nom, </a:t>
                      </a:r>
                      <a:endParaRPr lang="fr-FR" sz="1400" dirty="0">
                        <a:effectLst/>
                        <a:latin typeface="Calibri"/>
                        <a:ea typeface="Calibri"/>
                        <a:cs typeface="Times New Roman"/>
                      </a:endParaRPr>
                    </a:p>
                    <a:p>
                      <a:pPr algn="ctr">
                        <a:lnSpc>
                          <a:spcPct val="115000"/>
                        </a:lnSpc>
                        <a:spcAft>
                          <a:spcPts val="0"/>
                        </a:spcAft>
                      </a:pPr>
                      <a:r>
                        <a:rPr lang="fr-FR" sz="2000" dirty="0">
                          <a:effectLst/>
                          <a:latin typeface="Calibri"/>
                          <a:ea typeface="Calibri"/>
                          <a:cs typeface="Times New Roman"/>
                        </a:rPr>
                        <a:t>statut </a:t>
                      </a:r>
                      <a:endParaRPr lang="fr-FR" sz="1400" dirty="0">
                        <a:effectLst/>
                        <a:latin typeface="Calibri"/>
                        <a:ea typeface="Calibri"/>
                        <a:cs typeface="Times New Roman"/>
                      </a:endParaRPr>
                    </a:p>
                    <a:p>
                      <a:pPr algn="ctr">
                        <a:lnSpc>
                          <a:spcPct val="115000"/>
                        </a:lnSpc>
                        <a:spcAft>
                          <a:spcPts val="0"/>
                        </a:spcAft>
                      </a:pPr>
                      <a:r>
                        <a:rPr lang="fr-FR" sz="2000" dirty="0">
                          <a:effectLst/>
                          <a:latin typeface="Calibri"/>
                          <a:ea typeface="Calibri"/>
                          <a:cs typeface="Times New Roman"/>
                        </a:rPr>
                        <a:t>autres récepteurs prévus ou non</a:t>
                      </a:r>
                      <a:endParaRPr lang="fr-FR" sz="1400" dirty="0">
                        <a:effectLst/>
                        <a:latin typeface="Calibri"/>
                        <a:ea typeface="Calibri"/>
                        <a:cs typeface="Times New Roman"/>
                      </a:endParaRPr>
                    </a:p>
                  </a:txBody>
                  <a:tcPr marL="60337" marR="603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0464">
                <a:tc>
                  <a:txBody>
                    <a:bodyPr/>
                    <a:lstStyle/>
                    <a:p>
                      <a:pPr>
                        <a:lnSpc>
                          <a:spcPct val="115000"/>
                        </a:lnSpc>
                        <a:spcAft>
                          <a:spcPts val="0"/>
                        </a:spcAft>
                      </a:pPr>
                      <a:endParaRPr lang="fr-FR" sz="2000" dirty="0">
                        <a:effectLst/>
                        <a:latin typeface="Calibri"/>
                        <a:ea typeface="Calibri"/>
                        <a:cs typeface="Times New Roman"/>
                      </a:endParaRPr>
                    </a:p>
                  </a:txBody>
                  <a:tcPr marL="60337" marR="60337"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a:noFill/>
                    </a:lnB>
                  </a:tcPr>
                </a:tc>
                <a:tc>
                  <a:txBody>
                    <a:bodyPr/>
                    <a:lstStyle/>
                    <a:p>
                      <a:pPr algn="ct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a:noFill/>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4"/>
                  </a:ext>
                </a:extLst>
              </a:tr>
              <a:tr h="647620">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a:noFill/>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fr-FR" sz="2000" b="1" dirty="0">
                          <a:effectLst/>
                          <a:latin typeface="Calibri"/>
                          <a:ea typeface="Calibri"/>
                          <a:cs typeface="Times New Roman"/>
                        </a:rPr>
                        <a:t>Canal : </a:t>
                      </a:r>
                      <a:endParaRPr lang="fr-FR" sz="1400" dirty="0">
                        <a:effectLst/>
                        <a:latin typeface="Calibri"/>
                        <a:ea typeface="Calibri"/>
                        <a:cs typeface="Times New Roman"/>
                      </a:endParaRPr>
                    </a:p>
                    <a:p>
                      <a:pPr algn="ctr">
                        <a:lnSpc>
                          <a:spcPct val="115000"/>
                        </a:lnSpc>
                        <a:spcAft>
                          <a:spcPts val="0"/>
                        </a:spcAft>
                      </a:pPr>
                      <a:r>
                        <a:rPr lang="fr-FR" sz="2000" dirty="0">
                          <a:effectLst/>
                          <a:latin typeface="Calibri"/>
                          <a:ea typeface="Calibri"/>
                          <a:cs typeface="Times New Roman"/>
                        </a:rPr>
                        <a:t>conditions de transmission</a:t>
                      </a:r>
                      <a:endParaRPr lang="fr-FR" sz="1400" dirty="0">
                        <a:effectLst/>
                        <a:latin typeface="Calibri"/>
                        <a:ea typeface="Calibri"/>
                        <a:cs typeface="Times New Roman"/>
                      </a:endParaRPr>
                    </a:p>
                  </a:txBody>
                  <a:tcPr marL="60337" marR="603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a:noFill/>
                    </a:lnB>
                  </a:tcPr>
                </a:tc>
                <a:extLst>
                  <a:ext uri="{0D108BD9-81ED-4DB2-BD59-A6C34878D82A}">
                    <a16:rowId xmlns:a16="http://schemas.microsoft.com/office/drawing/2014/main" val="10005"/>
                  </a:ext>
                </a:extLst>
              </a:tr>
              <a:tr h="165676">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a:noFill/>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a:noFill/>
                    </a:lnB>
                  </a:tcPr>
                </a:tc>
                <a:tc>
                  <a:txBody>
                    <a:bodyPr/>
                    <a:lstStyle/>
                    <a:p>
                      <a:pPr algn="ct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a:noFill/>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a:noFill/>
                    </a:lnB>
                  </a:tcPr>
                </a:tc>
                <a:extLst>
                  <a:ext uri="{0D108BD9-81ED-4DB2-BD59-A6C34878D82A}">
                    <a16:rowId xmlns:a16="http://schemas.microsoft.com/office/drawing/2014/main" val="10006"/>
                  </a:ext>
                </a:extLst>
              </a:tr>
              <a:tr h="1121267">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a:noFill/>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fr-FR" sz="2000" b="1" dirty="0">
                          <a:effectLst/>
                          <a:latin typeface="Calibri"/>
                          <a:ea typeface="Calibri"/>
                          <a:cs typeface="Times New Roman"/>
                        </a:rPr>
                        <a:t>Intention</a:t>
                      </a:r>
                      <a:r>
                        <a:rPr lang="fr-FR" sz="2000" dirty="0">
                          <a:effectLst/>
                          <a:latin typeface="Calibri"/>
                          <a:ea typeface="Calibri"/>
                          <a:cs typeface="Times New Roman"/>
                        </a:rPr>
                        <a:t> de l’auteur </a:t>
                      </a:r>
                      <a:endParaRPr lang="fr-FR" sz="1400" dirty="0">
                        <a:effectLst/>
                        <a:latin typeface="Calibri"/>
                        <a:ea typeface="Calibri"/>
                        <a:cs typeface="Times New Roman"/>
                      </a:endParaRPr>
                    </a:p>
                    <a:p>
                      <a:pPr algn="ctr">
                        <a:lnSpc>
                          <a:spcPct val="115000"/>
                        </a:lnSpc>
                        <a:spcAft>
                          <a:spcPts val="0"/>
                        </a:spcAft>
                      </a:pPr>
                      <a:r>
                        <a:rPr lang="fr-FR" sz="2000" dirty="0">
                          <a:effectLst/>
                          <a:latin typeface="Calibri"/>
                          <a:ea typeface="Calibri"/>
                          <a:cs typeface="Times New Roman"/>
                        </a:rPr>
                        <a:t>(renvoie à la fonction originelle du doc)</a:t>
                      </a:r>
                      <a:endParaRPr lang="fr-FR" sz="1400" dirty="0">
                        <a:effectLst/>
                        <a:latin typeface="Calibri"/>
                        <a:ea typeface="Calibri"/>
                        <a:cs typeface="Times New Roman"/>
                      </a:endParaRPr>
                    </a:p>
                  </a:txBody>
                  <a:tcPr marL="60337" marR="603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a:noFill/>
                    </a:lnB>
                  </a:tcPr>
                </a:tc>
                <a:extLst>
                  <a:ext uri="{0D108BD9-81ED-4DB2-BD59-A6C34878D82A}">
                    <a16:rowId xmlns:a16="http://schemas.microsoft.com/office/drawing/2014/main" val="10007"/>
                  </a:ext>
                </a:extLst>
              </a:tr>
            </a:tbl>
          </a:graphicData>
        </a:graphic>
      </p:graphicFrame>
      <p:sp>
        <p:nvSpPr>
          <p:cNvPr id="5" name="Flèche droite 4"/>
          <p:cNvSpPr/>
          <p:nvPr/>
        </p:nvSpPr>
        <p:spPr>
          <a:xfrm>
            <a:off x="2210333" y="3414757"/>
            <a:ext cx="4665924" cy="323850"/>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dirty="0"/>
          </a:p>
        </p:txBody>
      </p:sp>
      <p:sp>
        <p:nvSpPr>
          <p:cNvPr id="6" name="Virage 5"/>
          <p:cNvSpPr/>
          <p:nvPr/>
        </p:nvSpPr>
        <p:spPr>
          <a:xfrm>
            <a:off x="1547664" y="1209700"/>
            <a:ext cx="2266950" cy="838200"/>
          </a:xfrm>
          <a:prstGeom prst="bentArrow">
            <a:avLst/>
          </a:prstGeom>
          <a:solidFill>
            <a:schemeClr val="tx2"/>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dirty="0"/>
          </a:p>
        </p:txBody>
      </p:sp>
      <p:sp>
        <p:nvSpPr>
          <p:cNvPr id="7" name="Flèche courbée vers le haut 6"/>
          <p:cNvSpPr/>
          <p:nvPr/>
        </p:nvSpPr>
        <p:spPr>
          <a:xfrm>
            <a:off x="1563672" y="4221088"/>
            <a:ext cx="6398072" cy="1033661"/>
          </a:xfrm>
          <a:prstGeom prst="curvedUp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dirty="0"/>
          </a:p>
        </p:txBody>
      </p:sp>
      <p:sp>
        <p:nvSpPr>
          <p:cNvPr id="8" name="Virage 7"/>
          <p:cNvSpPr/>
          <p:nvPr/>
        </p:nvSpPr>
        <p:spPr>
          <a:xfrm rot="5400000">
            <a:off x="6299498" y="401663"/>
            <a:ext cx="813435" cy="2479040"/>
          </a:xfrm>
          <a:prstGeom prst="ben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dirty="0"/>
          </a:p>
        </p:txBody>
      </p:sp>
      <p:sp>
        <p:nvSpPr>
          <p:cNvPr id="3" name="Espace réservé du numéro de diapositive 2"/>
          <p:cNvSpPr>
            <a:spLocks noGrp="1"/>
          </p:cNvSpPr>
          <p:nvPr>
            <p:ph type="sldNum" sz="quarter" idx="12"/>
          </p:nvPr>
        </p:nvSpPr>
        <p:spPr/>
        <p:txBody>
          <a:bodyPr/>
          <a:lstStyle/>
          <a:p>
            <a:fld id="{9B71029E-7DCC-42DC-B78F-67E31515A2AA}" type="slidenum">
              <a:rPr lang="fr-FR" smtClean="0"/>
              <a:pPr/>
              <a:t>26</a:t>
            </a:fld>
            <a:endParaRPr lang="fr-FR" dirty="0"/>
          </a:p>
        </p:txBody>
      </p:sp>
      <p:sp>
        <p:nvSpPr>
          <p:cNvPr id="10" name="Ellipse 9">
            <a:extLst>
              <a:ext uri="{FF2B5EF4-FFF2-40B4-BE49-F238E27FC236}">
                <a16:creationId xmlns:a16="http://schemas.microsoft.com/office/drawing/2014/main" id="{412494D6-2C33-4309-B68E-8EC72B42E3BE}"/>
              </a:ext>
            </a:extLst>
          </p:cNvPr>
          <p:cNvSpPr/>
          <p:nvPr/>
        </p:nvSpPr>
        <p:spPr>
          <a:xfrm>
            <a:off x="369276" y="2373923"/>
            <a:ext cx="1969478" cy="1691721"/>
          </a:xfrm>
          <a:prstGeom prst="ellipse">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E680A35C-9418-43C1-AFE6-6AECB1D18405}"/>
              </a:ext>
            </a:extLst>
          </p:cNvPr>
          <p:cNvSpPr/>
          <p:nvPr/>
        </p:nvSpPr>
        <p:spPr>
          <a:xfrm>
            <a:off x="6596117" y="2273378"/>
            <a:ext cx="2179132" cy="1722234"/>
          </a:xfrm>
          <a:prstGeom prst="ellipse">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874D93FB-5663-4EB3-9FCB-3A8ED348F94D}"/>
              </a:ext>
            </a:extLst>
          </p:cNvPr>
          <p:cNvSpPr/>
          <p:nvPr/>
        </p:nvSpPr>
        <p:spPr>
          <a:xfrm>
            <a:off x="3387968" y="3738606"/>
            <a:ext cx="1969478" cy="1366857"/>
          </a:xfrm>
          <a:prstGeom prst="ellipse">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7712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60495" y="274638"/>
            <a:ext cx="6521544" cy="1143000"/>
          </a:xfrm>
        </p:spPr>
        <p:txBody>
          <a:bodyPr>
            <a:noAutofit/>
          </a:bodyPr>
          <a:lstStyle/>
          <a:p>
            <a:r>
              <a:rPr lang="fr-FR" sz="3200" dirty="0"/>
              <a:t>URSS : Le goulag près de la mer Blanche, 1931-3</a:t>
            </a:r>
          </a:p>
        </p:txBody>
      </p:sp>
      <p:pic>
        <p:nvPicPr>
          <p:cNvPr id="409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592073" y="1459006"/>
            <a:ext cx="6727173" cy="4786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space réservé du numéro de diapositive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1029E-7DCC-42DC-B78F-67E31515A2AA}" type="slidenum">
              <a:rPr kumimoji="0" lang="fr-FR" sz="14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4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4" name="Image 3">
            <a:extLst>
              <a:ext uri="{FF2B5EF4-FFF2-40B4-BE49-F238E27FC236}">
                <a16:creationId xmlns:a16="http://schemas.microsoft.com/office/drawing/2014/main" id="{740E7D4B-6204-4666-BD4B-5BA526B851BD}"/>
              </a:ext>
            </a:extLst>
          </p:cNvPr>
          <p:cNvPicPr>
            <a:picLocks noChangeAspect="1"/>
          </p:cNvPicPr>
          <p:nvPr/>
        </p:nvPicPr>
        <p:blipFill>
          <a:blip r:embed="rId4"/>
          <a:stretch>
            <a:fillRect/>
          </a:stretch>
        </p:blipFill>
        <p:spPr>
          <a:xfrm>
            <a:off x="0" y="0"/>
            <a:ext cx="2622707" cy="1854137"/>
          </a:xfrm>
          <a:prstGeom prst="rect">
            <a:avLst/>
          </a:prstGeom>
        </p:spPr>
      </p:pic>
      <p:sp>
        <p:nvSpPr>
          <p:cNvPr id="5" name="Rectangle 4">
            <a:extLst>
              <a:ext uri="{FF2B5EF4-FFF2-40B4-BE49-F238E27FC236}">
                <a16:creationId xmlns:a16="http://schemas.microsoft.com/office/drawing/2014/main" id="{1C7F8398-0CB4-4170-9CBB-46D9F5FEC576}"/>
              </a:ext>
            </a:extLst>
          </p:cNvPr>
          <p:cNvSpPr/>
          <p:nvPr/>
        </p:nvSpPr>
        <p:spPr>
          <a:xfrm>
            <a:off x="935559" y="6298684"/>
            <a:ext cx="3791102" cy="369332"/>
          </a:xfrm>
          <a:prstGeom prst="rect">
            <a:avLst/>
          </a:prstGeom>
        </p:spPr>
        <p:txBody>
          <a:bodyPr wrap="none">
            <a:spAutoFit/>
          </a:bodyPr>
          <a:lstStyle/>
          <a:p>
            <a:r>
              <a:rPr lang="fr-FR" dirty="0"/>
              <a:t>IHTP : </a:t>
            </a:r>
            <a:r>
              <a:rPr lang="fr-FR" dirty="0">
                <a:hlinkClick r:id="rId5"/>
              </a:rPr>
              <a:t>http://ihtp.hypotheses.org/459</a:t>
            </a:r>
            <a:r>
              <a:rPr lang="fr-FR" dirty="0"/>
              <a:t> </a:t>
            </a:r>
          </a:p>
        </p:txBody>
      </p:sp>
    </p:spTree>
    <p:extLst>
      <p:ext uri="{BB962C8B-B14F-4D97-AF65-F5344CB8AC3E}">
        <p14:creationId xmlns:p14="http://schemas.microsoft.com/office/powerpoint/2010/main" val="3598854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C7B206D8-632C-4280-96F7-150B8811107F}"/>
              </a:ext>
            </a:extLst>
          </p:cNvPr>
          <p:cNvSpPr>
            <a:spLocks noGrp="1"/>
          </p:cNvSpPr>
          <p:nvPr>
            <p:ph type="title"/>
          </p:nvPr>
        </p:nvSpPr>
        <p:spPr>
          <a:xfrm>
            <a:off x="609600" y="294110"/>
            <a:ext cx="7940040" cy="733501"/>
          </a:xfrm>
        </p:spPr>
        <p:txBody>
          <a:bodyPr>
            <a:noAutofit/>
          </a:bodyPr>
          <a:lstStyle/>
          <a:p>
            <a:r>
              <a:rPr lang="fr-FR" sz="2800" b="1" dirty="0"/>
              <a:t>Travaux d’assèchement, </a:t>
            </a:r>
            <a:r>
              <a:rPr lang="fr-FR" sz="2800" b="1" dirty="0" err="1"/>
              <a:t>Maïgouba</a:t>
            </a:r>
            <a:r>
              <a:rPr lang="fr-FR" sz="2800" b="1" dirty="0"/>
              <a:t>, 22 11 1932</a:t>
            </a:r>
          </a:p>
        </p:txBody>
      </p:sp>
      <p:pic>
        <p:nvPicPr>
          <p:cNvPr id="5" name="Image 4">
            <a:extLst>
              <a:ext uri="{FF2B5EF4-FFF2-40B4-BE49-F238E27FC236}">
                <a16:creationId xmlns:a16="http://schemas.microsoft.com/office/drawing/2014/main" id="{A5AA8D74-F962-452E-89F8-14F716DC7647}"/>
              </a:ext>
            </a:extLst>
          </p:cNvPr>
          <p:cNvPicPr>
            <a:picLocks noChangeAspect="1"/>
          </p:cNvPicPr>
          <p:nvPr/>
        </p:nvPicPr>
        <p:blipFill>
          <a:blip r:embed="rId2"/>
          <a:stretch>
            <a:fillRect/>
          </a:stretch>
        </p:blipFill>
        <p:spPr>
          <a:xfrm>
            <a:off x="928980" y="1027611"/>
            <a:ext cx="7620660" cy="5267401"/>
          </a:xfrm>
          <a:prstGeom prst="rect">
            <a:avLst/>
          </a:prstGeom>
        </p:spPr>
      </p:pic>
      <p:sp>
        <p:nvSpPr>
          <p:cNvPr id="6" name="Rectangle 5">
            <a:extLst>
              <a:ext uri="{FF2B5EF4-FFF2-40B4-BE49-F238E27FC236}">
                <a16:creationId xmlns:a16="http://schemas.microsoft.com/office/drawing/2014/main" id="{F18F1A38-E507-4597-96E2-1AE0218EEEDA}"/>
              </a:ext>
            </a:extLst>
          </p:cNvPr>
          <p:cNvSpPr/>
          <p:nvPr/>
        </p:nvSpPr>
        <p:spPr>
          <a:xfrm>
            <a:off x="935559" y="6298684"/>
            <a:ext cx="3738203" cy="369332"/>
          </a:xfrm>
          <a:prstGeom prst="rect">
            <a:avLst/>
          </a:prstGeom>
        </p:spPr>
        <p:txBody>
          <a:bodyPr wrap="none">
            <a:spAutoFit/>
          </a:bodyPr>
          <a:lstStyle/>
          <a:p>
            <a:r>
              <a:rPr lang="fr-FR" dirty="0"/>
              <a:t>IHTP : http://ihtp.hypotheses.org/459</a:t>
            </a:r>
          </a:p>
        </p:txBody>
      </p:sp>
    </p:spTree>
    <p:extLst>
      <p:ext uri="{BB962C8B-B14F-4D97-AF65-F5344CB8AC3E}">
        <p14:creationId xmlns:p14="http://schemas.microsoft.com/office/powerpoint/2010/main" val="26960898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366AC5-7208-4797-A8AD-11A7CDC693B5}"/>
              </a:ext>
            </a:extLst>
          </p:cNvPr>
          <p:cNvSpPr>
            <a:spLocks noGrp="1"/>
          </p:cNvSpPr>
          <p:nvPr>
            <p:ph type="title"/>
          </p:nvPr>
        </p:nvSpPr>
        <p:spPr/>
        <p:txBody>
          <a:bodyPr/>
          <a:lstStyle/>
          <a:p>
            <a:r>
              <a:rPr lang="fr-FR" dirty="0"/>
              <a:t>Institut de l’Histoire du Temps Présent</a:t>
            </a:r>
          </a:p>
        </p:txBody>
      </p:sp>
      <p:sp>
        <p:nvSpPr>
          <p:cNvPr id="3" name="Espace réservé du contenu 2">
            <a:extLst>
              <a:ext uri="{FF2B5EF4-FFF2-40B4-BE49-F238E27FC236}">
                <a16:creationId xmlns:a16="http://schemas.microsoft.com/office/drawing/2014/main" id="{78CC52A3-1E30-4430-BD5F-9B3359E36F65}"/>
              </a:ext>
            </a:extLst>
          </p:cNvPr>
          <p:cNvSpPr>
            <a:spLocks noGrp="1"/>
          </p:cNvSpPr>
          <p:nvPr>
            <p:ph idx="1"/>
          </p:nvPr>
        </p:nvSpPr>
        <p:spPr/>
        <p:txBody>
          <a:bodyPr>
            <a:normAutofit fontScale="77500" lnSpcReduction="20000"/>
          </a:bodyPr>
          <a:lstStyle/>
          <a:p>
            <a:pPr algn="just"/>
            <a:r>
              <a:rPr lang="fr-FR" dirty="0"/>
              <a:t>Les </a:t>
            </a:r>
            <a:r>
              <a:rPr lang="fr-FR" dirty="0" err="1"/>
              <a:t>Zeks</a:t>
            </a:r>
            <a:r>
              <a:rPr lang="fr-FR" dirty="0"/>
              <a:t> du Canal de la mer Blanche : photographies</a:t>
            </a:r>
          </a:p>
          <a:p>
            <a:pPr algn="just"/>
            <a:r>
              <a:rPr lang="fr-FR" dirty="0"/>
              <a:t>Le premier grand chantier du goulag, 1931-1933</a:t>
            </a:r>
          </a:p>
          <a:p>
            <a:pPr algn="just"/>
            <a:r>
              <a:rPr lang="fr-FR" dirty="0"/>
              <a:t>Le musée de Petrozavodsk a hérité à la chute de l’URSS d’une collection exceptionnelle de 5610 photographies du chantier du canal de la mer Blanche. Ces clichés ont été réalisés sur commande de la police politique (O.G.P.U. ou Guépéou) entre l’automne 1931 où les travaux ont commencé et l’été 1933 où le canal a été inauguré. Sur la carte ci-dessous, le canal proprement dit est la section la plus au nord, du lac Onega à la mer Blanche.</a:t>
            </a:r>
          </a:p>
          <a:p>
            <a:pPr algn="just"/>
            <a:r>
              <a:rPr lang="fr-FR" dirty="0"/>
              <a:t> </a:t>
            </a:r>
            <a:r>
              <a:rPr lang="fr-FR" dirty="0">
                <a:hlinkClick r:id="rId2"/>
              </a:rPr>
              <a:t>http://www.annebrunswic.fr/6-Archives-de-la-Guepeou</a:t>
            </a:r>
            <a:endParaRPr lang="fr-FR" dirty="0"/>
          </a:p>
          <a:p>
            <a:pPr algn="just"/>
            <a:r>
              <a:rPr lang="fr-FR" dirty="0"/>
              <a:t>la première fois dans l’histoire de l’URSS que la police politique, qui gère directement le complexe pénitentiaire des camps depuis 1930, se voit confier un chantier d’une telle ampleur (environ 120 000 hommes), d’une telle technicité (19 écluses et un grand nombre d’ouvrages annexes : barrages, retenues, canaux latéraux…) et d’une telle étendue (220 km). Qui plus est, les conditions climatiques, sans être sibériennes, sont tout de même très rudes à proximité du cercle polaire (comparables au nord de la Finlande voisine).</a:t>
            </a:r>
          </a:p>
          <a:p>
            <a:pPr algn="just"/>
            <a:r>
              <a:rPr lang="fr-FR" dirty="0"/>
              <a:t>IHTP http://ihtp.hypotheses.org/459</a:t>
            </a:r>
          </a:p>
        </p:txBody>
      </p:sp>
    </p:spTree>
    <p:extLst>
      <p:ext uri="{BB962C8B-B14F-4D97-AF65-F5344CB8AC3E}">
        <p14:creationId xmlns:p14="http://schemas.microsoft.com/office/powerpoint/2010/main" val="593084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253" y="172351"/>
            <a:ext cx="2614222" cy="1810343"/>
          </a:xfrm>
        </p:spPr>
        <p:txBody>
          <a:bodyPr>
            <a:noAutofit/>
          </a:bodyPr>
          <a:lstStyle/>
          <a:p>
            <a:br>
              <a:rPr lang="fr-FR" sz="2400" dirty="0">
                <a:latin typeface="+mn-lt"/>
              </a:rPr>
            </a:br>
            <a:r>
              <a:rPr lang="fr-FR" sz="2400" dirty="0">
                <a:latin typeface="+mn-lt"/>
              </a:rPr>
              <a:t>Le tableau des « capacités et méthodes » au lycée</a:t>
            </a:r>
          </a:p>
        </p:txBody>
      </p:sp>
      <p:sp>
        <p:nvSpPr>
          <p:cNvPr id="11" name="Espace réservé du pied de page 10">
            <a:extLst>
              <a:ext uri="{FF2B5EF4-FFF2-40B4-BE49-F238E27FC236}">
                <a16:creationId xmlns:a16="http://schemas.microsoft.com/office/drawing/2014/main" id="{B2115B69-0596-4884-8C95-4719E77130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rPr>
              <a:t>formation M2 Géo Carto 2018 GS ML</a:t>
            </a:r>
          </a:p>
        </p:txBody>
      </p:sp>
      <p:sp>
        <p:nvSpPr>
          <p:cNvPr id="5" name="Espace réservé du numéro de diapositive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C3119-9E64-EF4D-8DC4-418C2352A19D}" type="slidenum">
              <a:rPr kumimoji="0" lang="fr-FR"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pic>
        <p:nvPicPr>
          <p:cNvPr id="3" name="Image 2" descr="Capture d’écran 2013-09-28 à 10.32.42.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50755" y="0"/>
            <a:ext cx="4813940" cy="6822906"/>
          </a:xfrm>
          <a:prstGeom prst="rect">
            <a:avLst/>
          </a:prstGeom>
        </p:spPr>
      </p:pic>
      <p:sp>
        <p:nvSpPr>
          <p:cNvPr id="6" name="Flèche vers le bas 5"/>
          <p:cNvSpPr/>
          <p:nvPr/>
        </p:nvSpPr>
        <p:spPr>
          <a:xfrm rot="16200000">
            <a:off x="2438588" y="2923268"/>
            <a:ext cx="256835" cy="733806"/>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èche vers le bas 6"/>
          <p:cNvSpPr/>
          <p:nvPr/>
        </p:nvSpPr>
        <p:spPr>
          <a:xfrm rot="5400000">
            <a:off x="8060219" y="3540992"/>
            <a:ext cx="176453" cy="7338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lèche vers le bas 7"/>
          <p:cNvSpPr/>
          <p:nvPr/>
        </p:nvSpPr>
        <p:spPr>
          <a:xfrm rot="5400000">
            <a:off x="8060220" y="3088474"/>
            <a:ext cx="176453" cy="733806"/>
          </a:xfrm>
          <a:prstGeom prst="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ZoneTexte 8"/>
          <p:cNvSpPr txBox="1"/>
          <p:nvPr/>
        </p:nvSpPr>
        <p:spPr>
          <a:xfrm>
            <a:off x="103710" y="2139298"/>
            <a:ext cx="199765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Des apprentissages diversifiés à mener progressivement de la seconde à la Terminale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lèche vers le bas 7">
            <a:extLst>
              <a:ext uri="{FF2B5EF4-FFF2-40B4-BE49-F238E27FC236}">
                <a16:creationId xmlns:a16="http://schemas.microsoft.com/office/drawing/2014/main" id="{58EDE3CD-E88A-4DCA-B1AE-5E9B3382963D}"/>
              </a:ext>
            </a:extLst>
          </p:cNvPr>
          <p:cNvSpPr/>
          <p:nvPr/>
        </p:nvSpPr>
        <p:spPr>
          <a:xfrm rot="5400000">
            <a:off x="8079182" y="3905284"/>
            <a:ext cx="176453" cy="733806"/>
          </a:xfrm>
          <a:prstGeom prst="down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èche vers le bas 7">
            <a:extLst>
              <a:ext uri="{FF2B5EF4-FFF2-40B4-BE49-F238E27FC236}">
                <a16:creationId xmlns:a16="http://schemas.microsoft.com/office/drawing/2014/main" id="{4B841718-4447-4ED8-837A-EDA012984E7B}"/>
              </a:ext>
            </a:extLst>
          </p:cNvPr>
          <p:cNvSpPr/>
          <p:nvPr/>
        </p:nvSpPr>
        <p:spPr>
          <a:xfrm rot="5400000">
            <a:off x="8060219" y="2862216"/>
            <a:ext cx="176453" cy="733806"/>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697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C5795F-AA7C-46F6-90E4-128F4289D8E0}"/>
              </a:ext>
            </a:extLst>
          </p:cNvPr>
          <p:cNvSpPr>
            <a:spLocks noGrp="1"/>
          </p:cNvSpPr>
          <p:nvPr>
            <p:ph type="title"/>
          </p:nvPr>
        </p:nvSpPr>
        <p:spPr/>
        <p:txBody>
          <a:bodyPr/>
          <a:lstStyle/>
          <a:p>
            <a:r>
              <a:rPr lang="fr-FR" dirty="0"/>
              <a:t>En 1</a:t>
            </a:r>
            <a:r>
              <a:rPr lang="fr-FR" baseline="30000" dirty="0"/>
              <a:t>ère</a:t>
            </a:r>
            <a:r>
              <a:rPr lang="fr-FR" dirty="0"/>
              <a:t> </a:t>
            </a:r>
          </a:p>
        </p:txBody>
      </p:sp>
      <p:sp>
        <p:nvSpPr>
          <p:cNvPr id="3" name="Espace réservé du contenu 2">
            <a:extLst>
              <a:ext uri="{FF2B5EF4-FFF2-40B4-BE49-F238E27FC236}">
                <a16:creationId xmlns:a16="http://schemas.microsoft.com/office/drawing/2014/main" id="{4E5DD455-0FE8-4EF0-99DD-1FC3D8DE2370}"/>
              </a:ext>
            </a:extLst>
          </p:cNvPr>
          <p:cNvSpPr>
            <a:spLocks noGrp="1"/>
          </p:cNvSpPr>
          <p:nvPr>
            <p:ph idx="1"/>
          </p:nvPr>
        </p:nvSpPr>
        <p:spPr/>
        <p:txBody>
          <a:bodyPr>
            <a:normAutofit/>
          </a:bodyPr>
          <a:lstStyle/>
          <a:p>
            <a:r>
              <a:rPr lang="fr-FR" sz="2800" dirty="0"/>
              <a:t>Eduquer le regard pour une analyse comparative</a:t>
            </a:r>
          </a:p>
          <a:p>
            <a:r>
              <a:rPr lang="fr-FR" sz="2800" dirty="0"/>
              <a:t>Prélever, classer des indices, les interpréter:</a:t>
            </a:r>
          </a:p>
          <a:p>
            <a:pPr lvl="2"/>
            <a:r>
              <a:rPr lang="fr-FR" sz="2400" dirty="0"/>
              <a:t>Je relève : Ce qui est dit, montré</a:t>
            </a:r>
          </a:p>
          <a:p>
            <a:pPr lvl="2"/>
            <a:r>
              <a:rPr lang="fr-FR" sz="2400" dirty="0"/>
              <a:t>J’interprète : Ce que cela signifie ( le « c’est-à-dire »)</a:t>
            </a:r>
          </a:p>
          <a:p>
            <a:pPr lvl="2"/>
            <a:r>
              <a:rPr lang="fr-FR" sz="2400" dirty="0"/>
              <a:t>Je montre la portée : Donc, je peux en conclure….</a:t>
            </a:r>
          </a:p>
          <a:p>
            <a:endParaRPr lang="fr-FR" sz="2800" dirty="0"/>
          </a:p>
        </p:txBody>
      </p:sp>
    </p:spTree>
    <p:extLst>
      <p:ext uri="{BB962C8B-B14F-4D97-AF65-F5344CB8AC3E}">
        <p14:creationId xmlns:p14="http://schemas.microsoft.com/office/powerpoint/2010/main" val="37388591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5760" y="746126"/>
            <a:ext cx="8071682" cy="560911"/>
          </a:xfrm>
        </p:spPr>
        <p:txBody>
          <a:bodyPr>
            <a:noAutofit/>
          </a:bodyPr>
          <a:lstStyle/>
          <a:p>
            <a:r>
              <a:rPr lang="fr-FR" sz="3200" dirty="0"/>
              <a:t>Allemagne : Parade à Nuremberg en 1934</a:t>
            </a:r>
          </a:p>
        </p:txBody>
      </p:sp>
      <p:pic>
        <p:nvPicPr>
          <p:cNvPr id="205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971600" y="1484784"/>
            <a:ext cx="7182580" cy="4675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space réservé du numéro de diapositive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1029E-7DCC-42DC-B78F-67E31515A2AA}" type="slidenum">
              <a:rPr kumimoji="0" lang="fr-FR" sz="14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FR" sz="14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57F5A793-2FEC-4164-991B-E4A616D97258}"/>
              </a:ext>
            </a:extLst>
          </p:cNvPr>
          <p:cNvSpPr/>
          <p:nvPr/>
        </p:nvSpPr>
        <p:spPr>
          <a:xfrm>
            <a:off x="510002" y="6160754"/>
            <a:ext cx="8105775" cy="646331"/>
          </a:xfrm>
          <a:prstGeom prst="rect">
            <a:avLst/>
          </a:prstGeom>
        </p:spPr>
        <p:txBody>
          <a:bodyPr wrap="square">
            <a:spAutoFit/>
          </a:bodyPr>
          <a:lstStyle/>
          <a:p>
            <a:r>
              <a:rPr lang="fr-FR" dirty="0"/>
              <a:t>cliché Keystone, </a:t>
            </a:r>
          </a:p>
          <a:p>
            <a:r>
              <a:rPr lang="fr-FR" dirty="0" err="1"/>
              <a:t>Bundes</a:t>
            </a:r>
            <a:r>
              <a:rPr lang="fr-FR" dirty="0"/>
              <a:t> </a:t>
            </a:r>
            <a:r>
              <a:rPr lang="fr-FR" dirty="0" err="1"/>
              <a:t>archiv</a:t>
            </a:r>
            <a:r>
              <a:rPr lang="fr-FR" dirty="0"/>
              <a:t> </a:t>
            </a:r>
            <a:r>
              <a:rPr lang="fr-FR" dirty="0" err="1"/>
              <a:t>Nürmberg</a:t>
            </a:r>
            <a:r>
              <a:rPr lang="fr-FR" dirty="0"/>
              <a:t> </a:t>
            </a:r>
            <a:r>
              <a:rPr lang="fr-FR" dirty="0" err="1"/>
              <a:t>Reichparteitag</a:t>
            </a:r>
            <a:r>
              <a:rPr lang="fr-FR" dirty="0"/>
              <a:t> SA </a:t>
            </a:r>
            <a:r>
              <a:rPr lang="fr-FR" dirty="0" err="1"/>
              <a:t>und</a:t>
            </a:r>
            <a:r>
              <a:rPr lang="fr-FR" dirty="0"/>
              <a:t> SS appel, 1er septembre 1934</a:t>
            </a:r>
          </a:p>
        </p:txBody>
      </p:sp>
    </p:spTree>
    <p:extLst>
      <p:ext uri="{BB962C8B-B14F-4D97-AF65-F5344CB8AC3E}">
        <p14:creationId xmlns:p14="http://schemas.microsoft.com/office/powerpoint/2010/main" val="23550926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55576" y="1412776"/>
            <a:ext cx="7315200" cy="4381355"/>
          </a:xfrm>
        </p:spPr>
        <p:txBody>
          <a:bodyPr>
            <a:normAutofit/>
          </a:bodyPr>
          <a:lstStyle/>
          <a:p>
            <a:r>
              <a:rPr lang="fr-FR" sz="2400" dirty="0"/>
              <a:t>Deux documents iconographiques, photos noir et blanc des années 1930, </a:t>
            </a:r>
          </a:p>
          <a:p>
            <a:r>
              <a:rPr lang="fr-FR" sz="2400" dirty="0"/>
              <a:t>la première est un cliché pris sur le vif sur un chantier du goulag, près de la mer Blanche qui témoigne du travail enduré par les prisonniers</a:t>
            </a:r>
          </a:p>
          <a:p>
            <a:r>
              <a:rPr lang="fr-FR" sz="2400" dirty="0"/>
              <a:t>la deuxième est une photographie de 1935, soigneusement cadrée, destinée à être diffusée, vise à mettre en valeur la cérémonie annuelle qui rassemble les membres du parti nazi à Nuremberg. </a:t>
            </a:r>
          </a:p>
        </p:txBody>
      </p:sp>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1029E-7DCC-42DC-B78F-67E31515A2AA}" type="slidenum">
              <a:rPr kumimoji="0" lang="fr-FR" sz="14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4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684523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extLst>
              <p:ext uri="{D42A27DB-BD31-4B8C-83A1-F6EECF244321}">
                <p14:modId xmlns:p14="http://schemas.microsoft.com/office/powerpoint/2010/main" val="106934597"/>
              </p:ext>
            </p:extLst>
          </p:nvPr>
        </p:nvGraphicFramePr>
        <p:xfrm>
          <a:off x="207976" y="104393"/>
          <a:ext cx="8814103" cy="6768848"/>
        </p:xfrm>
        <a:graphic>
          <a:graphicData uri="http://schemas.openxmlformats.org/drawingml/2006/table">
            <a:tbl>
              <a:tblPr firstRow="1" firstCol="1" bandRow="1">
                <a:tableStyleId>{72833802-FEF1-4C79-8D5D-14CF1EAF98D9}</a:tableStyleId>
              </a:tblPr>
              <a:tblGrid>
                <a:gridCol w="2782654">
                  <a:extLst>
                    <a:ext uri="{9D8B030D-6E8A-4147-A177-3AD203B41FA5}">
                      <a16:colId xmlns:a16="http://schemas.microsoft.com/office/drawing/2014/main" val="20000"/>
                    </a:ext>
                  </a:extLst>
                </a:gridCol>
                <a:gridCol w="3053119">
                  <a:extLst>
                    <a:ext uri="{9D8B030D-6E8A-4147-A177-3AD203B41FA5}">
                      <a16:colId xmlns:a16="http://schemas.microsoft.com/office/drawing/2014/main" val="20001"/>
                    </a:ext>
                  </a:extLst>
                </a:gridCol>
                <a:gridCol w="2978330">
                  <a:extLst>
                    <a:ext uri="{9D8B030D-6E8A-4147-A177-3AD203B41FA5}">
                      <a16:colId xmlns:a16="http://schemas.microsoft.com/office/drawing/2014/main" val="20002"/>
                    </a:ext>
                  </a:extLst>
                </a:gridCol>
              </a:tblGrid>
              <a:tr h="310959">
                <a:tc>
                  <a:txBody>
                    <a:bodyPr/>
                    <a:lstStyle/>
                    <a:p>
                      <a:pPr>
                        <a:lnSpc>
                          <a:spcPct val="100000"/>
                        </a:lnSpc>
                        <a:spcAft>
                          <a:spcPts val="0"/>
                        </a:spcAft>
                      </a:pPr>
                      <a:r>
                        <a:rPr lang="fr-FR" sz="2000" dirty="0">
                          <a:effectLst/>
                        </a:rPr>
                        <a:t>Je relève</a:t>
                      </a:r>
                    </a:p>
                    <a:p>
                      <a:pPr>
                        <a:lnSpc>
                          <a:spcPct val="100000"/>
                        </a:lnSpc>
                        <a:spcAft>
                          <a:spcPts val="0"/>
                        </a:spcAft>
                      </a:pPr>
                      <a:endParaRPr lang="fr-FR" sz="2000" dirty="0">
                        <a:effectLst/>
                        <a:latin typeface="Calibri"/>
                        <a:ea typeface="Calibri"/>
                        <a:cs typeface="Times New Roman"/>
                      </a:endParaRPr>
                    </a:p>
                  </a:txBody>
                  <a:tcPr marL="68580" marR="68580" marT="0" marB="0"/>
                </a:tc>
                <a:tc>
                  <a:txBody>
                    <a:bodyPr/>
                    <a:lstStyle/>
                    <a:p>
                      <a:pPr>
                        <a:lnSpc>
                          <a:spcPct val="100000"/>
                        </a:lnSpc>
                        <a:spcAft>
                          <a:spcPts val="0"/>
                        </a:spcAft>
                      </a:pPr>
                      <a:r>
                        <a:rPr lang="fr-FR" sz="2000" dirty="0">
                          <a:effectLst/>
                        </a:rPr>
                        <a:t>J’interprète</a:t>
                      </a:r>
                      <a:endParaRPr lang="fr-FR" sz="2000" dirty="0">
                        <a:effectLst/>
                        <a:latin typeface="Calibri"/>
                        <a:ea typeface="Calibri"/>
                        <a:cs typeface="Times New Roman"/>
                      </a:endParaRPr>
                    </a:p>
                  </a:txBody>
                  <a:tcPr marL="68580" marR="68580" marT="0" marB="0"/>
                </a:tc>
                <a:tc>
                  <a:txBody>
                    <a:bodyPr/>
                    <a:lstStyle/>
                    <a:p>
                      <a:pPr>
                        <a:lnSpc>
                          <a:spcPct val="100000"/>
                        </a:lnSpc>
                        <a:spcAft>
                          <a:spcPts val="0"/>
                        </a:spcAft>
                      </a:pPr>
                      <a:r>
                        <a:rPr lang="fr-FR" sz="2000" dirty="0">
                          <a:effectLst/>
                        </a:rPr>
                        <a:t>Montrer la portée</a:t>
                      </a:r>
                      <a:endParaRPr lang="fr-FR" sz="2000" dirty="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634817">
                <a:tc>
                  <a:txBody>
                    <a:bodyPr/>
                    <a:lstStyle/>
                    <a:p>
                      <a:pPr>
                        <a:lnSpc>
                          <a:spcPct val="100000"/>
                        </a:lnSpc>
                        <a:spcAft>
                          <a:spcPts val="0"/>
                        </a:spcAft>
                      </a:pPr>
                      <a:r>
                        <a:rPr lang="fr-FR" sz="2000" dirty="0">
                          <a:effectLst/>
                        </a:rPr>
                        <a:t>Photo prise sur le vif, ni cadrée ni posée</a:t>
                      </a:r>
                      <a:endParaRPr lang="fr-FR" sz="2000" dirty="0">
                        <a:effectLst/>
                        <a:latin typeface="Calibri"/>
                        <a:ea typeface="Calibri"/>
                        <a:cs typeface="Times New Roman"/>
                      </a:endParaRPr>
                    </a:p>
                  </a:txBody>
                  <a:tcPr marL="68580" marR="68580" marT="0" marB="0"/>
                </a:tc>
                <a:tc>
                  <a:txBody>
                    <a:bodyPr/>
                    <a:lstStyle/>
                    <a:p>
                      <a:pPr>
                        <a:lnSpc>
                          <a:spcPct val="100000"/>
                        </a:lnSpc>
                        <a:spcAft>
                          <a:spcPts val="0"/>
                        </a:spcAft>
                      </a:pPr>
                      <a:r>
                        <a:rPr lang="fr-FR" sz="2000" dirty="0">
                          <a:effectLst/>
                        </a:rPr>
                        <a:t>Un instantané improvisé sur le lieu de travail</a:t>
                      </a:r>
                      <a:endParaRPr lang="fr-FR" sz="2000" dirty="0">
                        <a:effectLst/>
                        <a:latin typeface="Calibri"/>
                        <a:ea typeface="Calibri"/>
                        <a:cs typeface="Times New Roman"/>
                      </a:endParaRPr>
                    </a:p>
                  </a:txBody>
                  <a:tcPr marL="68580" marR="68580" marT="0" marB="0"/>
                </a:tc>
                <a:tc>
                  <a:txBody>
                    <a:bodyPr/>
                    <a:lstStyle/>
                    <a:p>
                      <a:pPr>
                        <a:lnSpc>
                          <a:spcPct val="100000"/>
                        </a:lnSpc>
                        <a:spcAft>
                          <a:spcPts val="0"/>
                        </a:spcAft>
                      </a:pPr>
                      <a:r>
                        <a:rPr lang="fr-FR" sz="2000" dirty="0">
                          <a:effectLst/>
                        </a:rPr>
                        <a:t> </a:t>
                      </a:r>
                      <a:endParaRPr lang="fr-FR" sz="2000" dirty="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1311557">
                <a:tc>
                  <a:txBody>
                    <a:bodyPr/>
                    <a:lstStyle/>
                    <a:p>
                      <a:pPr>
                        <a:lnSpc>
                          <a:spcPct val="100000"/>
                        </a:lnSpc>
                        <a:spcAft>
                          <a:spcPts val="0"/>
                        </a:spcAft>
                      </a:pPr>
                      <a:r>
                        <a:rPr lang="fr-FR" sz="2000" dirty="0">
                          <a:effectLst/>
                        </a:rPr>
                        <a:t>Travailleurs nombreux habillés de manteaux, chapeaux</a:t>
                      </a:r>
                      <a:endParaRPr lang="fr-FR" sz="2000" dirty="0">
                        <a:effectLst/>
                        <a:latin typeface="Calibri"/>
                        <a:ea typeface="Calibri"/>
                        <a:cs typeface="Times New Roman"/>
                      </a:endParaRPr>
                    </a:p>
                  </a:txBody>
                  <a:tcPr marL="68580" marR="68580" marT="0" marB="0"/>
                </a:tc>
                <a:tc>
                  <a:txBody>
                    <a:bodyPr/>
                    <a:lstStyle/>
                    <a:p>
                      <a:pPr>
                        <a:lnSpc>
                          <a:spcPct val="100000"/>
                        </a:lnSpc>
                        <a:spcAft>
                          <a:spcPts val="0"/>
                        </a:spcAft>
                      </a:pPr>
                      <a:r>
                        <a:rPr lang="fr-FR" sz="2000" dirty="0">
                          <a:effectLst/>
                        </a:rPr>
                        <a:t>Températures extrêmes, climat très rude près de mer blanche (Carélie), même été/automne</a:t>
                      </a:r>
                      <a:endParaRPr lang="fr-FR" sz="2000" dirty="0">
                        <a:effectLst/>
                        <a:latin typeface="Calibri"/>
                        <a:ea typeface="Calibri"/>
                        <a:cs typeface="Times New Roman"/>
                      </a:endParaRPr>
                    </a:p>
                  </a:txBody>
                  <a:tcPr marL="68580" marR="68580" marT="0" marB="0"/>
                </a:tc>
                <a:tc>
                  <a:txBody>
                    <a:bodyPr/>
                    <a:lstStyle/>
                    <a:p>
                      <a:pPr>
                        <a:lnSpc>
                          <a:spcPct val="100000"/>
                        </a:lnSpc>
                        <a:spcAft>
                          <a:spcPts val="0"/>
                        </a:spcAft>
                      </a:pPr>
                      <a:r>
                        <a:rPr lang="fr-FR" sz="2000" dirty="0">
                          <a:effectLst/>
                        </a:rPr>
                        <a:t>Conditions de vie très difficiles</a:t>
                      </a:r>
                      <a:endParaRPr lang="fr-FR" sz="2000" dirty="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2798632">
                <a:tc>
                  <a:txBody>
                    <a:bodyPr/>
                    <a:lstStyle/>
                    <a:p>
                      <a:pPr>
                        <a:lnSpc>
                          <a:spcPct val="100000"/>
                        </a:lnSpc>
                        <a:spcAft>
                          <a:spcPts val="0"/>
                        </a:spcAft>
                      </a:pPr>
                      <a:r>
                        <a:rPr lang="fr-FR" sz="2000" dirty="0">
                          <a:effectLst/>
                        </a:rPr>
                        <a:t>Faible équipements, planches, outils rudimentaires pour défricher à l’arrière, arbres couchés, souches, creuser à l’avant dans un sol dur</a:t>
                      </a:r>
                      <a:endParaRPr lang="fr-FR" sz="2000" dirty="0">
                        <a:effectLst/>
                        <a:latin typeface="Calibri"/>
                        <a:ea typeface="Calibri"/>
                        <a:cs typeface="Times New Roman"/>
                      </a:endParaRPr>
                    </a:p>
                  </a:txBody>
                  <a:tcPr marL="68580" marR="68580" marT="0" marB="0"/>
                </a:tc>
                <a:tc>
                  <a:txBody>
                    <a:bodyPr/>
                    <a:lstStyle/>
                    <a:p>
                      <a:pPr>
                        <a:lnSpc>
                          <a:spcPct val="100000"/>
                        </a:lnSpc>
                        <a:spcAft>
                          <a:spcPts val="0"/>
                        </a:spcAft>
                      </a:pPr>
                      <a:r>
                        <a:rPr lang="fr-FR" sz="2000" dirty="0">
                          <a:effectLst/>
                        </a:rPr>
                        <a:t>Travail épuisant, inefficace pour percer un canal de petit gabarit</a:t>
                      </a:r>
                      <a:endParaRPr lang="fr-FR" sz="2000" dirty="0">
                        <a:effectLst/>
                        <a:latin typeface="Calibri"/>
                        <a:ea typeface="Calibri"/>
                        <a:cs typeface="Times New Roman"/>
                      </a:endParaRPr>
                    </a:p>
                  </a:txBody>
                  <a:tcPr marL="68580" marR="68580" marT="0" marB="0"/>
                </a:tc>
                <a:tc>
                  <a:txBody>
                    <a:bodyPr/>
                    <a:lstStyle/>
                    <a:p>
                      <a:pPr>
                        <a:lnSpc>
                          <a:spcPct val="100000"/>
                        </a:lnSpc>
                        <a:spcAft>
                          <a:spcPts val="0"/>
                        </a:spcAft>
                      </a:pPr>
                      <a:r>
                        <a:rPr lang="fr-FR" sz="2000" dirty="0">
                          <a:effectLst/>
                        </a:rPr>
                        <a:t>Aspect punitif : ces hommes sont des prisonniers, koulaks condamnés au goulag dans la dékoulakisation, camp de rééducation par le travail, tout opposant peut être visé : « un état contre son peuple »</a:t>
                      </a:r>
                      <a:endParaRPr lang="fr-FR" sz="2000" dirty="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1414242">
                <a:tc>
                  <a:txBody>
                    <a:bodyPr/>
                    <a:lstStyle/>
                    <a:p>
                      <a:pPr>
                        <a:lnSpc>
                          <a:spcPct val="100000"/>
                        </a:lnSpc>
                        <a:spcAft>
                          <a:spcPts val="0"/>
                        </a:spcAft>
                      </a:pPr>
                      <a:r>
                        <a:rPr lang="fr-FR" sz="2000" dirty="0">
                          <a:effectLst/>
                        </a:rPr>
                        <a:t>Un seul homme les mains dans les poches</a:t>
                      </a:r>
                      <a:endParaRPr lang="fr-FR" sz="2000" dirty="0">
                        <a:effectLst/>
                        <a:latin typeface="Calibri"/>
                        <a:ea typeface="Calibri"/>
                        <a:cs typeface="Times New Roman"/>
                      </a:endParaRPr>
                    </a:p>
                  </a:txBody>
                  <a:tcPr marL="68580" marR="68580" marT="0" marB="0"/>
                </a:tc>
                <a:tc>
                  <a:txBody>
                    <a:bodyPr/>
                    <a:lstStyle/>
                    <a:p>
                      <a:pPr>
                        <a:lnSpc>
                          <a:spcPct val="100000"/>
                        </a:lnSpc>
                        <a:spcAft>
                          <a:spcPts val="0"/>
                        </a:spcAft>
                      </a:pPr>
                      <a:r>
                        <a:rPr lang="fr-FR" sz="2000" dirty="0">
                          <a:effectLst/>
                        </a:rPr>
                        <a:t>Encadrement faible par la police politique (Tcheka devenue GPU)</a:t>
                      </a:r>
                      <a:endParaRPr lang="fr-FR" sz="2000" dirty="0">
                        <a:effectLst/>
                        <a:latin typeface="Calibri"/>
                        <a:ea typeface="Calibri"/>
                        <a:cs typeface="Times New Roman"/>
                      </a:endParaRPr>
                    </a:p>
                  </a:txBody>
                  <a:tcPr marL="68580" marR="68580" marT="0" marB="0"/>
                </a:tc>
                <a:tc>
                  <a:txBody>
                    <a:bodyPr/>
                    <a:lstStyle/>
                    <a:p>
                      <a:pPr>
                        <a:lnSpc>
                          <a:spcPct val="100000"/>
                        </a:lnSpc>
                        <a:spcAft>
                          <a:spcPts val="0"/>
                        </a:spcAft>
                      </a:pPr>
                      <a:r>
                        <a:rPr lang="fr-FR" sz="2000" dirty="0">
                          <a:effectLst/>
                        </a:rPr>
                        <a:t>Camps du goulag isolés, loin de tout, une déportation qui équivaut à la mort</a:t>
                      </a:r>
                      <a:endParaRPr lang="fr-FR" sz="2000" dirty="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bl>
          </a:graphicData>
        </a:graphic>
      </p:graphicFrame>
      <p:sp>
        <p:nvSpPr>
          <p:cNvPr id="3" name="Espace réservé du numéro de diapositive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1029E-7DCC-42DC-B78F-67E31515A2AA}" type="slidenum">
              <a:rPr kumimoji="0" lang="fr-FR" sz="14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4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9635475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dirty="0"/>
          </a:p>
          <a:p>
            <a:endParaRPr lang="fr-FR" dirty="0"/>
          </a:p>
        </p:txBody>
      </p:sp>
      <p:graphicFrame>
        <p:nvGraphicFramePr>
          <p:cNvPr id="4" name="Tableau 3"/>
          <p:cNvGraphicFramePr>
            <a:graphicFrameLocks noGrp="1"/>
          </p:cNvGraphicFramePr>
          <p:nvPr>
            <p:extLst>
              <p:ext uri="{D42A27DB-BD31-4B8C-83A1-F6EECF244321}">
                <p14:modId xmlns:p14="http://schemas.microsoft.com/office/powerpoint/2010/main" val="766077751"/>
              </p:ext>
            </p:extLst>
          </p:nvPr>
        </p:nvGraphicFramePr>
        <p:xfrm>
          <a:off x="54429" y="-1"/>
          <a:ext cx="9089571" cy="6917500"/>
        </p:xfrm>
        <a:graphic>
          <a:graphicData uri="http://schemas.openxmlformats.org/drawingml/2006/table">
            <a:tbl>
              <a:tblPr firstRow="1" bandRow="1">
                <a:tableStyleId>{69012ECD-51FC-41F1-AA8D-1B2483CD663E}</a:tableStyleId>
              </a:tblPr>
              <a:tblGrid>
                <a:gridCol w="3029857">
                  <a:extLst>
                    <a:ext uri="{9D8B030D-6E8A-4147-A177-3AD203B41FA5}">
                      <a16:colId xmlns:a16="http://schemas.microsoft.com/office/drawing/2014/main" val="20000"/>
                    </a:ext>
                  </a:extLst>
                </a:gridCol>
                <a:gridCol w="3029857">
                  <a:extLst>
                    <a:ext uri="{9D8B030D-6E8A-4147-A177-3AD203B41FA5}">
                      <a16:colId xmlns:a16="http://schemas.microsoft.com/office/drawing/2014/main" val="20001"/>
                    </a:ext>
                  </a:extLst>
                </a:gridCol>
                <a:gridCol w="3029857">
                  <a:extLst>
                    <a:ext uri="{9D8B030D-6E8A-4147-A177-3AD203B41FA5}">
                      <a16:colId xmlns:a16="http://schemas.microsoft.com/office/drawing/2014/main" val="20002"/>
                    </a:ext>
                  </a:extLst>
                </a:gridCol>
              </a:tblGrid>
              <a:tr h="1007127">
                <a:tc>
                  <a:txBody>
                    <a:bodyPr/>
                    <a:lstStyle/>
                    <a:p>
                      <a:r>
                        <a:rPr lang="fr-FR" sz="2800" dirty="0"/>
                        <a:t>Je relève</a:t>
                      </a:r>
                    </a:p>
                  </a:txBody>
                  <a:tcPr/>
                </a:tc>
                <a:tc>
                  <a:txBody>
                    <a:bodyPr/>
                    <a:lstStyle/>
                    <a:p>
                      <a:r>
                        <a:rPr lang="fr-FR" sz="2800" dirty="0"/>
                        <a:t>J’analyse</a:t>
                      </a:r>
                    </a:p>
                  </a:txBody>
                  <a:tcPr/>
                </a:tc>
                <a:tc>
                  <a:txBody>
                    <a:bodyPr/>
                    <a:lstStyle/>
                    <a:p>
                      <a:r>
                        <a:rPr lang="fr-FR" sz="2800" dirty="0"/>
                        <a:t>Je montre la portée</a:t>
                      </a:r>
                    </a:p>
                  </a:txBody>
                  <a:tcPr/>
                </a:tc>
                <a:extLst>
                  <a:ext uri="{0D108BD9-81ED-4DB2-BD59-A6C34878D82A}">
                    <a16:rowId xmlns:a16="http://schemas.microsoft.com/office/drawing/2014/main" val="10000"/>
                  </a:ext>
                </a:extLst>
              </a:tr>
              <a:tr h="1195558">
                <a:tc>
                  <a:txBody>
                    <a:bodyPr/>
                    <a:lstStyle/>
                    <a:p>
                      <a:pPr>
                        <a:lnSpc>
                          <a:spcPct val="100000"/>
                        </a:lnSpc>
                        <a:spcAft>
                          <a:spcPts val="0"/>
                        </a:spcAft>
                      </a:pPr>
                      <a:r>
                        <a:rPr lang="fr-FR" sz="1800" dirty="0">
                          <a:effectLst/>
                        </a:rPr>
                        <a:t>Cérémonie de Nuremberg septembre 1934 </a:t>
                      </a:r>
                      <a:endParaRPr lang="fr-FR" sz="1800" dirty="0">
                        <a:effectLst/>
                        <a:latin typeface="Calibri"/>
                        <a:ea typeface="Calibri"/>
                        <a:cs typeface="Times New Roman"/>
                      </a:endParaRPr>
                    </a:p>
                  </a:txBody>
                  <a:tcPr marL="68580" marR="68580" marT="0" marB="0"/>
                </a:tc>
                <a:tc>
                  <a:txBody>
                    <a:bodyPr/>
                    <a:lstStyle/>
                    <a:p>
                      <a:pPr>
                        <a:lnSpc>
                          <a:spcPct val="100000"/>
                        </a:lnSpc>
                        <a:spcAft>
                          <a:spcPts val="0"/>
                        </a:spcAft>
                      </a:pPr>
                      <a:r>
                        <a:rPr lang="fr-FR" sz="1800" dirty="0">
                          <a:effectLst/>
                        </a:rPr>
                        <a:t>1 an à peine après arrivée au pouvoir, mettre en place un homme nouveau, obéissant, discipliné</a:t>
                      </a:r>
                      <a:endParaRPr lang="fr-FR" sz="1800" dirty="0">
                        <a:effectLst/>
                        <a:latin typeface="Calibri"/>
                        <a:ea typeface="Calibri"/>
                        <a:cs typeface="Times New Roman"/>
                      </a:endParaRPr>
                    </a:p>
                  </a:txBody>
                  <a:tcPr marL="68580" marR="68580" marT="0" marB="0"/>
                </a:tc>
                <a:tc>
                  <a:txBody>
                    <a:bodyPr/>
                    <a:lstStyle/>
                    <a:p>
                      <a:pPr>
                        <a:lnSpc>
                          <a:spcPct val="100000"/>
                        </a:lnSpc>
                        <a:spcAft>
                          <a:spcPts val="0"/>
                        </a:spcAft>
                      </a:pPr>
                      <a:r>
                        <a:rPr lang="fr-FR" sz="1800" dirty="0">
                          <a:effectLst/>
                        </a:rPr>
                        <a:t>Encadrement rapide de la société pour convaincre (qui en parallèle exclut les Juifs : lois du Nuremberg à l’issue de ce même Congrès)</a:t>
                      </a:r>
                      <a:endParaRPr lang="fr-FR" sz="1800" dirty="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1494447">
                <a:tc>
                  <a:txBody>
                    <a:bodyPr/>
                    <a:lstStyle/>
                    <a:p>
                      <a:pPr>
                        <a:lnSpc>
                          <a:spcPct val="100000"/>
                        </a:lnSpc>
                        <a:spcAft>
                          <a:spcPts val="0"/>
                        </a:spcAft>
                      </a:pPr>
                      <a:r>
                        <a:rPr lang="fr-FR" sz="1800" dirty="0">
                          <a:effectLst/>
                        </a:rPr>
                        <a:t>cérémonie organisée, scrupuleusement déployée selon un ordre paramilitaire membres du parti nazi groupés en bataillons alignés,</a:t>
                      </a:r>
                      <a:endParaRPr lang="fr-FR" sz="1800" dirty="0">
                        <a:effectLst/>
                        <a:latin typeface="Calibri"/>
                        <a:ea typeface="Calibri"/>
                        <a:cs typeface="Times New Roman"/>
                      </a:endParaRPr>
                    </a:p>
                  </a:txBody>
                  <a:tcPr marL="68580" marR="68580" marT="0" marB="0"/>
                </a:tc>
                <a:tc>
                  <a:txBody>
                    <a:bodyPr/>
                    <a:lstStyle/>
                    <a:p>
                      <a:pPr>
                        <a:lnSpc>
                          <a:spcPct val="100000"/>
                        </a:lnSpc>
                        <a:spcAft>
                          <a:spcPts val="0"/>
                        </a:spcAft>
                      </a:pPr>
                      <a:r>
                        <a:rPr lang="fr-FR" sz="1800" dirty="0">
                          <a:effectLst/>
                        </a:rPr>
                        <a:t>Montrer l’encadrement, l’ordre, le sens de l’organisation, le prestige…</a:t>
                      </a:r>
                    </a:p>
                    <a:p>
                      <a:pPr>
                        <a:lnSpc>
                          <a:spcPct val="100000"/>
                        </a:lnSpc>
                        <a:spcAft>
                          <a:spcPts val="0"/>
                        </a:spcAft>
                      </a:pPr>
                      <a:r>
                        <a:rPr lang="fr-FR" sz="1800" dirty="0">
                          <a:effectLst/>
                        </a:rPr>
                        <a:t>Individus noyés dans la masse au service du pouvoir</a:t>
                      </a:r>
                      <a:endParaRPr lang="fr-FR" sz="1800" dirty="0">
                        <a:effectLst/>
                        <a:latin typeface="Calibri"/>
                        <a:ea typeface="Calibri"/>
                        <a:cs typeface="Times New Roman"/>
                      </a:endParaRPr>
                    </a:p>
                  </a:txBody>
                  <a:tcPr marL="68580" marR="68580" marT="0" marB="0"/>
                </a:tc>
                <a:tc>
                  <a:txBody>
                    <a:bodyPr/>
                    <a:lstStyle/>
                    <a:p>
                      <a:pPr>
                        <a:lnSpc>
                          <a:spcPct val="100000"/>
                        </a:lnSpc>
                        <a:spcAft>
                          <a:spcPts val="0"/>
                        </a:spcAft>
                      </a:pPr>
                      <a:r>
                        <a:rPr lang="fr-FR" sz="1800" dirty="0">
                          <a:effectLst/>
                        </a:rPr>
                        <a:t>Propagande minutieusement orchestrée pour obtenir le consentement de la nation allemande</a:t>
                      </a:r>
                      <a:endParaRPr lang="fr-FR" sz="1800" dirty="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924384">
                <a:tc>
                  <a:txBody>
                    <a:bodyPr/>
                    <a:lstStyle/>
                    <a:p>
                      <a:pPr>
                        <a:lnSpc>
                          <a:spcPct val="100000"/>
                        </a:lnSpc>
                        <a:spcAft>
                          <a:spcPts val="0"/>
                        </a:spcAft>
                      </a:pPr>
                      <a:r>
                        <a:rPr lang="fr-FR" sz="1800" dirty="0">
                          <a:effectLst/>
                        </a:rPr>
                        <a:t>probablement enfants des Jeunesses Hitlériennes présents</a:t>
                      </a:r>
                      <a:endParaRPr lang="fr-FR" sz="1800" dirty="0">
                        <a:effectLst/>
                        <a:latin typeface="Calibri"/>
                        <a:ea typeface="Calibri"/>
                        <a:cs typeface="Times New Roman"/>
                      </a:endParaRPr>
                    </a:p>
                  </a:txBody>
                  <a:tcPr marL="68580" marR="68580" marT="0" marB="0"/>
                </a:tc>
                <a:tc>
                  <a:txBody>
                    <a:bodyPr/>
                    <a:lstStyle/>
                    <a:p>
                      <a:pPr>
                        <a:lnSpc>
                          <a:spcPct val="100000"/>
                        </a:lnSpc>
                        <a:spcAft>
                          <a:spcPts val="0"/>
                        </a:spcAft>
                      </a:pPr>
                      <a:r>
                        <a:rPr lang="fr-FR" sz="1800" dirty="0">
                          <a:effectLst/>
                        </a:rPr>
                        <a:t>Embrigadement des enfants</a:t>
                      </a:r>
                      <a:endParaRPr lang="fr-FR" sz="1800" dirty="0">
                        <a:effectLst/>
                        <a:latin typeface="Calibri"/>
                        <a:ea typeface="Calibri"/>
                        <a:cs typeface="Times New Roman"/>
                      </a:endParaRPr>
                    </a:p>
                  </a:txBody>
                  <a:tcPr marL="68580" marR="68580" marT="0" marB="0"/>
                </a:tc>
                <a:tc>
                  <a:txBody>
                    <a:bodyPr/>
                    <a:lstStyle/>
                    <a:p>
                      <a:pPr>
                        <a:lnSpc>
                          <a:spcPct val="100000"/>
                        </a:lnSpc>
                        <a:spcAft>
                          <a:spcPts val="0"/>
                        </a:spcAft>
                      </a:pPr>
                      <a:r>
                        <a:rPr lang="fr-FR" sz="1800" dirty="0">
                          <a:effectLst/>
                        </a:rPr>
                        <a:t>En direction de tous pour convaincre les esprits</a:t>
                      </a:r>
                      <a:endParaRPr lang="fr-FR" sz="1800" dirty="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1195558">
                <a:tc>
                  <a:txBody>
                    <a:bodyPr/>
                    <a:lstStyle/>
                    <a:p>
                      <a:pPr>
                        <a:lnSpc>
                          <a:spcPct val="100000"/>
                        </a:lnSpc>
                        <a:spcAft>
                          <a:spcPts val="0"/>
                        </a:spcAft>
                      </a:pPr>
                      <a:r>
                        <a:rPr lang="fr-FR" sz="1800" dirty="0">
                          <a:effectLst/>
                        </a:rPr>
                        <a:t>cérémonies autour de l’insigne nazi, salut nazi d’Hitler face à un autre dignitaire, foule massée au fond</a:t>
                      </a:r>
                      <a:endParaRPr lang="fr-FR" sz="1800" dirty="0">
                        <a:effectLst/>
                        <a:latin typeface="Calibri"/>
                        <a:ea typeface="Calibri"/>
                        <a:cs typeface="Times New Roman"/>
                      </a:endParaRPr>
                    </a:p>
                  </a:txBody>
                  <a:tcPr marL="68580" marR="68580" marT="0" marB="0"/>
                </a:tc>
                <a:tc>
                  <a:txBody>
                    <a:bodyPr/>
                    <a:lstStyle/>
                    <a:p>
                      <a:pPr>
                        <a:lnSpc>
                          <a:spcPct val="100000"/>
                        </a:lnSpc>
                        <a:spcAft>
                          <a:spcPts val="0"/>
                        </a:spcAft>
                      </a:pPr>
                      <a:r>
                        <a:rPr lang="fr-FR" sz="1800" dirty="0">
                          <a:effectLst/>
                        </a:rPr>
                        <a:t>Importance des symboles, attitudes, succès populaire </a:t>
                      </a:r>
                      <a:endParaRPr lang="fr-FR" sz="1800" dirty="0">
                        <a:effectLst/>
                        <a:latin typeface="Calibri"/>
                        <a:ea typeface="Calibri"/>
                        <a:cs typeface="Times New Roman"/>
                      </a:endParaRPr>
                    </a:p>
                  </a:txBody>
                  <a:tcPr marL="68580" marR="68580" marT="0" marB="0"/>
                </a:tc>
                <a:tc>
                  <a:txBody>
                    <a:bodyPr/>
                    <a:lstStyle/>
                    <a:p>
                      <a:pPr>
                        <a:lnSpc>
                          <a:spcPct val="100000"/>
                        </a:lnSpc>
                        <a:spcAft>
                          <a:spcPts val="0"/>
                        </a:spcAft>
                      </a:pPr>
                      <a:r>
                        <a:rPr lang="fr-FR" sz="1800" dirty="0">
                          <a:effectLst/>
                        </a:rPr>
                        <a:t>Culte du chef</a:t>
                      </a:r>
                      <a:endParaRPr lang="fr-FR" sz="1800" dirty="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924384">
                <a:tc>
                  <a:txBody>
                    <a:bodyPr/>
                    <a:lstStyle/>
                    <a:p>
                      <a:pPr>
                        <a:lnSpc>
                          <a:spcPct val="100000"/>
                        </a:lnSpc>
                        <a:spcAft>
                          <a:spcPts val="0"/>
                        </a:spcAft>
                      </a:pPr>
                      <a:r>
                        <a:rPr lang="fr-FR" sz="1800" dirty="0">
                          <a:effectLst/>
                        </a:rPr>
                        <a:t>photo cadrée selon un axe central qui souligne l’ordre et la perspective</a:t>
                      </a:r>
                      <a:endParaRPr lang="fr-FR" sz="1800" dirty="0">
                        <a:effectLst/>
                        <a:latin typeface="Calibri"/>
                        <a:ea typeface="Calibri"/>
                        <a:cs typeface="Times New Roman"/>
                      </a:endParaRPr>
                    </a:p>
                  </a:txBody>
                  <a:tcPr marL="68580" marR="68580" marT="0" marB="0"/>
                </a:tc>
                <a:tc>
                  <a:txBody>
                    <a:bodyPr/>
                    <a:lstStyle/>
                    <a:p>
                      <a:pPr>
                        <a:lnSpc>
                          <a:spcPct val="100000"/>
                        </a:lnSpc>
                        <a:spcAft>
                          <a:spcPts val="0"/>
                        </a:spcAft>
                      </a:pPr>
                      <a:r>
                        <a:rPr lang="fr-FR" sz="1800" dirty="0">
                          <a:effectLst/>
                        </a:rPr>
                        <a:t>Gagner l’admiration, persuader de l’esthétique</a:t>
                      </a:r>
                      <a:endParaRPr lang="fr-FR" sz="1800" dirty="0">
                        <a:effectLst/>
                        <a:latin typeface="Calibri"/>
                        <a:ea typeface="Calibri"/>
                        <a:cs typeface="Times New Roman"/>
                      </a:endParaRPr>
                    </a:p>
                  </a:txBody>
                  <a:tcPr marL="68580" marR="68580" marT="0" marB="0"/>
                </a:tc>
                <a:tc>
                  <a:txBody>
                    <a:bodyPr/>
                    <a:lstStyle/>
                    <a:p>
                      <a:pPr>
                        <a:lnSpc>
                          <a:spcPct val="100000"/>
                        </a:lnSpc>
                        <a:spcAft>
                          <a:spcPts val="0"/>
                        </a:spcAft>
                      </a:pPr>
                      <a:r>
                        <a:rPr lang="fr-FR" sz="1800" dirty="0">
                          <a:effectLst/>
                        </a:rPr>
                        <a:t>Photographe, artiste au service du pouvoir (Goebbels ministre de la propagande</a:t>
                      </a:r>
                      <a:endParaRPr lang="fr-FR" sz="1800" dirty="0">
                        <a:effectLst/>
                        <a:latin typeface="Calibri"/>
                        <a:ea typeface="Calibri"/>
                        <a:cs typeface="Times New Roman"/>
                      </a:endParaRPr>
                    </a:p>
                  </a:txBody>
                  <a:tcPr marL="68580" marR="68580" marT="0" marB="0"/>
                </a:tc>
                <a:extLst>
                  <a:ext uri="{0D108BD9-81ED-4DB2-BD59-A6C34878D82A}">
                    <a16:rowId xmlns:a16="http://schemas.microsoft.com/office/drawing/2014/main" val="10005"/>
                  </a:ext>
                </a:extLst>
              </a:tr>
            </a:tbl>
          </a:graphicData>
        </a:graphic>
      </p:graphicFrame>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1029E-7DCC-42DC-B78F-67E31515A2AA}" type="slidenum">
              <a:rPr kumimoji="0" lang="fr-FR" sz="14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FR" sz="14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2086122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txBox="1">
            <a:spLocks noGrp="1"/>
          </p:cNvSpPr>
          <p:nvPr>
            <p:ph idx="1"/>
          </p:nvPr>
        </p:nvSpPr>
        <p:spPr>
          <a:xfrm>
            <a:off x="323528" y="908720"/>
            <a:ext cx="8229600" cy="5041380"/>
          </a:xfrm>
          <a:prstGeom prst="rect">
            <a:avLst/>
          </a:prstGeom>
          <a:solidFill>
            <a:schemeClr val="tx2">
              <a:lumMod val="50000"/>
            </a:schemeClr>
          </a:solidFill>
        </p:spPr>
        <p:txBody>
          <a:bodyPr wrap="square" rtlCol="0">
            <a:spAutoFit/>
          </a:bodyPr>
          <a:lstStyle/>
          <a:p>
            <a:r>
              <a:rPr lang="fr-FR" sz="2400" u="sng" dirty="0"/>
              <a:t>Je montre les limites </a:t>
            </a:r>
            <a:r>
              <a:rPr lang="fr-FR" sz="2400" dirty="0"/>
              <a:t>: que « manque-t-il »? Des faits, une opinion à cause de la subjectivité de l’auteur, de la date ou des conditions de production……</a:t>
            </a:r>
          </a:p>
          <a:p>
            <a:r>
              <a:rPr lang="fr-FR" sz="2400" i="1" dirty="0"/>
              <a:t>« doc anonyme, cadrage étroit : un regard limité sur ces formes qui ne montrent pas l’ampleur des pratiques de propagande et de répression communes aux deux régimes, le bilan des deux régimes</a:t>
            </a:r>
          </a:p>
          <a:p>
            <a:r>
              <a:rPr lang="fr-FR" sz="2400" i="1" dirty="0"/>
              <a:t>la spécificité de chaque régime est absente : forger un homme nouveau, un communiste dans un système égalitaire en URSS, forger une race aryenne en excluant les opposants politiques et les Juifs par l’exclusion, puis l’extermination. »</a:t>
            </a:r>
          </a:p>
          <a:p>
            <a:endParaRPr lang="fr-FR" dirty="0"/>
          </a:p>
        </p:txBody>
      </p:sp>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1029E-7DCC-42DC-B78F-67E31515A2AA}" type="slidenum">
              <a:rPr kumimoji="0" lang="fr-FR" sz="14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4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891095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469816" y="404665"/>
            <a:ext cx="7315200" cy="504056"/>
          </a:xfrm>
        </p:spPr>
        <p:txBody>
          <a:bodyPr>
            <a:normAutofit fontScale="90000"/>
          </a:bodyPr>
          <a:lstStyle/>
          <a:p>
            <a:r>
              <a:rPr lang="fr-FR" dirty="0"/>
              <a:t>A propos des régimes totalitaires</a:t>
            </a:r>
          </a:p>
        </p:txBody>
      </p:sp>
      <p:sp>
        <p:nvSpPr>
          <p:cNvPr id="4" name="Espace réservé du contenu 3"/>
          <p:cNvSpPr txBox="1">
            <a:spLocks noGrp="1"/>
          </p:cNvSpPr>
          <p:nvPr>
            <p:ph idx="1"/>
          </p:nvPr>
        </p:nvSpPr>
        <p:spPr>
          <a:xfrm>
            <a:off x="251520" y="1124744"/>
            <a:ext cx="8424936" cy="5041380"/>
          </a:xfrm>
          <a:prstGeom prst="rect">
            <a:avLst/>
          </a:prstGeom>
          <a:solidFill>
            <a:schemeClr val="tx2">
              <a:lumMod val="50000"/>
            </a:schemeClr>
          </a:solidFill>
        </p:spPr>
        <p:txBody>
          <a:bodyPr wrap="square" rtlCol="0">
            <a:spAutoFit/>
          </a:bodyPr>
          <a:lstStyle/>
          <a:p>
            <a:r>
              <a:rPr lang="fr-FR" sz="2400" u="sng" dirty="0"/>
              <a:t>Je montre les limites </a:t>
            </a:r>
            <a:r>
              <a:rPr lang="fr-FR" sz="2400" dirty="0"/>
              <a:t>: que « manque-t-il »? Des faits, une opinion à cause de la subjectivité de l’auteur, de la date ou des conditions de production……</a:t>
            </a:r>
          </a:p>
          <a:p>
            <a:r>
              <a:rPr lang="fr-FR" sz="2400" i="1" dirty="0"/>
              <a:t>« doc anonyme, cadrage étroit : un regard limité sur ces formes qui ne montrent pas l’ampleur des pratiques de propagande et de répression communes aux deux régimes, le bilan des deux régimes</a:t>
            </a:r>
          </a:p>
          <a:p>
            <a:r>
              <a:rPr lang="fr-FR" sz="2400" i="1" dirty="0"/>
              <a:t>la spécificité de chaque régime est absente : forger un homme nouveau, un communiste dans un système égalitaire en URSS, forger une race aryenne en excluant les opposants politiques et les Juifs par l’exclusion, puis l’extermination. »</a:t>
            </a:r>
          </a:p>
          <a:p>
            <a:endParaRPr lang="fr-FR" dirty="0"/>
          </a:p>
        </p:txBody>
      </p:sp>
      <p:sp>
        <p:nvSpPr>
          <p:cNvPr id="2" name="Espace réservé du numéro de diapositive 1"/>
          <p:cNvSpPr>
            <a:spLocks noGrp="1"/>
          </p:cNvSpPr>
          <p:nvPr>
            <p:ph type="sldNum" sz="quarter" idx="12"/>
          </p:nvPr>
        </p:nvSpPr>
        <p:spPr/>
        <p:txBody>
          <a:bodyPr/>
          <a:lstStyle/>
          <a:p>
            <a:fld id="{9B71029E-7DCC-42DC-B78F-67E31515A2AA}" type="slidenum">
              <a:rPr lang="fr-FR" smtClean="0"/>
              <a:pPr/>
              <a:t>36</a:t>
            </a:fld>
            <a:endParaRPr lang="fr-FR" dirty="0"/>
          </a:p>
        </p:txBody>
      </p:sp>
    </p:spTree>
    <p:extLst>
      <p:ext uri="{BB962C8B-B14F-4D97-AF65-F5344CB8AC3E}">
        <p14:creationId xmlns:p14="http://schemas.microsoft.com/office/powerpoint/2010/main" val="10512551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62FE83-7227-4D9F-B269-4332746E56AC}"/>
              </a:ext>
            </a:extLst>
          </p:cNvPr>
          <p:cNvSpPr>
            <a:spLocks noGrp="1"/>
          </p:cNvSpPr>
          <p:nvPr>
            <p:ph type="title"/>
          </p:nvPr>
        </p:nvSpPr>
        <p:spPr/>
        <p:txBody>
          <a:bodyPr/>
          <a:lstStyle/>
          <a:p>
            <a:r>
              <a:rPr lang="fr-FR" sz="2800" dirty="0">
                <a:solidFill>
                  <a:prstClr val="white"/>
                </a:solidFill>
              </a:rPr>
              <a:t>4. Au collège et au lycée, l’exemple des œuvres de fiction</a:t>
            </a:r>
            <a:endParaRPr lang="fr-FR" dirty="0"/>
          </a:p>
        </p:txBody>
      </p:sp>
      <p:pic>
        <p:nvPicPr>
          <p:cNvPr id="4" name="Espace réservé du contenu 3">
            <a:extLst>
              <a:ext uri="{FF2B5EF4-FFF2-40B4-BE49-F238E27FC236}">
                <a16:creationId xmlns:a16="http://schemas.microsoft.com/office/drawing/2014/main" id="{F518AFD0-8471-41B3-8658-BDD4F13E5EBE}"/>
              </a:ext>
            </a:extLst>
          </p:cNvPr>
          <p:cNvPicPr>
            <a:picLocks noGrp="1" noChangeAspect="1"/>
          </p:cNvPicPr>
          <p:nvPr>
            <p:ph idx="1"/>
          </p:nvPr>
        </p:nvPicPr>
        <p:blipFill rotWithShape="1">
          <a:blip r:embed="rId2"/>
          <a:srcRect t="48931"/>
          <a:stretch/>
        </p:blipFill>
        <p:spPr>
          <a:xfrm>
            <a:off x="988434" y="2151018"/>
            <a:ext cx="7683126" cy="3522936"/>
          </a:xfrm>
          <a:prstGeom prst="rect">
            <a:avLst/>
          </a:prstGeom>
        </p:spPr>
      </p:pic>
      <p:pic>
        <p:nvPicPr>
          <p:cNvPr id="3" name="Image 2">
            <a:extLst>
              <a:ext uri="{FF2B5EF4-FFF2-40B4-BE49-F238E27FC236}">
                <a16:creationId xmlns:a16="http://schemas.microsoft.com/office/drawing/2014/main" id="{87CC81D0-BFB6-4FB8-B0A4-1B76B1FE7CAA}"/>
              </a:ext>
            </a:extLst>
          </p:cNvPr>
          <p:cNvPicPr>
            <a:picLocks noChangeAspect="1"/>
          </p:cNvPicPr>
          <p:nvPr/>
        </p:nvPicPr>
        <p:blipFill>
          <a:blip r:embed="rId3"/>
          <a:stretch>
            <a:fillRect/>
          </a:stretch>
        </p:blipFill>
        <p:spPr>
          <a:xfrm>
            <a:off x="1534174" y="6003237"/>
            <a:ext cx="6389162" cy="390178"/>
          </a:xfrm>
          <a:prstGeom prst="rect">
            <a:avLst/>
          </a:prstGeom>
        </p:spPr>
      </p:pic>
    </p:spTree>
    <p:extLst>
      <p:ext uri="{BB962C8B-B14F-4D97-AF65-F5344CB8AC3E}">
        <p14:creationId xmlns:p14="http://schemas.microsoft.com/office/powerpoint/2010/main" val="34020466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CC5756-B391-494C-B7D7-824E791BE4DB}"/>
              </a:ext>
            </a:extLst>
          </p:cNvPr>
          <p:cNvSpPr>
            <a:spLocks noGrp="1"/>
          </p:cNvSpPr>
          <p:nvPr>
            <p:ph type="title"/>
          </p:nvPr>
        </p:nvSpPr>
        <p:spPr>
          <a:xfrm>
            <a:off x="1851660" y="250023"/>
            <a:ext cx="6377940" cy="1293028"/>
          </a:xfrm>
        </p:spPr>
        <p:txBody>
          <a:bodyPr/>
          <a:lstStyle/>
          <a:p>
            <a:r>
              <a:rPr lang="fr-FR" dirty="0">
                <a:solidFill>
                  <a:schemeClr val="accent1">
                    <a:lumMod val="60000"/>
                    <a:lumOff val="40000"/>
                  </a:schemeClr>
                </a:solidFill>
              </a:rPr>
              <a:t>Travailler avec la fiction : le roman</a:t>
            </a:r>
          </a:p>
        </p:txBody>
      </p:sp>
      <p:pic>
        <p:nvPicPr>
          <p:cNvPr id="11" name="Espace réservé du contenu 10">
            <a:extLst>
              <a:ext uri="{FF2B5EF4-FFF2-40B4-BE49-F238E27FC236}">
                <a16:creationId xmlns:a16="http://schemas.microsoft.com/office/drawing/2014/main" id="{E8474502-8FB2-4A5B-B12F-4172A9C45F5E}"/>
              </a:ext>
            </a:extLst>
          </p:cNvPr>
          <p:cNvPicPr>
            <a:picLocks noGrp="1" noChangeAspect="1"/>
          </p:cNvPicPr>
          <p:nvPr>
            <p:ph idx="1"/>
          </p:nvPr>
        </p:nvPicPr>
        <p:blipFill rotWithShape="1">
          <a:blip r:embed="rId2"/>
          <a:srcRect l="13144" t="17707" r="16361" b="13026"/>
          <a:stretch/>
        </p:blipFill>
        <p:spPr>
          <a:xfrm>
            <a:off x="304800" y="1638299"/>
            <a:ext cx="7924800" cy="4866684"/>
          </a:xfrm>
          <a:prstGeom prst="rect">
            <a:avLst/>
          </a:prstGeom>
        </p:spPr>
      </p:pic>
    </p:spTree>
    <p:extLst>
      <p:ext uri="{BB962C8B-B14F-4D97-AF65-F5344CB8AC3E}">
        <p14:creationId xmlns:p14="http://schemas.microsoft.com/office/powerpoint/2010/main" val="1653089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6A2107-B421-46E8-AF1E-08C4872EF94A}"/>
              </a:ext>
            </a:extLst>
          </p:cNvPr>
          <p:cNvSpPr>
            <a:spLocks noGrp="1"/>
          </p:cNvSpPr>
          <p:nvPr>
            <p:ph type="title"/>
          </p:nvPr>
        </p:nvSpPr>
        <p:spPr/>
        <p:txBody>
          <a:bodyPr>
            <a:normAutofit/>
          </a:bodyPr>
          <a:lstStyle/>
          <a:p>
            <a:r>
              <a:rPr lang="fr-FR" dirty="0">
                <a:solidFill>
                  <a:schemeClr val="accent1">
                    <a:lumMod val="60000"/>
                    <a:lumOff val="40000"/>
                  </a:schemeClr>
                </a:solidFill>
              </a:rPr>
              <a:t>Travailler avec la bande dessinée</a:t>
            </a:r>
          </a:p>
        </p:txBody>
      </p:sp>
      <p:sp>
        <p:nvSpPr>
          <p:cNvPr id="3" name="Espace réservé du contenu 2">
            <a:extLst>
              <a:ext uri="{FF2B5EF4-FFF2-40B4-BE49-F238E27FC236}">
                <a16:creationId xmlns:a16="http://schemas.microsoft.com/office/drawing/2014/main" id="{37307989-103A-4C92-BDFF-5AB39128FAF3}"/>
              </a:ext>
            </a:extLst>
          </p:cNvPr>
          <p:cNvSpPr>
            <a:spLocks noGrp="1"/>
          </p:cNvSpPr>
          <p:nvPr>
            <p:ph idx="1"/>
          </p:nvPr>
        </p:nvSpPr>
        <p:spPr>
          <a:xfrm>
            <a:off x="365760" y="1942011"/>
            <a:ext cx="8183880" cy="4321629"/>
          </a:xfrm>
        </p:spPr>
        <p:txBody>
          <a:bodyPr/>
          <a:lstStyle/>
          <a:p>
            <a:r>
              <a:rPr lang="fr-FR" dirty="0"/>
              <a:t>La guerre d’Algérie</a:t>
            </a:r>
          </a:p>
        </p:txBody>
      </p:sp>
      <p:sp>
        <p:nvSpPr>
          <p:cNvPr id="4" name="Ellipse 3">
            <a:extLst>
              <a:ext uri="{FF2B5EF4-FFF2-40B4-BE49-F238E27FC236}">
                <a16:creationId xmlns:a16="http://schemas.microsoft.com/office/drawing/2014/main" id="{D26B6A93-47CC-4258-A313-4C2A87D6B164}"/>
              </a:ext>
            </a:extLst>
          </p:cNvPr>
          <p:cNvSpPr/>
          <p:nvPr/>
        </p:nvSpPr>
        <p:spPr>
          <a:xfrm>
            <a:off x="594360" y="433447"/>
            <a:ext cx="1384662" cy="119505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dirty="0"/>
              <a:t>ML</a:t>
            </a:r>
          </a:p>
        </p:txBody>
      </p:sp>
      <p:pic>
        <p:nvPicPr>
          <p:cNvPr id="5" name="Image 4">
            <a:extLst>
              <a:ext uri="{FF2B5EF4-FFF2-40B4-BE49-F238E27FC236}">
                <a16:creationId xmlns:a16="http://schemas.microsoft.com/office/drawing/2014/main" id="{6D7F12BE-F1A2-48F7-A6B5-A7FCAE52CA14}"/>
              </a:ext>
            </a:extLst>
          </p:cNvPr>
          <p:cNvPicPr>
            <a:picLocks noChangeAspect="1"/>
          </p:cNvPicPr>
          <p:nvPr/>
        </p:nvPicPr>
        <p:blipFill>
          <a:blip r:embed="rId2"/>
          <a:stretch>
            <a:fillRect/>
          </a:stretch>
        </p:blipFill>
        <p:spPr>
          <a:xfrm>
            <a:off x="594360" y="2390941"/>
            <a:ext cx="2926505" cy="4197342"/>
          </a:xfrm>
          <a:prstGeom prst="rect">
            <a:avLst/>
          </a:prstGeom>
        </p:spPr>
      </p:pic>
      <p:sp>
        <p:nvSpPr>
          <p:cNvPr id="6" name="ZoneTexte 5">
            <a:extLst>
              <a:ext uri="{FF2B5EF4-FFF2-40B4-BE49-F238E27FC236}">
                <a16:creationId xmlns:a16="http://schemas.microsoft.com/office/drawing/2014/main" id="{330C4FD7-1F90-4A0C-AD65-7C39B8EFDEC0}"/>
              </a:ext>
            </a:extLst>
          </p:cNvPr>
          <p:cNvSpPr txBox="1"/>
          <p:nvPr/>
        </p:nvSpPr>
        <p:spPr>
          <a:xfrm>
            <a:off x="4368322" y="3668688"/>
            <a:ext cx="3333861" cy="1569660"/>
          </a:xfrm>
          <a:prstGeom prst="rect">
            <a:avLst/>
          </a:prstGeom>
          <a:noFill/>
        </p:spPr>
        <p:txBody>
          <a:bodyPr wrap="none" rtlCol="0">
            <a:spAutoFit/>
          </a:bodyPr>
          <a:lstStyle/>
          <a:p>
            <a:r>
              <a:rPr lang="fr-FR" sz="2400" dirty="0" err="1">
                <a:solidFill>
                  <a:schemeClr val="accent6">
                    <a:lumMod val="40000"/>
                    <a:lumOff val="60000"/>
                  </a:schemeClr>
                </a:solidFill>
                <a:effectLst>
                  <a:outerShdw blurRad="38100" dist="38100" dir="2700000" algn="tl">
                    <a:srgbClr val="000000">
                      <a:alpha val="43137"/>
                    </a:srgbClr>
                  </a:outerShdw>
                </a:effectLst>
              </a:rPr>
              <a:t>Lax</a:t>
            </a:r>
            <a:r>
              <a:rPr lang="fr-FR" sz="2400" dirty="0">
                <a:solidFill>
                  <a:schemeClr val="accent6">
                    <a:lumMod val="40000"/>
                    <a:lumOff val="60000"/>
                  </a:schemeClr>
                </a:solidFill>
                <a:effectLst>
                  <a:outerShdw blurRad="38100" dist="38100" dir="2700000" algn="tl">
                    <a:srgbClr val="000000">
                      <a:alpha val="43137"/>
                    </a:srgbClr>
                  </a:outerShdw>
                </a:effectLst>
              </a:rPr>
              <a:t> / Giroud</a:t>
            </a:r>
          </a:p>
          <a:p>
            <a:r>
              <a:rPr lang="fr-FR" sz="2400" dirty="0" err="1">
                <a:solidFill>
                  <a:schemeClr val="accent6">
                    <a:lumMod val="40000"/>
                    <a:lumOff val="60000"/>
                  </a:schemeClr>
                </a:solidFill>
                <a:effectLst>
                  <a:outerShdw blurRad="38100" dist="38100" dir="2700000" algn="tl">
                    <a:srgbClr val="000000">
                      <a:alpha val="43137"/>
                    </a:srgbClr>
                  </a:outerShdw>
                </a:effectLst>
              </a:rPr>
              <a:t>Azrayen</a:t>
            </a:r>
            <a:r>
              <a:rPr lang="fr-FR" sz="2400" dirty="0">
                <a:solidFill>
                  <a:schemeClr val="accent6">
                    <a:lumMod val="40000"/>
                    <a:lumOff val="60000"/>
                  </a:schemeClr>
                </a:solidFill>
                <a:effectLst>
                  <a:outerShdw blurRad="38100" dist="38100" dir="2700000" algn="tl">
                    <a:srgbClr val="000000">
                      <a:alpha val="43137"/>
                    </a:srgbClr>
                  </a:outerShdw>
                </a:effectLst>
              </a:rPr>
              <a:t>’, 1998, Aire Libre</a:t>
            </a:r>
          </a:p>
          <a:p>
            <a:r>
              <a:rPr lang="fr-FR" sz="2400" dirty="0">
                <a:solidFill>
                  <a:schemeClr val="accent6">
                    <a:lumMod val="40000"/>
                    <a:lumOff val="60000"/>
                  </a:schemeClr>
                </a:solidFill>
                <a:effectLst>
                  <a:outerShdw blurRad="38100" dist="38100" dir="2700000" algn="tl">
                    <a:srgbClr val="000000">
                      <a:alpha val="43137"/>
                    </a:srgbClr>
                  </a:outerShdw>
                </a:effectLst>
              </a:rPr>
              <a:t>Tome 1</a:t>
            </a:r>
          </a:p>
          <a:p>
            <a:r>
              <a:rPr lang="fr-FR" sz="2400" dirty="0">
                <a:solidFill>
                  <a:schemeClr val="accent6">
                    <a:lumMod val="40000"/>
                    <a:lumOff val="60000"/>
                  </a:schemeClr>
                </a:solidFill>
                <a:effectLst>
                  <a:outerShdw blurRad="38100" dist="38100" dir="2700000" algn="tl">
                    <a:srgbClr val="000000">
                      <a:alpha val="43137"/>
                    </a:srgbClr>
                  </a:outerShdw>
                </a:effectLst>
              </a:rPr>
              <a:t>P52/53</a:t>
            </a:r>
          </a:p>
        </p:txBody>
      </p:sp>
    </p:spTree>
    <p:extLst>
      <p:ext uri="{BB962C8B-B14F-4D97-AF65-F5344CB8AC3E}">
        <p14:creationId xmlns:p14="http://schemas.microsoft.com/office/powerpoint/2010/main" val="4234780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440240" y="864040"/>
            <a:ext cx="2043819" cy="356434"/>
          </a:xfrm>
        </p:spPr>
        <p:txBody>
          <a:bodyPr>
            <a:noAutofit/>
          </a:bodyPr>
          <a:lstStyle/>
          <a:p>
            <a:pPr algn="ctr"/>
            <a:r>
              <a:rPr lang="fr-FR" sz="2000" b="1" dirty="0">
                <a:solidFill>
                  <a:srgbClr val="47CFFF"/>
                </a:solidFill>
                <a:latin typeface="Calibri" panose="020F0502020204030204" pitchFamily="34" charset="0"/>
                <a:cs typeface="Calibri" panose="020F0502020204030204" pitchFamily="34" charset="0"/>
              </a:rPr>
              <a:t>Domaines du socle : </a:t>
            </a:r>
          </a:p>
        </p:txBody>
      </p:sp>
      <p:sp>
        <p:nvSpPr>
          <p:cNvPr id="3" name="Espace réservé du contenu 2"/>
          <p:cNvSpPr>
            <a:spLocks noGrp="1"/>
          </p:cNvSpPr>
          <p:nvPr>
            <p:ph sz="half" idx="1"/>
          </p:nvPr>
        </p:nvSpPr>
        <p:spPr>
          <a:xfrm>
            <a:off x="3522315" y="1503397"/>
            <a:ext cx="3000405" cy="3634944"/>
          </a:xfrm>
        </p:spPr>
        <p:txBody>
          <a:bodyPr>
            <a:noAutofit/>
          </a:bodyPr>
          <a:lstStyle/>
          <a:p>
            <a:r>
              <a:rPr lang="fr-FR" sz="2000" dirty="0">
                <a:latin typeface="Calibri" panose="020F0502020204030204" pitchFamily="34" charset="0"/>
                <a:cs typeface="Calibri" panose="020F0502020204030204" pitchFamily="34" charset="0"/>
              </a:rPr>
              <a:t>Se repérer dans l’espace : construire des repères géographiques</a:t>
            </a:r>
          </a:p>
          <a:p>
            <a:r>
              <a:rPr lang="fr-FR" sz="2000" dirty="0">
                <a:latin typeface="Calibri" panose="020F0502020204030204" pitchFamily="34" charset="0"/>
                <a:cs typeface="Calibri" panose="020F0502020204030204" pitchFamily="34" charset="0"/>
              </a:rPr>
              <a:t>Raisonner, justifier une démarche et les choix effectués</a:t>
            </a:r>
          </a:p>
          <a:p>
            <a:r>
              <a:rPr lang="fr-FR" sz="2000" dirty="0">
                <a:latin typeface="Calibri" panose="020F0502020204030204" pitchFamily="34" charset="0"/>
                <a:cs typeface="Calibri" panose="020F0502020204030204" pitchFamily="34" charset="0"/>
              </a:rPr>
              <a:t>S’informer dans le monde numérique</a:t>
            </a:r>
          </a:p>
          <a:p>
            <a:r>
              <a:rPr lang="fr-FR" sz="2000" dirty="0">
                <a:latin typeface="Calibri" panose="020F0502020204030204" pitchFamily="34" charset="0"/>
                <a:cs typeface="Calibri" panose="020F0502020204030204" pitchFamily="34" charset="0"/>
              </a:rPr>
              <a:t>Comprendre un document</a:t>
            </a:r>
          </a:p>
          <a:p>
            <a:r>
              <a:rPr lang="fr-FR" sz="2000" dirty="0">
                <a:latin typeface="Calibri" panose="020F0502020204030204" pitchFamily="34" charset="0"/>
                <a:cs typeface="Calibri" panose="020F0502020204030204" pitchFamily="34" charset="0"/>
              </a:rPr>
              <a:t>Pratiquer différents langages</a:t>
            </a:r>
          </a:p>
          <a:p>
            <a:r>
              <a:rPr lang="fr-FR" sz="2000" dirty="0">
                <a:latin typeface="Calibri" panose="020F0502020204030204" pitchFamily="34" charset="0"/>
                <a:cs typeface="Calibri" panose="020F0502020204030204" pitchFamily="34" charset="0"/>
              </a:rPr>
              <a:t>Coopérer et mutualiser</a:t>
            </a:r>
          </a:p>
        </p:txBody>
      </p:sp>
      <p:sp>
        <p:nvSpPr>
          <p:cNvPr id="7" name="Espace réservé du contenu 2"/>
          <p:cNvSpPr>
            <a:spLocks noGrp="1"/>
          </p:cNvSpPr>
          <p:nvPr>
            <p:ph sz="half" idx="2"/>
          </p:nvPr>
        </p:nvSpPr>
        <p:spPr>
          <a:xfrm>
            <a:off x="113211" y="1402482"/>
            <a:ext cx="3152503" cy="4411541"/>
          </a:xfrm>
        </p:spPr>
        <p:txBody>
          <a:bodyPr>
            <a:noAutofit/>
          </a:bodyPr>
          <a:lstStyle/>
          <a:p>
            <a:pPr>
              <a:spcBef>
                <a:spcPts val="0"/>
              </a:spcBef>
            </a:pPr>
            <a:r>
              <a:rPr lang="fr-FR" sz="2000" dirty="0">
                <a:solidFill>
                  <a:srgbClr val="00B0F0"/>
                </a:solidFill>
                <a:latin typeface="Calibri" panose="020F0502020204030204" pitchFamily="34" charset="0"/>
                <a:cs typeface="Calibri" panose="020F0502020204030204" pitchFamily="34" charset="0"/>
              </a:rPr>
              <a:t>Domaine 1</a:t>
            </a:r>
          </a:p>
          <a:p>
            <a:pPr>
              <a:spcBef>
                <a:spcPts val="0"/>
              </a:spcBef>
            </a:pPr>
            <a:r>
              <a:rPr lang="fr-FR" sz="2000" dirty="0">
                <a:latin typeface="Calibri" panose="020F0502020204030204" pitchFamily="34" charset="0"/>
                <a:cs typeface="Calibri" panose="020F0502020204030204" pitchFamily="34" charset="0"/>
              </a:rPr>
              <a:t>Les langages pour penser et communiquer</a:t>
            </a:r>
          </a:p>
          <a:p>
            <a:pPr>
              <a:spcBef>
                <a:spcPts val="0"/>
              </a:spcBef>
            </a:pPr>
            <a:r>
              <a:rPr lang="fr-FR" sz="2000" dirty="0">
                <a:solidFill>
                  <a:srgbClr val="00B0F0"/>
                </a:solidFill>
                <a:latin typeface="Calibri" panose="020F0502020204030204" pitchFamily="34" charset="0"/>
                <a:cs typeface="Calibri" panose="020F0502020204030204" pitchFamily="34" charset="0"/>
              </a:rPr>
              <a:t>Domaine 2</a:t>
            </a:r>
          </a:p>
          <a:p>
            <a:pPr>
              <a:spcBef>
                <a:spcPts val="0"/>
              </a:spcBef>
            </a:pPr>
            <a:r>
              <a:rPr lang="fr-FR" sz="2000" dirty="0">
                <a:latin typeface="Calibri" panose="020F0502020204030204" pitchFamily="34" charset="0"/>
                <a:cs typeface="Calibri" panose="020F0502020204030204" pitchFamily="34" charset="0"/>
              </a:rPr>
              <a:t>Les méthodes et outils pour apprendre</a:t>
            </a:r>
          </a:p>
          <a:p>
            <a:pPr>
              <a:spcBef>
                <a:spcPts val="0"/>
              </a:spcBef>
            </a:pPr>
            <a:r>
              <a:rPr lang="fr-FR" sz="2000" dirty="0">
                <a:solidFill>
                  <a:srgbClr val="00B0F0"/>
                </a:solidFill>
                <a:latin typeface="Calibri" panose="020F0502020204030204" pitchFamily="34" charset="0"/>
                <a:cs typeface="Calibri" panose="020F0502020204030204" pitchFamily="34" charset="0"/>
              </a:rPr>
              <a:t>Domaine 3</a:t>
            </a:r>
          </a:p>
          <a:p>
            <a:pPr>
              <a:spcBef>
                <a:spcPts val="0"/>
              </a:spcBef>
            </a:pPr>
            <a:r>
              <a:rPr lang="fr-FR" sz="2000" dirty="0">
                <a:latin typeface="Calibri" panose="020F0502020204030204" pitchFamily="34" charset="0"/>
                <a:cs typeface="Calibri" panose="020F0502020204030204" pitchFamily="34" charset="0"/>
              </a:rPr>
              <a:t>La formation de la personne et du citoyen</a:t>
            </a:r>
          </a:p>
          <a:p>
            <a:pPr>
              <a:spcBef>
                <a:spcPts val="0"/>
              </a:spcBef>
            </a:pPr>
            <a:r>
              <a:rPr lang="fr-FR" sz="2000" dirty="0">
                <a:solidFill>
                  <a:srgbClr val="00B0F0"/>
                </a:solidFill>
                <a:latin typeface="Calibri" panose="020F0502020204030204" pitchFamily="34" charset="0"/>
                <a:cs typeface="Calibri" panose="020F0502020204030204" pitchFamily="34" charset="0"/>
              </a:rPr>
              <a:t>Domaine 4</a:t>
            </a:r>
          </a:p>
          <a:p>
            <a:pPr>
              <a:spcBef>
                <a:spcPts val="0"/>
              </a:spcBef>
            </a:pPr>
            <a:r>
              <a:rPr lang="fr-FR" sz="2000" dirty="0">
                <a:latin typeface="Calibri" panose="020F0502020204030204" pitchFamily="34" charset="0"/>
                <a:cs typeface="Calibri" panose="020F0502020204030204" pitchFamily="34" charset="0"/>
              </a:rPr>
              <a:t>Les systèmes naturels et les systèmes techniques</a:t>
            </a:r>
          </a:p>
          <a:p>
            <a:pPr>
              <a:spcBef>
                <a:spcPts val="0"/>
              </a:spcBef>
            </a:pPr>
            <a:r>
              <a:rPr lang="fr-FR" sz="2000" dirty="0">
                <a:solidFill>
                  <a:srgbClr val="00B0F0"/>
                </a:solidFill>
                <a:latin typeface="Calibri" panose="020F0502020204030204" pitchFamily="34" charset="0"/>
                <a:cs typeface="Calibri" panose="020F0502020204030204" pitchFamily="34" charset="0"/>
              </a:rPr>
              <a:t>Domaine 5</a:t>
            </a:r>
          </a:p>
          <a:p>
            <a:pPr>
              <a:spcBef>
                <a:spcPts val="0"/>
              </a:spcBef>
            </a:pPr>
            <a:r>
              <a:rPr lang="fr-FR" sz="2000" dirty="0">
                <a:latin typeface="Calibri" panose="020F0502020204030204" pitchFamily="34" charset="0"/>
                <a:cs typeface="Calibri" panose="020F0502020204030204" pitchFamily="34" charset="0"/>
              </a:rPr>
              <a:t>Les représentations du monde et l’activité humaine</a:t>
            </a:r>
          </a:p>
        </p:txBody>
      </p:sp>
      <p:sp>
        <p:nvSpPr>
          <p:cNvPr id="9" name="Titre 4"/>
          <p:cNvSpPr txBox="1">
            <a:spLocks/>
          </p:cNvSpPr>
          <p:nvPr/>
        </p:nvSpPr>
        <p:spPr>
          <a:xfrm>
            <a:off x="3742266" y="814789"/>
            <a:ext cx="2414693" cy="454937"/>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fr-FR" sz="2000" b="1" cap="none" dirty="0">
                <a:solidFill>
                  <a:srgbClr val="47CFFF"/>
                </a:solidFill>
              </a:rPr>
              <a:t>Compétences </a:t>
            </a:r>
          </a:p>
          <a:p>
            <a:pPr algn="ctr"/>
            <a:r>
              <a:rPr lang="fr-FR" sz="2000" b="1" cap="none" dirty="0">
                <a:solidFill>
                  <a:srgbClr val="47CFFF"/>
                </a:solidFill>
              </a:rPr>
              <a:t>des cycles 3 /</a:t>
            </a:r>
            <a:r>
              <a:rPr lang="fr-FR" sz="2000" b="1" dirty="0">
                <a:solidFill>
                  <a:srgbClr val="47CFFF"/>
                </a:solidFill>
              </a:rPr>
              <a:t>4: </a:t>
            </a:r>
          </a:p>
        </p:txBody>
      </p:sp>
      <p:graphicFrame>
        <p:nvGraphicFramePr>
          <p:cNvPr id="6" name="Tableau 5"/>
          <p:cNvGraphicFramePr>
            <a:graphicFrameLocks noGrp="1"/>
          </p:cNvGraphicFramePr>
          <p:nvPr>
            <p:extLst>
              <p:ext uri="{D42A27DB-BD31-4B8C-83A1-F6EECF244321}">
                <p14:modId xmlns:p14="http://schemas.microsoft.com/office/powerpoint/2010/main" val="112962657"/>
              </p:ext>
            </p:extLst>
          </p:nvPr>
        </p:nvGraphicFramePr>
        <p:xfrm>
          <a:off x="7170238" y="1581379"/>
          <a:ext cx="1410789" cy="4363952"/>
        </p:xfrm>
        <a:graphic>
          <a:graphicData uri="http://schemas.openxmlformats.org/drawingml/2006/table">
            <a:tbl>
              <a:tblPr>
                <a:tableStyleId>{5C22544A-7EE6-4342-B048-85BDC9FD1C3A}</a:tableStyleId>
              </a:tblPr>
              <a:tblGrid>
                <a:gridCol w="1410789">
                  <a:extLst>
                    <a:ext uri="{9D8B030D-6E8A-4147-A177-3AD203B41FA5}">
                      <a16:colId xmlns:a16="http://schemas.microsoft.com/office/drawing/2014/main" val="2174356690"/>
                    </a:ext>
                  </a:extLst>
                </a:gridCol>
              </a:tblGrid>
              <a:tr h="244602">
                <a:tc>
                  <a:txBody>
                    <a:bodyPr/>
                    <a:lstStyle/>
                    <a:p>
                      <a:pPr algn="ctr">
                        <a:lnSpc>
                          <a:spcPct val="107000"/>
                        </a:lnSpc>
                        <a:spcAft>
                          <a:spcPts val="0"/>
                        </a:spcAft>
                      </a:pPr>
                      <a:endParaRPr lang="fr-FR" sz="15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2129" marR="19514" marT="0" marB="0">
                    <a:noFill/>
                  </a:tcPr>
                </a:tc>
                <a:extLst>
                  <a:ext uri="{0D108BD9-81ED-4DB2-BD59-A6C34878D82A}">
                    <a16:rowId xmlns:a16="http://schemas.microsoft.com/office/drawing/2014/main" val="1732299393"/>
                  </a:ext>
                </a:extLst>
              </a:tr>
              <a:tr h="1456754">
                <a:tc>
                  <a:txBody>
                    <a:bodyPr/>
                    <a:lstStyle/>
                    <a:p>
                      <a:pPr algn="ctr">
                        <a:lnSpc>
                          <a:spcPct val="107000"/>
                        </a:lnSpc>
                        <a:spcAft>
                          <a:spcPts val="0"/>
                        </a:spcAft>
                      </a:pPr>
                      <a:endParaRPr lang="fr-FR" sz="15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2129" marR="19514" marT="0" marB="0">
                    <a:noFill/>
                  </a:tcPr>
                </a:tc>
                <a:extLst>
                  <a:ext uri="{0D108BD9-81ED-4DB2-BD59-A6C34878D82A}">
                    <a16:rowId xmlns:a16="http://schemas.microsoft.com/office/drawing/2014/main" val="1089024938"/>
                  </a:ext>
                </a:extLst>
              </a:tr>
              <a:tr h="1212152">
                <a:tc>
                  <a:txBody>
                    <a:bodyPr/>
                    <a:lstStyle/>
                    <a:p>
                      <a:pPr algn="ctr">
                        <a:lnSpc>
                          <a:spcPct val="107000"/>
                        </a:lnSpc>
                        <a:spcAft>
                          <a:spcPts val="0"/>
                        </a:spcAft>
                      </a:pPr>
                      <a:endParaRPr lang="fr-FR" sz="15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2129" marR="19514" marT="0" marB="0">
                    <a:noFill/>
                  </a:tcPr>
                </a:tc>
                <a:extLst>
                  <a:ext uri="{0D108BD9-81ED-4DB2-BD59-A6C34878D82A}">
                    <a16:rowId xmlns:a16="http://schemas.microsoft.com/office/drawing/2014/main" val="409783569"/>
                  </a:ext>
                </a:extLst>
              </a:tr>
              <a:tr h="722948">
                <a:tc>
                  <a:txBody>
                    <a:bodyPr/>
                    <a:lstStyle/>
                    <a:p>
                      <a:pPr algn="ctr">
                        <a:lnSpc>
                          <a:spcPct val="107000"/>
                        </a:lnSpc>
                        <a:spcAft>
                          <a:spcPts val="0"/>
                        </a:spcAft>
                      </a:pPr>
                      <a:endParaRPr lang="fr-FR" sz="15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2129" marR="19514" marT="0" marB="0">
                    <a:noFill/>
                  </a:tcPr>
                </a:tc>
                <a:extLst>
                  <a:ext uri="{0D108BD9-81ED-4DB2-BD59-A6C34878D82A}">
                    <a16:rowId xmlns:a16="http://schemas.microsoft.com/office/drawing/2014/main" val="3147793179"/>
                  </a:ext>
                </a:extLst>
              </a:tr>
              <a:tr h="727496">
                <a:tc>
                  <a:txBody>
                    <a:bodyPr/>
                    <a:lstStyle/>
                    <a:p>
                      <a:pPr algn="ctr">
                        <a:lnSpc>
                          <a:spcPct val="107000"/>
                        </a:lnSpc>
                        <a:spcAft>
                          <a:spcPts val="0"/>
                        </a:spcAft>
                      </a:pPr>
                      <a:endParaRPr lang="fr-FR" sz="15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2129" marR="19514" marT="0" marB="0">
                    <a:noFill/>
                  </a:tcPr>
                </a:tc>
                <a:extLst>
                  <a:ext uri="{0D108BD9-81ED-4DB2-BD59-A6C34878D82A}">
                    <a16:rowId xmlns:a16="http://schemas.microsoft.com/office/drawing/2014/main" val="2609305425"/>
                  </a:ext>
                </a:extLst>
              </a:tr>
            </a:tbl>
          </a:graphicData>
        </a:graphic>
      </p:graphicFrame>
      <p:sp>
        <p:nvSpPr>
          <p:cNvPr id="8" name="Rectangle 7"/>
          <p:cNvSpPr/>
          <p:nvPr/>
        </p:nvSpPr>
        <p:spPr>
          <a:xfrm>
            <a:off x="7119659" y="719093"/>
            <a:ext cx="1763083" cy="707886"/>
          </a:xfrm>
          <a:prstGeom prst="rect">
            <a:avLst/>
          </a:prstGeom>
        </p:spPr>
        <p:txBody>
          <a:bodyPr wrap="square">
            <a:spAutoFit/>
          </a:bodyPr>
          <a:lstStyle/>
          <a:p>
            <a:r>
              <a:rPr lang="fr-FR" sz="2000" b="1" dirty="0">
                <a:solidFill>
                  <a:srgbClr val="47CFFF"/>
                </a:solidFill>
                <a:latin typeface="+mj-lt"/>
              </a:rPr>
              <a:t>Thèmes du programme</a:t>
            </a:r>
          </a:p>
        </p:txBody>
      </p:sp>
    </p:spTree>
    <p:extLst>
      <p:ext uri="{BB962C8B-B14F-4D97-AF65-F5344CB8AC3E}">
        <p14:creationId xmlns:p14="http://schemas.microsoft.com/office/powerpoint/2010/main" val="5853896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88B22FD9-B0E4-409B-9F45-742D9079E6C6}" type="slidenum">
              <a:rPr lang="fr-FR" smtClean="0"/>
              <a:pPr/>
              <a:t>40</a:t>
            </a:fld>
            <a:endParaRPr lang="fr-FR"/>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99368" y="325705"/>
            <a:ext cx="2080728" cy="2930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891" r="2648" b="59204"/>
          <a:stretch/>
        </p:blipFill>
        <p:spPr bwMode="auto">
          <a:xfrm>
            <a:off x="1639493" y="3191570"/>
            <a:ext cx="6867010" cy="3666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5004048" y="620688"/>
            <a:ext cx="3333861" cy="1569660"/>
          </a:xfrm>
          <a:prstGeom prst="rect">
            <a:avLst/>
          </a:prstGeom>
          <a:noFill/>
        </p:spPr>
        <p:txBody>
          <a:bodyPr wrap="none" rtlCol="0">
            <a:spAutoFit/>
          </a:bodyPr>
          <a:lstStyle/>
          <a:p>
            <a:r>
              <a:rPr lang="fr-FR" sz="2400" dirty="0" err="1">
                <a:solidFill>
                  <a:schemeClr val="accent6">
                    <a:lumMod val="40000"/>
                    <a:lumOff val="60000"/>
                  </a:schemeClr>
                </a:solidFill>
                <a:effectLst>
                  <a:outerShdw blurRad="38100" dist="38100" dir="2700000" algn="tl">
                    <a:srgbClr val="000000">
                      <a:alpha val="43137"/>
                    </a:srgbClr>
                  </a:outerShdw>
                </a:effectLst>
              </a:rPr>
              <a:t>Lax</a:t>
            </a:r>
            <a:r>
              <a:rPr lang="fr-FR" sz="2400" dirty="0">
                <a:solidFill>
                  <a:schemeClr val="accent6">
                    <a:lumMod val="40000"/>
                    <a:lumOff val="60000"/>
                  </a:schemeClr>
                </a:solidFill>
                <a:effectLst>
                  <a:outerShdw blurRad="38100" dist="38100" dir="2700000" algn="tl">
                    <a:srgbClr val="000000">
                      <a:alpha val="43137"/>
                    </a:srgbClr>
                  </a:outerShdw>
                </a:effectLst>
              </a:rPr>
              <a:t> / Giroud</a:t>
            </a:r>
          </a:p>
          <a:p>
            <a:r>
              <a:rPr lang="fr-FR" sz="2400" dirty="0" err="1">
                <a:solidFill>
                  <a:schemeClr val="accent6">
                    <a:lumMod val="40000"/>
                    <a:lumOff val="60000"/>
                  </a:schemeClr>
                </a:solidFill>
                <a:effectLst>
                  <a:outerShdw blurRad="38100" dist="38100" dir="2700000" algn="tl">
                    <a:srgbClr val="000000">
                      <a:alpha val="43137"/>
                    </a:srgbClr>
                  </a:outerShdw>
                </a:effectLst>
              </a:rPr>
              <a:t>Azrayen</a:t>
            </a:r>
            <a:r>
              <a:rPr lang="fr-FR" sz="2400" dirty="0">
                <a:solidFill>
                  <a:schemeClr val="accent6">
                    <a:lumMod val="40000"/>
                    <a:lumOff val="60000"/>
                  </a:schemeClr>
                </a:solidFill>
                <a:effectLst>
                  <a:outerShdw blurRad="38100" dist="38100" dir="2700000" algn="tl">
                    <a:srgbClr val="000000">
                      <a:alpha val="43137"/>
                    </a:srgbClr>
                  </a:outerShdw>
                </a:effectLst>
              </a:rPr>
              <a:t>’, 1998, Aire Libre</a:t>
            </a:r>
          </a:p>
          <a:p>
            <a:r>
              <a:rPr lang="fr-FR" sz="2400" dirty="0">
                <a:solidFill>
                  <a:schemeClr val="accent6">
                    <a:lumMod val="40000"/>
                    <a:lumOff val="60000"/>
                  </a:schemeClr>
                </a:solidFill>
                <a:effectLst>
                  <a:outerShdw blurRad="38100" dist="38100" dir="2700000" algn="tl">
                    <a:srgbClr val="000000">
                      <a:alpha val="43137"/>
                    </a:srgbClr>
                  </a:outerShdw>
                </a:effectLst>
              </a:rPr>
              <a:t>Tome 1</a:t>
            </a:r>
          </a:p>
          <a:p>
            <a:r>
              <a:rPr lang="fr-FR" sz="2400" dirty="0">
                <a:solidFill>
                  <a:schemeClr val="accent6">
                    <a:lumMod val="40000"/>
                    <a:lumOff val="60000"/>
                  </a:schemeClr>
                </a:solidFill>
                <a:effectLst>
                  <a:outerShdw blurRad="38100" dist="38100" dir="2700000" algn="tl">
                    <a:srgbClr val="000000">
                      <a:alpha val="43137"/>
                    </a:srgbClr>
                  </a:outerShdw>
                </a:effectLst>
              </a:rPr>
              <a:t>P52/53</a:t>
            </a:r>
          </a:p>
        </p:txBody>
      </p:sp>
    </p:spTree>
    <p:extLst>
      <p:ext uri="{BB962C8B-B14F-4D97-AF65-F5344CB8AC3E}">
        <p14:creationId xmlns:p14="http://schemas.microsoft.com/office/powerpoint/2010/main" val="82913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88B22FD9-B0E4-409B-9F45-742D9079E6C6}" type="slidenum">
              <a:rPr lang="fr-FR" smtClean="0"/>
              <a:pPr/>
              <a:t>41</a:t>
            </a:fld>
            <a:endParaRPr lang="fr-FR"/>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1117"/>
          <a:stretch/>
        </p:blipFill>
        <p:spPr bwMode="auto">
          <a:xfrm>
            <a:off x="912347" y="764704"/>
            <a:ext cx="6683989" cy="5543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76530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88B22FD9-B0E4-409B-9F45-742D9079E6C6}" type="slidenum">
              <a:rPr lang="fr-FR" smtClean="0"/>
              <a:pPr/>
              <a:t>42</a:t>
            </a:fld>
            <a:endParaRPr lang="fr-FR"/>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r="-3280" b="49135"/>
          <a:stretch/>
        </p:blipFill>
        <p:spPr bwMode="auto">
          <a:xfrm>
            <a:off x="-13244" y="404663"/>
            <a:ext cx="8761707" cy="595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1835696" y="75982"/>
            <a:ext cx="918393" cy="369332"/>
          </a:xfrm>
          <a:prstGeom prst="rect">
            <a:avLst/>
          </a:prstGeom>
          <a:noFill/>
        </p:spPr>
        <p:txBody>
          <a:bodyPr wrap="none" rtlCol="0">
            <a:spAutoFit/>
          </a:bodyPr>
          <a:lstStyle/>
          <a:p>
            <a:r>
              <a:rPr lang="fr-FR" dirty="0">
                <a:solidFill>
                  <a:schemeClr val="accent6">
                    <a:lumMod val="40000"/>
                    <a:lumOff val="60000"/>
                  </a:schemeClr>
                </a:solidFill>
                <a:effectLst>
                  <a:outerShdw blurRad="38100" dist="38100" dir="2700000" algn="tl">
                    <a:srgbClr val="000000">
                      <a:alpha val="43137"/>
                    </a:srgbClr>
                  </a:outerShdw>
                </a:effectLst>
              </a:rPr>
              <a:t>Page 53</a:t>
            </a:r>
          </a:p>
        </p:txBody>
      </p:sp>
    </p:spTree>
    <p:extLst>
      <p:ext uri="{BB962C8B-B14F-4D97-AF65-F5344CB8AC3E}">
        <p14:creationId xmlns:p14="http://schemas.microsoft.com/office/powerpoint/2010/main" val="36799182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88B22FD9-B0E4-409B-9F45-742D9079E6C6}" type="slidenum">
              <a:rPr lang="fr-FR" smtClean="0"/>
              <a:pPr/>
              <a:t>43</a:t>
            </a:fld>
            <a:endParaRPr lang="fr-FR"/>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0998"/>
          <a:stretch/>
        </p:blipFill>
        <p:spPr bwMode="auto">
          <a:xfrm>
            <a:off x="107504" y="764704"/>
            <a:ext cx="8305642"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20468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253" y="172351"/>
            <a:ext cx="2307771" cy="1810343"/>
          </a:xfrm>
        </p:spPr>
        <p:txBody>
          <a:bodyPr>
            <a:noAutofit/>
          </a:bodyPr>
          <a:lstStyle/>
          <a:p>
            <a:br>
              <a:rPr lang="fr-FR" sz="2400" dirty="0">
                <a:latin typeface="+mn-lt"/>
              </a:rPr>
            </a:br>
            <a:r>
              <a:rPr lang="fr-FR" sz="2400" dirty="0">
                <a:latin typeface="+mn-lt"/>
              </a:rPr>
              <a:t>Le tableau des « capacités et méthodes » au lycée</a:t>
            </a:r>
          </a:p>
        </p:txBody>
      </p:sp>
      <p:sp>
        <p:nvSpPr>
          <p:cNvPr id="5" name="Espace réservé du numéro de diapositive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C3119-9E64-EF4D-8DC4-418C2352A19D}" type="slidenum">
              <a:rPr kumimoji="0" lang="fr-FR"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FR"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pic>
        <p:nvPicPr>
          <p:cNvPr id="3" name="Image 2" descr="Capture d’écran 2013-09-28 à 10.32.42.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50755" y="0"/>
            <a:ext cx="4813940" cy="6822906"/>
          </a:xfrm>
          <a:prstGeom prst="rect">
            <a:avLst/>
          </a:prstGeom>
        </p:spPr>
      </p:pic>
      <p:sp>
        <p:nvSpPr>
          <p:cNvPr id="6" name="Flèche vers le bas 5"/>
          <p:cNvSpPr/>
          <p:nvPr/>
        </p:nvSpPr>
        <p:spPr>
          <a:xfrm rot="16200000">
            <a:off x="2438588" y="2923268"/>
            <a:ext cx="256835" cy="733806"/>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èche vers le bas 6"/>
          <p:cNvSpPr/>
          <p:nvPr/>
        </p:nvSpPr>
        <p:spPr>
          <a:xfrm rot="5400000">
            <a:off x="8060219" y="3540992"/>
            <a:ext cx="176453" cy="7338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lèche vers le bas 7"/>
          <p:cNvSpPr/>
          <p:nvPr/>
        </p:nvSpPr>
        <p:spPr>
          <a:xfrm rot="5400000">
            <a:off x="8060220" y="3088474"/>
            <a:ext cx="176453" cy="733806"/>
          </a:xfrm>
          <a:prstGeom prst="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ZoneTexte 8"/>
          <p:cNvSpPr txBox="1"/>
          <p:nvPr/>
        </p:nvSpPr>
        <p:spPr>
          <a:xfrm>
            <a:off x="103710" y="2139298"/>
            <a:ext cx="199765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Des apprentissages diversifiés à mener progressivement de la seconde à la Terminale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lèche vers le bas 7">
            <a:extLst>
              <a:ext uri="{FF2B5EF4-FFF2-40B4-BE49-F238E27FC236}">
                <a16:creationId xmlns:a16="http://schemas.microsoft.com/office/drawing/2014/main" id="{58EDE3CD-E88A-4DCA-B1AE-5E9B3382963D}"/>
              </a:ext>
            </a:extLst>
          </p:cNvPr>
          <p:cNvSpPr/>
          <p:nvPr/>
        </p:nvSpPr>
        <p:spPr>
          <a:xfrm rot="5400000">
            <a:off x="8079182" y="3905284"/>
            <a:ext cx="176453" cy="733806"/>
          </a:xfrm>
          <a:prstGeom prst="down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lèche vers le bas 5">
            <a:extLst>
              <a:ext uri="{FF2B5EF4-FFF2-40B4-BE49-F238E27FC236}">
                <a16:creationId xmlns:a16="http://schemas.microsoft.com/office/drawing/2014/main" id="{4297B933-44B5-4478-BE97-28D87FD0FE3A}"/>
              </a:ext>
            </a:extLst>
          </p:cNvPr>
          <p:cNvSpPr/>
          <p:nvPr/>
        </p:nvSpPr>
        <p:spPr>
          <a:xfrm rot="16200000">
            <a:off x="2420961" y="4874249"/>
            <a:ext cx="251988" cy="733806"/>
          </a:xfrm>
          <a:prstGeom prst="downArrow">
            <a:avLst/>
          </a:prstGeom>
          <a:solidFill>
            <a:schemeClr val="accent4"/>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lèche vers le bas 5">
            <a:extLst>
              <a:ext uri="{FF2B5EF4-FFF2-40B4-BE49-F238E27FC236}">
                <a16:creationId xmlns:a16="http://schemas.microsoft.com/office/drawing/2014/main" id="{B916FEC8-AA6B-4F0A-8762-E16CD16B5C7D}"/>
              </a:ext>
            </a:extLst>
          </p:cNvPr>
          <p:cNvSpPr/>
          <p:nvPr/>
        </p:nvSpPr>
        <p:spPr>
          <a:xfrm rot="16200000">
            <a:off x="2429272" y="5693943"/>
            <a:ext cx="275463" cy="733806"/>
          </a:xfrm>
          <a:prstGeom prst="downArrow">
            <a:avLst/>
          </a:prstGeom>
          <a:solidFill>
            <a:schemeClr val="accent4"/>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èche vers le bas 7">
            <a:extLst>
              <a:ext uri="{FF2B5EF4-FFF2-40B4-BE49-F238E27FC236}">
                <a16:creationId xmlns:a16="http://schemas.microsoft.com/office/drawing/2014/main" id="{4B841718-4447-4ED8-837A-EDA012984E7B}"/>
              </a:ext>
            </a:extLst>
          </p:cNvPr>
          <p:cNvSpPr/>
          <p:nvPr/>
        </p:nvSpPr>
        <p:spPr>
          <a:xfrm rot="5400000">
            <a:off x="8060219" y="2862216"/>
            <a:ext cx="176453" cy="733806"/>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lèche vers le bas 7">
            <a:extLst>
              <a:ext uri="{FF2B5EF4-FFF2-40B4-BE49-F238E27FC236}">
                <a16:creationId xmlns:a16="http://schemas.microsoft.com/office/drawing/2014/main" id="{DA063C4B-9D23-4BC0-A122-E671185720AC}"/>
              </a:ext>
            </a:extLst>
          </p:cNvPr>
          <p:cNvSpPr/>
          <p:nvPr/>
        </p:nvSpPr>
        <p:spPr>
          <a:xfrm rot="5400000">
            <a:off x="8094510" y="4987165"/>
            <a:ext cx="176453" cy="733806"/>
          </a:xfrm>
          <a:prstGeom prst="downArrow">
            <a:avLst/>
          </a:prstGeom>
          <a:solidFill>
            <a:schemeClr val="accent4">
              <a:lumMod val="40000"/>
              <a:lumOff val="6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lèche vers le bas 7">
            <a:extLst>
              <a:ext uri="{FF2B5EF4-FFF2-40B4-BE49-F238E27FC236}">
                <a16:creationId xmlns:a16="http://schemas.microsoft.com/office/drawing/2014/main" id="{3E104C60-7BC4-4A7A-84B3-E83C2CEF3A88}"/>
              </a:ext>
            </a:extLst>
          </p:cNvPr>
          <p:cNvSpPr/>
          <p:nvPr/>
        </p:nvSpPr>
        <p:spPr>
          <a:xfrm rot="5400000">
            <a:off x="8062040" y="6269210"/>
            <a:ext cx="176453" cy="733806"/>
          </a:xfrm>
          <a:prstGeom prst="downArrow">
            <a:avLst/>
          </a:prstGeom>
          <a:solidFill>
            <a:schemeClr val="accent4">
              <a:lumMod val="75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lèche vers le bas 7">
            <a:extLst>
              <a:ext uri="{FF2B5EF4-FFF2-40B4-BE49-F238E27FC236}">
                <a16:creationId xmlns:a16="http://schemas.microsoft.com/office/drawing/2014/main" id="{C7AC5C98-9130-48B3-B22F-40EF50970491}"/>
              </a:ext>
            </a:extLst>
          </p:cNvPr>
          <p:cNvSpPr/>
          <p:nvPr/>
        </p:nvSpPr>
        <p:spPr>
          <a:xfrm rot="5400000">
            <a:off x="8043369" y="5729269"/>
            <a:ext cx="176453" cy="733806"/>
          </a:xfrm>
          <a:prstGeom prst="downArrow">
            <a:avLst/>
          </a:prstGeom>
          <a:solidFill>
            <a:schemeClr val="accent4">
              <a:lumMod val="60000"/>
              <a:lumOff val="4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lèche vers le bas 7">
            <a:extLst>
              <a:ext uri="{FF2B5EF4-FFF2-40B4-BE49-F238E27FC236}">
                <a16:creationId xmlns:a16="http://schemas.microsoft.com/office/drawing/2014/main" id="{0564B32F-574A-4455-ADDD-6F1865B8FCE7}"/>
              </a:ext>
            </a:extLst>
          </p:cNvPr>
          <p:cNvSpPr/>
          <p:nvPr/>
        </p:nvSpPr>
        <p:spPr>
          <a:xfrm rot="5400000">
            <a:off x="8051795" y="6030233"/>
            <a:ext cx="176453" cy="733806"/>
          </a:xfrm>
          <a:prstGeom prst="downArrow">
            <a:avLst/>
          </a:prstGeom>
          <a:solidFill>
            <a:schemeClr val="accent4"/>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92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2" grpId="0" animBg="1"/>
      <p:bldP spid="13" grpId="0" animBg="1"/>
      <p:bldP spid="15" grpId="0" animBg="1"/>
      <p:bldP spid="17" grpId="0" animBg="1"/>
      <p:bldP spid="18" grpId="0" animBg="1"/>
      <p:bldP spid="19"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6DD65E-AD7F-41BA-910B-B2A97B83FA44}"/>
              </a:ext>
            </a:extLst>
          </p:cNvPr>
          <p:cNvSpPr>
            <a:spLocks noGrp="1"/>
          </p:cNvSpPr>
          <p:nvPr>
            <p:ph type="title"/>
          </p:nvPr>
        </p:nvSpPr>
        <p:spPr>
          <a:xfrm>
            <a:off x="207294" y="274710"/>
            <a:ext cx="8483316" cy="1293028"/>
          </a:xfrm>
        </p:spPr>
        <p:txBody>
          <a:bodyPr>
            <a:normAutofit/>
          </a:bodyPr>
          <a:lstStyle/>
          <a:p>
            <a:r>
              <a:rPr lang="fr-FR" dirty="0"/>
              <a:t>AU Collège : Analyser et comprendre un document.</a:t>
            </a:r>
          </a:p>
        </p:txBody>
      </p:sp>
      <p:pic>
        <p:nvPicPr>
          <p:cNvPr id="4" name="Espace réservé du contenu 3">
            <a:extLst>
              <a:ext uri="{FF2B5EF4-FFF2-40B4-BE49-F238E27FC236}">
                <a16:creationId xmlns:a16="http://schemas.microsoft.com/office/drawing/2014/main" id="{D47E45F1-4E74-45F1-9B43-603415FA0BD8}"/>
              </a:ext>
            </a:extLst>
          </p:cNvPr>
          <p:cNvPicPr>
            <a:picLocks noGrp="1" noChangeAspect="1"/>
          </p:cNvPicPr>
          <p:nvPr>
            <p:ph idx="1"/>
          </p:nvPr>
        </p:nvPicPr>
        <p:blipFill rotWithShape="1">
          <a:blip r:embed="rId2"/>
          <a:srcRect l="28353" t="35817" r="11206" b="41738"/>
          <a:stretch/>
        </p:blipFill>
        <p:spPr>
          <a:xfrm>
            <a:off x="207293" y="1473929"/>
            <a:ext cx="8676798" cy="2013814"/>
          </a:xfrm>
          <a:prstGeom prst="rect">
            <a:avLst/>
          </a:prstGeom>
        </p:spPr>
      </p:pic>
      <p:pic>
        <p:nvPicPr>
          <p:cNvPr id="5" name="Image 4">
            <a:extLst>
              <a:ext uri="{FF2B5EF4-FFF2-40B4-BE49-F238E27FC236}">
                <a16:creationId xmlns:a16="http://schemas.microsoft.com/office/drawing/2014/main" id="{56FC3FF9-8B35-41D0-934A-E8C4D01BCBB0}"/>
              </a:ext>
            </a:extLst>
          </p:cNvPr>
          <p:cNvPicPr>
            <a:picLocks noChangeAspect="1"/>
          </p:cNvPicPr>
          <p:nvPr/>
        </p:nvPicPr>
        <p:blipFill rotWithShape="1">
          <a:blip r:embed="rId3"/>
          <a:srcRect t="46308"/>
          <a:stretch/>
        </p:blipFill>
        <p:spPr>
          <a:xfrm>
            <a:off x="207293" y="3961974"/>
            <a:ext cx="8646312" cy="2343031"/>
          </a:xfrm>
          <a:prstGeom prst="rect">
            <a:avLst/>
          </a:prstGeom>
        </p:spPr>
      </p:pic>
      <p:sp>
        <p:nvSpPr>
          <p:cNvPr id="6" name="Rectangle 5">
            <a:extLst>
              <a:ext uri="{FF2B5EF4-FFF2-40B4-BE49-F238E27FC236}">
                <a16:creationId xmlns:a16="http://schemas.microsoft.com/office/drawing/2014/main" id="{2FA94483-9CCF-46A7-954A-4AD73C6FDED9}"/>
              </a:ext>
            </a:extLst>
          </p:cNvPr>
          <p:cNvSpPr/>
          <p:nvPr/>
        </p:nvSpPr>
        <p:spPr>
          <a:xfrm>
            <a:off x="1976846" y="2350207"/>
            <a:ext cx="6278880" cy="261257"/>
          </a:xfrm>
          <a:prstGeom prst="rect">
            <a:avLst/>
          </a:prstGeom>
          <a:solidFill>
            <a:schemeClr val="accent1">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65E8B2CF-286B-4D5D-A8E5-00B6D5849D64}"/>
              </a:ext>
            </a:extLst>
          </p:cNvPr>
          <p:cNvSpPr/>
          <p:nvPr/>
        </p:nvSpPr>
        <p:spPr>
          <a:xfrm>
            <a:off x="2508069" y="2636328"/>
            <a:ext cx="5338354" cy="261257"/>
          </a:xfrm>
          <a:prstGeom prst="rect">
            <a:avLst/>
          </a:prstGeom>
          <a:solidFill>
            <a:schemeClr val="accent1">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F74CCB59-4D67-4E1C-A614-9975862A65B8}"/>
              </a:ext>
            </a:extLst>
          </p:cNvPr>
          <p:cNvSpPr/>
          <p:nvPr/>
        </p:nvSpPr>
        <p:spPr>
          <a:xfrm>
            <a:off x="357726" y="2897585"/>
            <a:ext cx="5338354" cy="261257"/>
          </a:xfrm>
          <a:prstGeom prst="rect">
            <a:avLst/>
          </a:prstGeom>
          <a:solidFill>
            <a:schemeClr val="accent1">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5DAE600A-5467-4526-B48E-74B11E4E313A}"/>
              </a:ext>
            </a:extLst>
          </p:cNvPr>
          <p:cNvSpPr/>
          <p:nvPr/>
        </p:nvSpPr>
        <p:spPr>
          <a:xfrm>
            <a:off x="4380411" y="4042721"/>
            <a:ext cx="3792584" cy="261257"/>
          </a:xfrm>
          <a:prstGeom prst="rect">
            <a:avLst/>
          </a:prstGeom>
          <a:solidFill>
            <a:schemeClr val="accent2">
              <a:lumMod val="75000"/>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7409EA2B-F85D-470D-BACA-A925FB04F262}"/>
              </a:ext>
            </a:extLst>
          </p:cNvPr>
          <p:cNvSpPr/>
          <p:nvPr/>
        </p:nvSpPr>
        <p:spPr>
          <a:xfrm>
            <a:off x="397560" y="4308292"/>
            <a:ext cx="3469046" cy="261257"/>
          </a:xfrm>
          <a:prstGeom prst="rect">
            <a:avLst/>
          </a:prstGeom>
          <a:solidFill>
            <a:schemeClr val="accent2">
              <a:lumMod val="75000"/>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91001419-ECFF-441C-804C-49C1943E5F40}"/>
              </a:ext>
            </a:extLst>
          </p:cNvPr>
          <p:cNvPicPr>
            <a:picLocks noChangeAspect="1"/>
          </p:cNvPicPr>
          <p:nvPr/>
        </p:nvPicPr>
        <p:blipFill>
          <a:blip r:embed="rId4"/>
          <a:stretch>
            <a:fillRect/>
          </a:stretch>
        </p:blipFill>
        <p:spPr>
          <a:xfrm>
            <a:off x="1690927" y="6389058"/>
            <a:ext cx="6389162" cy="390178"/>
          </a:xfrm>
          <a:prstGeom prst="rect">
            <a:avLst/>
          </a:prstGeom>
        </p:spPr>
      </p:pic>
    </p:spTree>
    <p:extLst>
      <p:ext uri="{BB962C8B-B14F-4D97-AF65-F5344CB8AC3E}">
        <p14:creationId xmlns:p14="http://schemas.microsoft.com/office/powerpoint/2010/main" val="41998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8E87EA-C5E2-441D-83B9-35851269D68A}"/>
              </a:ext>
            </a:extLst>
          </p:cNvPr>
          <p:cNvSpPr>
            <a:spLocks noGrp="1"/>
          </p:cNvSpPr>
          <p:nvPr>
            <p:ph type="title"/>
          </p:nvPr>
        </p:nvSpPr>
        <p:spPr>
          <a:xfrm>
            <a:off x="1600200" y="716748"/>
            <a:ext cx="6377940" cy="1293028"/>
          </a:xfrm>
        </p:spPr>
        <p:txBody>
          <a:bodyPr>
            <a:noAutofit/>
          </a:bodyPr>
          <a:lstStyle/>
          <a:p>
            <a:r>
              <a:rPr lang="fr-FR" sz="2800" dirty="0"/>
              <a:t>1. Au collège et au lycée, l’exemple du génocide arménien</a:t>
            </a:r>
          </a:p>
        </p:txBody>
      </p:sp>
      <p:pic>
        <p:nvPicPr>
          <p:cNvPr id="4" name="Espace réservé du contenu 3">
            <a:extLst>
              <a:ext uri="{FF2B5EF4-FFF2-40B4-BE49-F238E27FC236}">
                <a16:creationId xmlns:a16="http://schemas.microsoft.com/office/drawing/2014/main" id="{AB738C8B-C0A3-4056-91E5-697194A6EC9C}"/>
              </a:ext>
            </a:extLst>
          </p:cNvPr>
          <p:cNvPicPr>
            <a:picLocks noGrp="1" noChangeAspect="1"/>
          </p:cNvPicPr>
          <p:nvPr>
            <p:ph idx="1"/>
          </p:nvPr>
        </p:nvPicPr>
        <p:blipFill rotWithShape="1">
          <a:blip r:embed="rId2"/>
          <a:srcRect l="22327" t="15866" r="26044" b="49001"/>
          <a:stretch/>
        </p:blipFill>
        <p:spPr>
          <a:xfrm>
            <a:off x="521757" y="1823668"/>
            <a:ext cx="8214739" cy="3493768"/>
          </a:xfrm>
          <a:prstGeom prst="rect">
            <a:avLst/>
          </a:prstGeom>
        </p:spPr>
      </p:pic>
      <p:pic>
        <p:nvPicPr>
          <p:cNvPr id="3" name="Image 2">
            <a:extLst>
              <a:ext uri="{FF2B5EF4-FFF2-40B4-BE49-F238E27FC236}">
                <a16:creationId xmlns:a16="http://schemas.microsoft.com/office/drawing/2014/main" id="{EBC7F306-2956-493B-82A0-B2E077DFC45F}"/>
              </a:ext>
            </a:extLst>
          </p:cNvPr>
          <p:cNvPicPr>
            <a:picLocks noChangeAspect="1"/>
          </p:cNvPicPr>
          <p:nvPr/>
        </p:nvPicPr>
        <p:blipFill>
          <a:blip r:embed="rId3"/>
          <a:stretch>
            <a:fillRect/>
          </a:stretch>
        </p:blipFill>
        <p:spPr>
          <a:xfrm>
            <a:off x="1456174" y="5868594"/>
            <a:ext cx="6389162" cy="390178"/>
          </a:xfrm>
          <a:prstGeom prst="rect">
            <a:avLst/>
          </a:prstGeom>
        </p:spPr>
      </p:pic>
    </p:spTree>
    <p:extLst>
      <p:ext uri="{BB962C8B-B14F-4D97-AF65-F5344CB8AC3E}">
        <p14:creationId xmlns:p14="http://schemas.microsoft.com/office/powerpoint/2010/main" val="1207752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587269" y="417164"/>
            <a:ext cx="7727251" cy="506040"/>
          </a:xfrm>
        </p:spPr>
        <p:txBody>
          <a:bodyPr>
            <a:normAutofit/>
          </a:bodyPr>
          <a:lstStyle/>
          <a:p>
            <a:r>
              <a:rPr lang="fr-FR" sz="2000" b="1" dirty="0"/>
              <a:t>Sept éléments pour aborder un doc de l’école à l’université</a:t>
            </a:r>
          </a:p>
        </p:txBody>
      </p:sp>
      <p:graphicFrame>
        <p:nvGraphicFramePr>
          <p:cNvPr id="4" name="Espace réservé du contenu 3"/>
          <p:cNvGraphicFramePr>
            <a:graphicFrameLocks noGrp="1"/>
          </p:cNvGraphicFramePr>
          <p:nvPr>
            <p:ph idx="4294967295"/>
            <p:extLst/>
          </p:nvPr>
        </p:nvGraphicFramePr>
        <p:xfrm>
          <a:off x="251520" y="971602"/>
          <a:ext cx="8398750" cy="5678027"/>
        </p:xfrm>
        <a:graphic>
          <a:graphicData uri="http://schemas.openxmlformats.org/drawingml/2006/table">
            <a:tbl>
              <a:tblPr firstRow="1" firstCol="1" bandRow="1"/>
              <a:tblGrid>
                <a:gridCol w="2160239">
                  <a:extLst>
                    <a:ext uri="{9D8B030D-6E8A-4147-A177-3AD203B41FA5}">
                      <a16:colId xmlns:a16="http://schemas.microsoft.com/office/drawing/2014/main" val="20000"/>
                    </a:ext>
                  </a:extLst>
                </a:gridCol>
                <a:gridCol w="792088">
                  <a:extLst>
                    <a:ext uri="{9D8B030D-6E8A-4147-A177-3AD203B41FA5}">
                      <a16:colId xmlns:a16="http://schemas.microsoft.com/office/drawing/2014/main" val="20001"/>
                    </a:ext>
                  </a:extLst>
                </a:gridCol>
                <a:gridCol w="2592288">
                  <a:extLst>
                    <a:ext uri="{9D8B030D-6E8A-4147-A177-3AD203B41FA5}">
                      <a16:colId xmlns:a16="http://schemas.microsoft.com/office/drawing/2014/main" val="20002"/>
                    </a:ext>
                  </a:extLst>
                </a:gridCol>
                <a:gridCol w="792088">
                  <a:extLst>
                    <a:ext uri="{9D8B030D-6E8A-4147-A177-3AD203B41FA5}">
                      <a16:colId xmlns:a16="http://schemas.microsoft.com/office/drawing/2014/main" val="20003"/>
                    </a:ext>
                  </a:extLst>
                </a:gridCol>
                <a:gridCol w="2062047">
                  <a:extLst>
                    <a:ext uri="{9D8B030D-6E8A-4147-A177-3AD203B41FA5}">
                      <a16:colId xmlns:a16="http://schemas.microsoft.com/office/drawing/2014/main" val="20004"/>
                    </a:ext>
                  </a:extLst>
                </a:gridCol>
              </a:tblGrid>
              <a:tr h="280456">
                <a:tc>
                  <a:txBody>
                    <a:bodyPr/>
                    <a:lstStyle/>
                    <a:p>
                      <a:pPr>
                        <a:lnSpc>
                          <a:spcPct val="115000"/>
                        </a:lnSpc>
                        <a:spcAft>
                          <a:spcPts val="0"/>
                        </a:spcAft>
                      </a:pPr>
                      <a:endParaRPr lang="fr-FR" sz="2000" dirty="0">
                        <a:effectLst/>
                        <a:latin typeface="Calibri"/>
                        <a:ea typeface="Calibri"/>
                        <a:cs typeface="Times New Roman"/>
                      </a:endParaRPr>
                    </a:p>
                  </a:txBody>
                  <a:tcPr marL="60337" marR="60337" marT="0" marB="0">
                    <a:lnL>
                      <a:noFill/>
                    </a:lnL>
                    <a:lnR>
                      <a:noFill/>
                    </a:lnR>
                    <a:lnT>
                      <a:noFill/>
                    </a:lnT>
                    <a:lnB>
                      <a:noFill/>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fr-FR" sz="2000" b="1" dirty="0">
                          <a:effectLst/>
                          <a:latin typeface="Calibri"/>
                          <a:ea typeface="Calibri"/>
                          <a:cs typeface="Times New Roman"/>
                        </a:rPr>
                        <a:t>Contexte</a:t>
                      </a:r>
                      <a:endParaRPr lang="fr-FR" sz="1400" dirty="0">
                        <a:effectLst/>
                        <a:latin typeface="Calibri"/>
                        <a:ea typeface="Calibri"/>
                        <a:cs typeface="Times New Roman"/>
                      </a:endParaRPr>
                    </a:p>
                  </a:txBody>
                  <a:tcPr marL="60337" marR="603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a:noFill/>
                    </a:lnB>
                  </a:tcPr>
                </a:tc>
                <a:extLst>
                  <a:ext uri="{0D108BD9-81ED-4DB2-BD59-A6C34878D82A}">
                    <a16:rowId xmlns:a16="http://schemas.microsoft.com/office/drawing/2014/main" val="10000"/>
                  </a:ext>
                </a:extLst>
              </a:tr>
              <a:tr h="279138">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a:noFill/>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fr-FR" sz="2000" b="1" dirty="0">
                          <a:effectLst/>
                          <a:latin typeface="Calibri"/>
                          <a:ea typeface="Calibri"/>
                          <a:cs typeface="Times New Roman"/>
                        </a:rPr>
                        <a:t>Date</a:t>
                      </a:r>
                      <a:endParaRPr lang="fr-FR" sz="1400" dirty="0">
                        <a:effectLst/>
                        <a:latin typeface="Calibri"/>
                        <a:ea typeface="Calibri"/>
                        <a:cs typeface="Times New Roman"/>
                      </a:endParaRPr>
                    </a:p>
                  </a:txBody>
                  <a:tcPr marL="60337" marR="603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a:noFill/>
                    </a:lnB>
                  </a:tcPr>
                </a:tc>
                <a:extLst>
                  <a:ext uri="{0D108BD9-81ED-4DB2-BD59-A6C34878D82A}">
                    <a16:rowId xmlns:a16="http://schemas.microsoft.com/office/drawing/2014/main" val="10001"/>
                  </a:ext>
                </a:extLst>
              </a:tr>
              <a:tr h="198236">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a:noFill/>
                    </a:lnB>
                  </a:tcPr>
                </a:tc>
                <a:tc>
                  <a:txBody>
                    <a:bodyPr/>
                    <a:lstStyle/>
                    <a:p>
                      <a:pPr algn="ct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a:noFill/>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05624">
                <a:tc>
                  <a:txBody>
                    <a:bodyPr/>
                    <a:lstStyle/>
                    <a:p>
                      <a:pPr algn="ctr">
                        <a:lnSpc>
                          <a:spcPct val="115000"/>
                        </a:lnSpc>
                        <a:spcAft>
                          <a:spcPts val="0"/>
                        </a:spcAft>
                      </a:pPr>
                      <a:r>
                        <a:rPr lang="fr-FR" sz="2000" b="1" dirty="0">
                          <a:effectLst/>
                          <a:latin typeface="Calibri"/>
                          <a:ea typeface="Calibri"/>
                          <a:cs typeface="Times New Roman"/>
                        </a:rPr>
                        <a:t>Emetteur : </a:t>
                      </a:r>
                      <a:endParaRPr lang="fr-FR" sz="1400" dirty="0">
                        <a:effectLst/>
                        <a:latin typeface="Calibri"/>
                        <a:ea typeface="Calibri"/>
                        <a:cs typeface="Times New Roman"/>
                      </a:endParaRPr>
                    </a:p>
                    <a:p>
                      <a:pPr algn="ctr">
                        <a:lnSpc>
                          <a:spcPct val="115000"/>
                        </a:lnSpc>
                        <a:spcAft>
                          <a:spcPts val="0"/>
                        </a:spcAft>
                      </a:pPr>
                      <a:r>
                        <a:rPr lang="fr-FR" sz="2000" dirty="0">
                          <a:effectLst/>
                          <a:latin typeface="Calibri"/>
                          <a:ea typeface="Calibri"/>
                          <a:cs typeface="Times New Roman"/>
                        </a:rPr>
                        <a:t>nom, </a:t>
                      </a:r>
                      <a:endParaRPr lang="fr-FR" sz="1400" dirty="0">
                        <a:effectLst/>
                        <a:latin typeface="Calibri"/>
                        <a:ea typeface="Calibri"/>
                        <a:cs typeface="Times New Roman"/>
                      </a:endParaRPr>
                    </a:p>
                    <a:p>
                      <a:pPr algn="ctr">
                        <a:lnSpc>
                          <a:spcPct val="115000"/>
                        </a:lnSpc>
                        <a:spcAft>
                          <a:spcPts val="0"/>
                        </a:spcAft>
                      </a:pPr>
                      <a:r>
                        <a:rPr lang="fr-FR" sz="2000" dirty="0">
                          <a:effectLst/>
                          <a:latin typeface="Calibri"/>
                          <a:ea typeface="Calibri"/>
                          <a:cs typeface="Times New Roman"/>
                        </a:rPr>
                        <a:t>statut, </a:t>
                      </a:r>
                      <a:endParaRPr lang="fr-FR" sz="1400" dirty="0">
                        <a:effectLst/>
                        <a:latin typeface="Calibri"/>
                        <a:ea typeface="Calibri"/>
                        <a:cs typeface="Times New Roman"/>
                      </a:endParaRPr>
                    </a:p>
                    <a:p>
                      <a:pPr algn="ctr">
                        <a:lnSpc>
                          <a:spcPct val="115000"/>
                        </a:lnSpc>
                        <a:spcAft>
                          <a:spcPts val="0"/>
                        </a:spcAft>
                      </a:pPr>
                      <a:r>
                        <a:rPr lang="fr-FR" sz="2000" dirty="0">
                          <a:effectLst/>
                          <a:latin typeface="Calibri"/>
                          <a:ea typeface="Calibri"/>
                          <a:cs typeface="Times New Roman"/>
                        </a:rPr>
                        <a:t>conditions de production</a:t>
                      </a:r>
                      <a:endParaRPr lang="fr-FR" sz="1400" dirty="0">
                        <a:effectLst/>
                        <a:latin typeface="Calibri"/>
                        <a:ea typeface="Calibri"/>
                        <a:cs typeface="Times New Roman"/>
                      </a:endParaRPr>
                    </a:p>
                  </a:txBody>
                  <a:tcPr marL="60337" marR="603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2000" dirty="0">
                        <a:effectLst/>
                        <a:latin typeface="Calibri"/>
                        <a:ea typeface="Calibri"/>
                        <a:cs typeface="Times New Roman"/>
                      </a:endParaRPr>
                    </a:p>
                  </a:txBody>
                  <a:tcPr marL="60337" marR="603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fr-FR" sz="2000" b="1" dirty="0">
                          <a:effectLst/>
                          <a:latin typeface="Calibri"/>
                          <a:ea typeface="Calibri"/>
                          <a:cs typeface="Times New Roman"/>
                        </a:rPr>
                        <a:t>Message : </a:t>
                      </a:r>
                      <a:endParaRPr lang="fr-FR" sz="1400" dirty="0">
                        <a:effectLst/>
                        <a:latin typeface="Calibri"/>
                        <a:ea typeface="Calibri"/>
                        <a:cs typeface="Times New Roman"/>
                      </a:endParaRPr>
                    </a:p>
                    <a:p>
                      <a:pPr algn="ctr">
                        <a:lnSpc>
                          <a:spcPct val="115000"/>
                        </a:lnSpc>
                        <a:spcAft>
                          <a:spcPts val="0"/>
                        </a:spcAft>
                      </a:pPr>
                      <a:r>
                        <a:rPr lang="fr-FR" sz="2000" dirty="0">
                          <a:effectLst/>
                          <a:latin typeface="Calibri"/>
                          <a:ea typeface="Calibri"/>
                          <a:cs typeface="Times New Roman"/>
                        </a:rPr>
                        <a:t>idée force contenue dans le doc</a:t>
                      </a:r>
                      <a:endParaRPr lang="fr-FR" sz="1400" dirty="0">
                        <a:effectLst/>
                        <a:latin typeface="Calibri"/>
                        <a:ea typeface="Calibri"/>
                        <a:cs typeface="Times New Roman"/>
                      </a:endParaRPr>
                    </a:p>
                  </a:txBody>
                  <a:tcPr marL="60337" marR="603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fr-FR" sz="2000" b="1" dirty="0">
                          <a:effectLst/>
                          <a:latin typeface="Calibri"/>
                          <a:ea typeface="Calibri"/>
                          <a:cs typeface="Times New Roman"/>
                        </a:rPr>
                        <a:t>Destinataire : </a:t>
                      </a:r>
                      <a:endParaRPr lang="fr-FR" sz="1400" dirty="0">
                        <a:effectLst/>
                        <a:latin typeface="Calibri"/>
                        <a:ea typeface="Calibri"/>
                        <a:cs typeface="Times New Roman"/>
                      </a:endParaRPr>
                    </a:p>
                    <a:p>
                      <a:pPr algn="ctr">
                        <a:lnSpc>
                          <a:spcPct val="115000"/>
                        </a:lnSpc>
                        <a:spcAft>
                          <a:spcPts val="0"/>
                        </a:spcAft>
                      </a:pPr>
                      <a:r>
                        <a:rPr lang="fr-FR" sz="2000" dirty="0">
                          <a:effectLst/>
                          <a:latin typeface="Calibri"/>
                          <a:ea typeface="Calibri"/>
                          <a:cs typeface="Times New Roman"/>
                        </a:rPr>
                        <a:t>nom, </a:t>
                      </a:r>
                      <a:endParaRPr lang="fr-FR" sz="1400" dirty="0">
                        <a:effectLst/>
                        <a:latin typeface="Calibri"/>
                        <a:ea typeface="Calibri"/>
                        <a:cs typeface="Times New Roman"/>
                      </a:endParaRPr>
                    </a:p>
                    <a:p>
                      <a:pPr algn="ctr">
                        <a:lnSpc>
                          <a:spcPct val="115000"/>
                        </a:lnSpc>
                        <a:spcAft>
                          <a:spcPts val="0"/>
                        </a:spcAft>
                      </a:pPr>
                      <a:r>
                        <a:rPr lang="fr-FR" sz="2000" dirty="0">
                          <a:effectLst/>
                          <a:latin typeface="Calibri"/>
                          <a:ea typeface="Calibri"/>
                          <a:cs typeface="Times New Roman"/>
                        </a:rPr>
                        <a:t>statut </a:t>
                      </a:r>
                      <a:endParaRPr lang="fr-FR" sz="1400" dirty="0">
                        <a:effectLst/>
                        <a:latin typeface="Calibri"/>
                        <a:ea typeface="Calibri"/>
                        <a:cs typeface="Times New Roman"/>
                      </a:endParaRPr>
                    </a:p>
                    <a:p>
                      <a:pPr algn="ctr">
                        <a:lnSpc>
                          <a:spcPct val="115000"/>
                        </a:lnSpc>
                        <a:spcAft>
                          <a:spcPts val="0"/>
                        </a:spcAft>
                      </a:pPr>
                      <a:r>
                        <a:rPr lang="fr-FR" sz="2000" dirty="0">
                          <a:effectLst/>
                          <a:latin typeface="Calibri"/>
                          <a:ea typeface="Calibri"/>
                          <a:cs typeface="Times New Roman"/>
                        </a:rPr>
                        <a:t>autres récepteurs prévus ou non</a:t>
                      </a:r>
                      <a:endParaRPr lang="fr-FR" sz="1400" dirty="0">
                        <a:effectLst/>
                        <a:latin typeface="Calibri"/>
                        <a:ea typeface="Calibri"/>
                        <a:cs typeface="Times New Roman"/>
                      </a:endParaRPr>
                    </a:p>
                  </a:txBody>
                  <a:tcPr marL="60337" marR="603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0464">
                <a:tc>
                  <a:txBody>
                    <a:bodyPr/>
                    <a:lstStyle/>
                    <a:p>
                      <a:pPr>
                        <a:lnSpc>
                          <a:spcPct val="115000"/>
                        </a:lnSpc>
                        <a:spcAft>
                          <a:spcPts val="0"/>
                        </a:spcAft>
                      </a:pPr>
                      <a:endParaRPr lang="fr-FR" sz="2000" dirty="0">
                        <a:effectLst/>
                        <a:latin typeface="Calibri"/>
                        <a:ea typeface="Calibri"/>
                        <a:cs typeface="Times New Roman"/>
                      </a:endParaRPr>
                    </a:p>
                  </a:txBody>
                  <a:tcPr marL="60337" marR="60337"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a:noFill/>
                    </a:lnB>
                  </a:tcPr>
                </a:tc>
                <a:tc>
                  <a:txBody>
                    <a:bodyPr/>
                    <a:lstStyle/>
                    <a:p>
                      <a:pPr algn="ct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a:noFill/>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4"/>
                  </a:ext>
                </a:extLst>
              </a:tr>
              <a:tr h="647620">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a:noFill/>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fr-FR" sz="2000" b="1" dirty="0">
                          <a:effectLst/>
                          <a:latin typeface="Calibri"/>
                          <a:ea typeface="Calibri"/>
                          <a:cs typeface="Times New Roman"/>
                        </a:rPr>
                        <a:t>Canal : </a:t>
                      </a:r>
                      <a:endParaRPr lang="fr-FR" sz="1400" dirty="0">
                        <a:effectLst/>
                        <a:latin typeface="Calibri"/>
                        <a:ea typeface="Calibri"/>
                        <a:cs typeface="Times New Roman"/>
                      </a:endParaRPr>
                    </a:p>
                    <a:p>
                      <a:pPr algn="ctr">
                        <a:lnSpc>
                          <a:spcPct val="115000"/>
                        </a:lnSpc>
                        <a:spcAft>
                          <a:spcPts val="0"/>
                        </a:spcAft>
                      </a:pPr>
                      <a:r>
                        <a:rPr lang="fr-FR" sz="2000" dirty="0">
                          <a:effectLst/>
                          <a:latin typeface="Calibri"/>
                          <a:ea typeface="Calibri"/>
                          <a:cs typeface="Times New Roman"/>
                        </a:rPr>
                        <a:t>conditions de transmission</a:t>
                      </a:r>
                      <a:endParaRPr lang="fr-FR" sz="1400" dirty="0">
                        <a:effectLst/>
                        <a:latin typeface="Calibri"/>
                        <a:ea typeface="Calibri"/>
                        <a:cs typeface="Times New Roman"/>
                      </a:endParaRPr>
                    </a:p>
                  </a:txBody>
                  <a:tcPr marL="60337" marR="603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a:noFill/>
                    </a:lnB>
                  </a:tcPr>
                </a:tc>
                <a:extLst>
                  <a:ext uri="{0D108BD9-81ED-4DB2-BD59-A6C34878D82A}">
                    <a16:rowId xmlns:a16="http://schemas.microsoft.com/office/drawing/2014/main" val="10005"/>
                  </a:ext>
                </a:extLst>
              </a:tr>
              <a:tr h="165676">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a:noFill/>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a:noFill/>
                    </a:lnB>
                  </a:tcPr>
                </a:tc>
                <a:tc>
                  <a:txBody>
                    <a:bodyPr/>
                    <a:lstStyle/>
                    <a:p>
                      <a:pPr algn="ct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a:noFill/>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a:noFill/>
                    </a:lnB>
                  </a:tcPr>
                </a:tc>
                <a:extLst>
                  <a:ext uri="{0D108BD9-81ED-4DB2-BD59-A6C34878D82A}">
                    <a16:rowId xmlns:a16="http://schemas.microsoft.com/office/drawing/2014/main" val="10006"/>
                  </a:ext>
                </a:extLst>
              </a:tr>
              <a:tr h="1121267">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a:noFill/>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fr-FR" sz="2000" b="1" dirty="0">
                          <a:effectLst/>
                          <a:latin typeface="Calibri"/>
                          <a:ea typeface="Calibri"/>
                          <a:cs typeface="Times New Roman"/>
                        </a:rPr>
                        <a:t>Intention</a:t>
                      </a:r>
                      <a:r>
                        <a:rPr lang="fr-FR" sz="2000" dirty="0">
                          <a:effectLst/>
                          <a:latin typeface="Calibri"/>
                          <a:ea typeface="Calibri"/>
                          <a:cs typeface="Times New Roman"/>
                        </a:rPr>
                        <a:t> de l’auteur </a:t>
                      </a:r>
                      <a:endParaRPr lang="fr-FR" sz="1400" dirty="0">
                        <a:effectLst/>
                        <a:latin typeface="Calibri"/>
                        <a:ea typeface="Calibri"/>
                        <a:cs typeface="Times New Roman"/>
                      </a:endParaRPr>
                    </a:p>
                    <a:p>
                      <a:pPr algn="ctr">
                        <a:lnSpc>
                          <a:spcPct val="115000"/>
                        </a:lnSpc>
                        <a:spcAft>
                          <a:spcPts val="0"/>
                        </a:spcAft>
                      </a:pPr>
                      <a:r>
                        <a:rPr lang="fr-FR" sz="2000" dirty="0">
                          <a:effectLst/>
                          <a:latin typeface="Calibri"/>
                          <a:ea typeface="Calibri"/>
                          <a:cs typeface="Times New Roman"/>
                        </a:rPr>
                        <a:t>(renvoie à la fonction originelle du doc)</a:t>
                      </a:r>
                      <a:endParaRPr lang="fr-FR" sz="1400" dirty="0">
                        <a:effectLst/>
                        <a:latin typeface="Calibri"/>
                        <a:ea typeface="Calibri"/>
                        <a:cs typeface="Times New Roman"/>
                      </a:endParaRPr>
                    </a:p>
                  </a:txBody>
                  <a:tcPr marL="60337" marR="603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r>
                        <a:rPr lang="fr-FR" sz="2000" dirty="0">
                          <a:effectLst/>
                          <a:latin typeface="Calibri"/>
                          <a:ea typeface="Calibri"/>
                          <a:cs typeface="Times New Roman"/>
                        </a:rPr>
                        <a:t> </a:t>
                      </a:r>
                      <a:endParaRPr lang="fr-FR" sz="1400" dirty="0">
                        <a:effectLst/>
                        <a:latin typeface="Calibri"/>
                        <a:ea typeface="Calibri"/>
                        <a:cs typeface="Times New Roman"/>
                      </a:endParaRPr>
                    </a:p>
                  </a:txBody>
                  <a:tcPr marL="60337" marR="60337" marT="0" marB="0">
                    <a:lnL>
                      <a:noFill/>
                    </a:lnL>
                    <a:lnR>
                      <a:noFill/>
                    </a:lnR>
                    <a:lnT>
                      <a:noFill/>
                    </a:lnT>
                    <a:lnB>
                      <a:noFill/>
                    </a:lnB>
                  </a:tcPr>
                </a:tc>
                <a:extLst>
                  <a:ext uri="{0D108BD9-81ED-4DB2-BD59-A6C34878D82A}">
                    <a16:rowId xmlns:a16="http://schemas.microsoft.com/office/drawing/2014/main" val="10007"/>
                  </a:ext>
                </a:extLst>
              </a:tr>
            </a:tbl>
          </a:graphicData>
        </a:graphic>
      </p:graphicFrame>
      <p:sp>
        <p:nvSpPr>
          <p:cNvPr id="5" name="Flèche droite 4"/>
          <p:cNvSpPr/>
          <p:nvPr/>
        </p:nvSpPr>
        <p:spPr>
          <a:xfrm>
            <a:off x="2210333" y="3414757"/>
            <a:ext cx="4665924" cy="323850"/>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dirty="0"/>
          </a:p>
        </p:txBody>
      </p:sp>
      <p:sp>
        <p:nvSpPr>
          <p:cNvPr id="6" name="Virage 5"/>
          <p:cNvSpPr/>
          <p:nvPr/>
        </p:nvSpPr>
        <p:spPr>
          <a:xfrm>
            <a:off x="1547664" y="1209700"/>
            <a:ext cx="2266950" cy="838200"/>
          </a:xfrm>
          <a:prstGeom prst="bentArrow">
            <a:avLst/>
          </a:prstGeom>
          <a:solidFill>
            <a:schemeClr val="tx2"/>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dirty="0"/>
          </a:p>
        </p:txBody>
      </p:sp>
      <p:sp>
        <p:nvSpPr>
          <p:cNvPr id="7" name="Flèche courbée vers le haut 6"/>
          <p:cNvSpPr/>
          <p:nvPr/>
        </p:nvSpPr>
        <p:spPr>
          <a:xfrm>
            <a:off x="1563672" y="4221088"/>
            <a:ext cx="6398072" cy="1033661"/>
          </a:xfrm>
          <a:prstGeom prst="curvedUp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dirty="0"/>
          </a:p>
        </p:txBody>
      </p:sp>
      <p:sp>
        <p:nvSpPr>
          <p:cNvPr id="8" name="Virage 7"/>
          <p:cNvSpPr/>
          <p:nvPr/>
        </p:nvSpPr>
        <p:spPr>
          <a:xfrm rot="5400000">
            <a:off x="6299498" y="401663"/>
            <a:ext cx="813435" cy="2479040"/>
          </a:xfrm>
          <a:prstGeom prst="ben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dirty="0"/>
          </a:p>
        </p:txBody>
      </p:sp>
      <p:sp>
        <p:nvSpPr>
          <p:cNvPr id="3" name="Espace réservé du numéro de diapositive 2"/>
          <p:cNvSpPr>
            <a:spLocks noGrp="1"/>
          </p:cNvSpPr>
          <p:nvPr>
            <p:ph type="sldNum" sz="quarter" idx="12"/>
          </p:nvPr>
        </p:nvSpPr>
        <p:spPr/>
        <p:txBody>
          <a:bodyPr/>
          <a:lstStyle/>
          <a:p>
            <a:fld id="{9B71029E-7DCC-42DC-B78F-67E31515A2AA}" type="slidenum">
              <a:rPr lang="fr-FR" smtClean="0"/>
              <a:pPr/>
              <a:t>7</a:t>
            </a:fld>
            <a:endParaRPr lang="fr-FR" dirty="0"/>
          </a:p>
        </p:txBody>
      </p:sp>
      <p:sp>
        <p:nvSpPr>
          <p:cNvPr id="10" name="Ellipse 9">
            <a:extLst>
              <a:ext uri="{FF2B5EF4-FFF2-40B4-BE49-F238E27FC236}">
                <a16:creationId xmlns:a16="http://schemas.microsoft.com/office/drawing/2014/main" id="{412494D6-2C33-4309-B68E-8EC72B42E3BE}"/>
              </a:ext>
            </a:extLst>
          </p:cNvPr>
          <p:cNvSpPr/>
          <p:nvPr/>
        </p:nvSpPr>
        <p:spPr>
          <a:xfrm>
            <a:off x="3103592" y="1948070"/>
            <a:ext cx="3074125" cy="1466686"/>
          </a:xfrm>
          <a:prstGeom prst="ellipse">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A520D6F1-0EDC-4DF0-AE4A-2C3A5527E1C7}"/>
              </a:ext>
            </a:extLst>
          </p:cNvPr>
          <p:cNvSpPr/>
          <p:nvPr/>
        </p:nvSpPr>
        <p:spPr>
          <a:xfrm>
            <a:off x="3332191" y="912130"/>
            <a:ext cx="2492139" cy="924483"/>
          </a:xfrm>
          <a:prstGeom prst="ellipse">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C77A6614-EF1B-4943-BAD8-6B22381C2201}"/>
              </a:ext>
            </a:extLst>
          </p:cNvPr>
          <p:cNvSpPr/>
          <p:nvPr/>
        </p:nvSpPr>
        <p:spPr>
          <a:xfrm rot="16200000">
            <a:off x="264316" y="1990892"/>
            <a:ext cx="1998778" cy="1893256"/>
          </a:xfrm>
          <a:prstGeom prst="ellipse">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0885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43D4D4-8CF7-4E7F-ADB7-DEBEEAA093B1}"/>
              </a:ext>
            </a:extLst>
          </p:cNvPr>
          <p:cNvSpPr>
            <a:spLocks noGrp="1"/>
          </p:cNvSpPr>
          <p:nvPr>
            <p:ph type="title"/>
          </p:nvPr>
        </p:nvSpPr>
        <p:spPr>
          <a:xfrm>
            <a:off x="2034988" y="208562"/>
            <a:ext cx="6899942" cy="687910"/>
          </a:xfrm>
        </p:spPr>
        <p:txBody>
          <a:bodyPr>
            <a:noAutofit/>
          </a:bodyPr>
          <a:lstStyle/>
          <a:p>
            <a:r>
              <a:rPr lang="fr-FR" sz="2800" dirty="0">
                <a:solidFill>
                  <a:schemeClr val="accent1">
                    <a:lumMod val="60000"/>
                    <a:lumOff val="40000"/>
                  </a:schemeClr>
                </a:solidFill>
              </a:rPr>
              <a:t>travailler avec des témoignages: </a:t>
            </a:r>
            <a:br>
              <a:rPr lang="fr-FR" sz="2800" dirty="0">
                <a:solidFill>
                  <a:schemeClr val="accent1">
                    <a:lumMod val="60000"/>
                    <a:lumOff val="40000"/>
                  </a:schemeClr>
                </a:solidFill>
              </a:rPr>
            </a:br>
            <a:r>
              <a:rPr lang="fr-FR" sz="2800" dirty="0">
                <a:solidFill>
                  <a:schemeClr val="accent1">
                    <a:lumMod val="60000"/>
                    <a:lumOff val="40000"/>
                  </a:schemeClr>
                </a:solidFill>
              </a:rPr>
              <a:t>le génocide arménien</a:t>
            </a:r>
          </a:p>
        </p:txBody>
      </p:sp>
      <p:sp>
        <p:nvSpPr>
          <p:cNvPr id="3" name="Espace réservé du contenu 2">
            <a:extLst>
              <a:ext uri="{FF2B5EF4-FFF2-40B4-BE49-F238E27FC236}">
                <a16:creationId xmlns:a16="http://schemas.microsoft.com/office/drawing/2014/main" id="{58391F29-A4E0-4211-8FB1-CC73079979F4}"/>
              </a:ext>
            </a:extLst>
          </p:cNvPr>
          <p:cNvSpPr>
            <a:spLocks noGrp="1"/>
          </p:cNvSpPr>
          <p:nvPr>
            <p:ph idx="1"/>
          </p:nvPr>
        </p:nvSpPr>
        <p:spPr>
          <a:xfrm>
            <a:off x="0" y="911105"/>
            <a:ext cx="9143999" cy="5946895"/>
          </a:xfrm>
        </p:spPr>
        <p:style>
          <a:lnRef idx="2">
            <a:schemeClr val="accent1"/>
          </a:lnRef>
          <a:fillRef idx="1">
            <a:schemeClr val="lt1"/>
          </a:fillRef>
          <a:effectRef idx="0">
            <a:schemeClr val="accent1"/>
          </a:effectRef>
          <a:fontRef idx="minor">
            <a:schemeClr val="dk1"/>
          </a:fontRef>
        </p:style>
        <p:txBody>
          <a:bodyPr>
            <a:noAutofit/>
          </a:bodyPr>
          <a:lstStyle/>
          <a:p>
            <a:pPr algn="just">
              <a:lnSpc>
                <a:spcPct val="100000"/>
              </a:lnSpc>
              <a:spcBef>
                <a:spcPts val="0"/>
              </a:spcBef>
            </a:pPr>
            <a:r>
              <a:rPr lang="fr-FR" sz="1400" dirty="0"/>
              <a:t>Le génocide arménien (1915) vu par le gouverneur de Mont-Liban, </a:t>
            </a:r>
            <a:r>
              <a:rPr lang="fr-FR" sz="1400" dirty="0" err="1"/>
              <a:t>Ohannès</a:t>
            </a:r>
            <a:r>
              <a:rPr lang="fr-FR" sz="1400" dirty="0"/>
              <a:t> Pacha </a:t>
            </a:r>
            <a:r>
              <a:rPr lang="fr-FR" sz="1400" dirty="0" err="1"/>
              <a:t>Kouyoumdjian</a:t>
            </a:r>
            <a:endParaRPr lang="fr-FR" sz="1400" dirty="0"/>
          </a:p>
          <a:p>
            <a:pPr marL="0" indent="0" algn="just">
              <a:lnSpc>
                <a:spcPct val="100000"/>
              </a:lnSpc>
              <a:spcBef>
                <a:spcPts val="0"/>
              </a:spcBef>
              <a:buNone/>
            </a:pPr>
            <a:r>
              <a:rPr lang="fr-FR" sz="1400" dirty="0"/>
              <a:t>Extraits de l’ouvrage de </a:t>
            </a:r>
            <a:r>
              <a:rPr lang="fr-FR" sz="1400" dirty="0" err="1"/>
              <a:t>Ohannès</a:t>
            </a:r>
            <a:r>
              <a:rPr lang="fr-FR" sz="1400" dirty="0"/>
              <a:t> Pacha </a:t>
            </a:r>
            <a:r>
              <a:rPr lang="fr-FR" sz="1400" dirty="0" err="1"/>
              <a:t>Kouyoumdjian</a:t>
            </a:r>
            <a:r>
              <a:rPr lang="fr-FR" sz="1400" dirty="0"/>
              <a:t>, « le Liban à la veille et au début de la guerre, mémoires d’un gouverneur, 1913-1915 », achevées en 1921 publiées à Paris, centre d’histoire arménienne contemporaine, 2003, p 170-173</a:t>
            </a:r>
          </a:p>
          <a:p>
            <a:pPr marL="0" indent="0" algn="just">
              <a:lnSpc>
                <a:spcPct val="100000"/>
              </a:lnSpc>
              <a:spcBef>
                <a:spcPts val="0"/>
              </a:spcBef>
              <a:buNone/>
            </a:pPr>
            <a:endParaRPr lang="fr-FR" sz="1400" dirty="0"/>
          </a:p>
          <a:p>
            <a:pPr marL="0" indent="0" algn="just">
              <a:lnSpc>
                <a:spcPct val="100000"/>
              </a:lnSpc>
              <a:spcBef>
                <a:spcPts val="0"/>
              </a:spcBef>
              <a:buNone/>
            </a:pPr>
            <a:r>
              <a:rPr lang="fr-FR" sz="1300" dirty="0"/>
              <a:t>(…) les sifflets d’un locomotive, un bruit de wagons rebondissant sur des plaques nous réveille. Puis ce sont les plaintes, des cris et des jurons. Nous courons à la fenêtre. On vient de remiser tout un convoi de déportés. Les femmes, aves toutes sortes de récipients à la main, courent échevelées vers une fontaine qui est près de là. Le voyage a dû être long. Les enfants pleurent et demandent à boire. Mais les gendarme repoussent les femmes à coups de crosse. Protestations indignées, prières, rien n’y fait. Les malheureuses que l’émotion et les sanglots ont rendues haletantes, restent les yeux fixés sur l’eau qui coule à deux pas. Elles se consultent entre elles. Faudra-t-il acheter cette eau aux gendarmes ? Enfin une voix éclate à l’intérieur de la gare ? C’est celle du chef militaire du poste(…) qui enjoint à ses subordonnés de laisser les femmes prendre l’eau. L’eau est « </a:t>
            </a:r>
            <a:r>
              <a:rPr lang="fr-FR" sz="1300" dirty="0" err="1"/>
              <a:t>mubah</a:t>
            </a:r>
            <a:r>
              <a:rPr lang="fr-FR" sz="1300" dirty="0"/>
              <a:t>* », dit-il </a:t>
            </a:r>
          </a:p>
          <a:p>
            <a:pPr marL="0" indent="0" algn="just">
              <a:lnSpc>
                <a:spcPct val="100000"/>
              </a:lnSpc>
              <a:spcBef>
                <a:spcPts val="0"/>
              </a:spcBef>
              <a:buNone/>
            </a:pPr>
            <a:r>
              <a:rPr lang="fr-FR" sz="1300" dirty="0"/>
              <a:t>Mais à côté de cet exemple d’humanité, combien d’actes de barbarie et dans des circonstances bien autrement atroces. Ces bannis que nous voyons sont relativement favorisés. Ils voyagent en famille ; ils sont transportés en chemin de fer ; la direction qu’on donne au convoi aboutit à des pays prospères. C’est Damas, c’est le Hauran où la population ne sera pas hostile. Mais combien, d’autres caravanes, poussées vers les déserts d’Arabie, où il ne reste que des femmes seules et à moitié nues qui, après de longues marches à pied, se sont vu refuser sans pitié cette eau que tout bon musulman considère pourtant comme </a:t>
            </a:r>
            <a:r>
              <a:rPr lang="fr-FR" sz="1300" dirty="0" err="1"/>
              <a:t>mubah</a:t>
            </a:r>
            <a:r>
              <a:rPr lang="fr-FR" sz="1300" dirty="0"/>
              <a:t>.</a:t>
            </a:r>
          </a:p>
          <a:p>
            <a:pPr marL="0" indent="0" algn="just">
              <a:lnSpc>
                <a:spcPct val="100000"/>
              </a:lnSpc>
              <a:spcBef>
                <a:spcPts val="0"/>
              </a:spcBef>
              <a:buNone/>
            </a:pPr>
            <a:r>
              <a:rPr lang="fr-FR" sz="1300" dirty="0"/>
              <a:t>Enfin notre train est prêt, et nous partons le 7 septembre au matin. En route, nous voyons encore des déportés dirigés vers </a:t>
            </a:r>
            <a:r>
              <a:rPr lang="fr-FR" sz="1300" dirty="0" err="1"/>
              <a:t>Rayak</a:t>
            </a:r>
            <a:r>
              <a:rPr lang="fr-FR" sz="1300" dirty="0"/>
              <a:t>. Mais pour ceux-là on a épargné les frais de chemin de fer. L’autorité militaire est avare de wagons, surtout quand il s’agit d’Arméniens ; Au reste, la masse des bannis augmente d’une manière effrayante. On n’arrive plus à les transporter : il faut qu’ils marchent. Nous croisons donc de triste caravanes, hommes, femmes et enfants, cheminant lentement sous le soleil de Syrie. Quelques rares privilégiés ont pu se payer des chameaux. Cela doit coûter cher par ces temps de réquisitions ; Il y a parmi les piétons des gens jeunes et vigoureux, mais aussi des faibles, des vieillards, des malades. On les soutient, on les porte, on les traine pour en laisser le moins possible sur la route!</a:t>
            </a:r>
          </a:p>
          <a:p>
            <a:pPr marL="0" indent="0" algn="just">
              <a:lnSpc>
                <a:spcPct val="100000"/>
              </a:lnSpc>
              <a:spcBef>
                <a:spcPts val="0"/>
              </a:spcBef>
              <a:buNone/>
            </a:pPr>
            <a:r>
              <a:rPr lang="fr-FR" sz="1300" dirty="0"/>
              <a:t>(…) Alep est le point où convergent les deux courants de cette migration forcée. Nous n’avons rencontré jusqu’à présent que le flot qui dévale de l’Asie mineure occidentale (…) les populations que ce courant entraine n’ont pas encore été systématiquement dispersées  et massacrées en route. Sauf le féroce Atif, </a:t>
            </a:r>
            <a:r>
              <a:rPr lang="fr-FR" sz="1300" dirty="0" err="1"/>
              <a:t>vali</a:t>
            </a:r>
            <a:r>
              <a:rPr lang="fr-FR" sz="1300" dirty="0"/>
              <a:t>** d’Angora (Ankara) qui fit périr sur place, une grande partie des Arméniens de sa province, les autres gouverneurs se sont, en général, contentés de les repousser d’étape en étape, laissant aux fatigues du chemin , aux intempéries, aux privations et à toutes les maladies qui en résultent, le soin de poursuivre l’œuvre d’extermination….</a:t>
            </a:r>
          </a:p>
        </p:txBody>
      </p:sp>
      <p:sp>
        <p:nvSpPr>
          <p:cNvPr id="4" name="Ellipse 3">
            <a:extLst>
              <a:ext uri="{FF2B5EF4-FFF2-40B4-BE49-F238E27FC236}">
                <a16:creationId xmlns:a16="http://schemas.microsoft.com/office/drawing/2014/main" id="{79908953-5DA2-4A2A-B562-69AEF9E60523}"/>
              </a:ext>
            </a:extLst>
          </p:cNvPr>
          <p:cNvSpPr/>
          <p:nvPr/>
        </p:nvSpPr>
        <p:spPr>
          <a:xfrm>
            <a:off x="231034" y="124583"/>
            <a:ext cx="835766" cy="652051"/>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dirty="0"/>
              <a:t>ML</a:t>
            </a:r>
          </a:p>
        </p:txBody>
      </p:sp>
    </p:spTree>
    <p:extLst>
      <p:ext uri="{BB962C8B-B14F-4D97-AF65-F5344CB8AC3E}">
        <p14:creationId xmlns:p14="http://schemas.microsoft.com/office/powerpoint/2010/main" val="1395225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54AAA3-D673-4AD4-A491-12516B98877F}"/>
              </a:ext>
            </a:extLst>
          </p:cNvPr>
          <p:cNvSpPr>
            <a:spLocks noGrp="1"/>
          </p:cNvSpPr>
          <p:nvPr>
            <p:ph type="title"/>
          </p:nvPr>
        </p:nvSpPr>
        <p:spPr>
          <a:xfrm>
            <a:off x="2171699" y="237599"/>
            <a:ext cx="6377940" cy="1293028"/>
          </a:xfrm>
        </p:spPr>
        <p:txBody>
          <a:bodyPr/>
          <a:lstStyle/>
          <a:p>
            <a:r>
              <a:rPr lang="fr-FR" dirty="0"/>
              <a:t>De quoi ça parle?</a:t>
            </a:r>
          </a:p>
        </p:txBody>
      </p:sp>
      <p:sp>
        <p:nvSpPr>
          <p:cNvPr id="3" name="Espace réservé du contenu 2">
            <a:extLst>
              <a:ext uri="{FF2B5EF4-FFF2-40B4-BE49-F238E27FC236}">
                <a16:creationId xmlns:a16="http://schemas.microsoft.com/office/drawing/2014/main" id="{24684C3D-7C7E-489C-AA1D-4700B3321635}"/>
              </a:ext>
            </a:extLst>
          </p:cNvPr>
          <p:cNvSpPr>
            <a:spLocks noGrp="1"/>
          </p:cNvSpPr>
          <p:nvPr>
            <p:ph sz="half" idx="1"/>
          </p:nvPr>
        </p:nvSpPr>
        <p:spPr>
          <a:xfrm>
            <a:off x="216409" y="1530627"/>
            <a:ext cx="3910579" cy="1482918"/>
          </a:xfrm>
        </p:spPr>
        <p:txBody>
          <a:bodyPr>
            <a:normAutofit/>
          </a:bodyPr>
          <a:lstStyle/>
          <a:p>
            <a:r>
              <a:rPr lang="fr-FR" sz="2400" dirty="0"/>
              <a:t>Impression générale</a:t>
            </a:r>
          </a:p>
          <a:p>
            <a:r>
              <a:rPr lang="fr-FR" sz="2400" dirty="0"/>
              <a:t>Sur quoi repose-t-elle?</a:t>
            </a:r>
          </a:p>
          <a:p>
            <a:r>
              <a:rPr lang="fr-FR" sz="2400" dirty="0"/>
              <a:t>Lexique</a:t>
            </a:r>
          </a:p>
        </p:txBody>
      </p:sp>
      <p:sp>
        <p:nvSpPr>
          <p:cNvPr id="4" name="Espace réservé du contenu 3">
            <a:extLst>
              <a:ext uri="{FF2B5EF4-FFF2-40B4-BE49-F238E27FC236}">
                <a16:creationId xmlns:a16="http://schemas.microsoft.com/office/drawing/2014/main" id="{D9E379EE-5E81-40F4-9EF0-81FAF4B0ED65}"/>
              </a:ext>
            </a:extLst>
          </p:cNvPr>
          <p:cNvSpPr>
            <a:spLocks noGrp="1"/>
          </p:cNvSpPr>
          <p:nvPr>
            <p:ph sz="half" idx="2"/>
          </p:nvPr>
        </p:nvSpPr>
        <p:spPr>
          <a:xfrm>
            <a:off x="4412974" y="1558457"/>
            <a:ext cx="4422913" cy="3768917"/>
          </a:xfrm>
        </p:spPr>
        <p:txBody>
          <a:bodyPr>
            <a:noAutofit/>
          </a:bodyPr>
          <a:lstStyle/>
          <a:p>
            <a:r>
              <a:rPr lang="fr-FR" dirty="0"/>
              <a:t>Plaintes, cris </a:t>
            </a:r>
          </a:p>
          <a:p>
            <a:r>
              <a:rPr lang="fr-FR" dirty="0"/>
              <a:t>Les femmes, courent échevelées vers une fontaine </a:t>
            </a:r>
          </a:p>
          <a:p>
            <a:r>
              <a:rPr lang="fr-FR" dirty="0"/>
              <a:t>Les enfants pleurent et demandent à boire. </a:t>
            </a:r>
          </a:p>
          <a:p>
            <a:r>
              <a:rPr lang="fr-FR" dirty="0"/>
              <a:t>Mais les gendarme repoussent les femmes à coups de crosse. Protestations indignées,</a:t>
            </a:r>
          </a:p>
          <a:p>
            <a:r>
              <a:rPr lang="fr-FR" dirty="0"/>
              <a:t>L’émotion et les sanglots </a:t>
            </a:r>
          </a:p>
          <a:p>
            <a:r>
              <a:rPr lang="fr-FR" dirty="0"/>
              <a:t>L’eau est </a:t>
            </a:r>
            <a:r>
              <a:rPr lang="fr-FR" dirty="0" err="1"/>
              <a:t>muhab</a:t>
            </a:r>
            <a:endParaRPr lang="fr-FR" dirty="0"/>
          </a:p>
          <a:p>
            <a:r>
              <a:rPr lang="fr-FR" dirty="0"/>
              <a:t>…</a:t>
            </a:r>
          </a:p>
        </p:txBody>
      </p:sp>
      <p:sp>
        <p:nvSpPr>
          <p:cNvPr id="5" name="Rectangle 4">
            <a:extLst>
              <a:ext uri="{FF2B5EF4-FFF2-40B4-BE49-F238E27FC236}">
                <a16:creationId xmlns:a16="http://schemas.microsoft.com/office/drawing/2014/main" id="{0D3B4481-8F39-49FE-8620-898AA0540CA8}"/>
              </a:ext>
            </a:extLst>
          </p:cNvPr>
          <p:cNvSpPr/>
          <p:nvPr/>
        </p:nvSpPr>
        <p:spPr>
          <a:xfrm>
            <a:off x="3123221" y="5788752"/>
            <a:ext cx="1394356" cy="461665"/>
          </a:xfrm>
          <a:prstGeom prst="rect">
            <a:avLst/>
          </a:prstGeom>
        </p:spPr>
        <p:txBody>
          <a:bodyPr wrap="none">
            <a:spAutoFit/>
          </a:bodyPr>
          <a:lstStyle/>
          <a:p>
            <a:r>
              <a:rPr lang="fr-FR" sz="2400" dirty="0"/>
              <a:t>Réactions</a:t>
            </a:r>
          </a:p>
        </p:txBody>
      </p:sp>
      <p:sp>
        <p:nvSpPr>
          <p:cNvPr id="6" name="Rectangle 5">
            <a:extLst>
              <a:ext uri="{FF2B5EF4-FFF2-40B4-BE49-F238E27FC236}">
                <a16:creationId xmlns:a16="http://schemas.microsoft.com/office/drawing/2014/main" id="{C078F327-E7EE-43C0-91A9-38C95A93089E}"/>
              </a:ext>
            </a:extLst>
          </p:cNvPr>
          <p:cNvSpPr/>
          <p:nvPr/>
        </p:nvSpPr>
        <p:spPr>
          <a:xfrm>
            <a:off x="333638" y="4127045"/>
            <a:ext cx="3174875" cy="1200329"/>
          </a:xfrm>
          <a:prstGeom prst="rect">
            <a:avLst/>
          </a:prstGeom>
        </p:spPr>
        <p:txBody>
          <a:bodyPr wrap="square">
            <a:spAutoFit/>
          </a:bodyPr>
          <a:lstStyle/>
          <a:p>
            <a:r>
              <a:rPr lang="fr-FR" sz="2400" dirty="0"/>
              <a:t>Explications</a:t>
            </a:r>
          </a:p>
          <a:p>
            <a:r>
              <a:rPr lang="fr-FR" sz="2400" dirty="0"/>
              <a:t>Déportés, migrations forcées, extermination</a:t>
            </a:r>
          </a:p>
        </p:txBody>
      </p:sp>
    </p:spTree>
    <p:extLst>
      <p:ext uri="{BB962C8B-B14F-4D97-AF65-F5344CB8AC3E}">
        <p14:creationId xmlns:p14="http://schemas.microsoft.com/office/powerpoint/2010/main" val="297216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Traînée de condensation">
  <a:themeElements>
    <a:clrScheme name="Traînée de condensation">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aînée de condensation">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TM04033937[[fn=Traînée de condensation]]</Template>
  <TotalTime>523</TotalTime>
  <Words>3264</Words>
  <Application>Microsoft Office PowerPoint</Application>
  <PresentationFormat>Affichage à l'écran (4:3)</PresentationFormat>
  <Paragraphs>402</Paragraphs>
  <Slides>44</Slides>
  <Notes>20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44</vt:i4>
      </vt:variant>
    </vt:vector>
  </HeadingPairs>
  <TitlesOfParts>
    <vt:vector size="48" baseType="lpstr">
      <vt:lpstr>Arial</vt:lpstr>
      <vt:lpstr>Calibri</vt:lpstr>
      <vt:lpstr>Times New Roman</vt:lpstr>
      <vt:lpstr>Traînée de condensation</vt:lpstr>
      <vt:lpstr>TRAVAILLER avec des DOCUMENTS</vt:lpstr>
      <vt:lpstr>Présentation PowerPoint</vt:lpstr>
      <vt:lpstr> Le tableau des « capacités et méthodes » au lycée</vt:lpstr>
      <vt:lpstr>Domaines du socle : </vt:lpstr>
      <vt:lpstr>AU Collège : Analyser et comprendre un document.</vt:lpstr>
      <vt:lpstr>1. Au collège et au lycée, l’exemple du génocide arménien</vt:lpstr>
      <vt:lpstr>Sept éléments pour aborder un doc de l’école à l’université</vt:lpstr>
      <vt:lpstr>travailler avec des témoignages:  le génocide arménien</vt:lpstr>
      <vt:lpstr>De quoi ça parle?</vt:lpstr>
      <vt:lpstr>Présentation PowerPoint</vt:lpstr>
      <vt:lpstr>Une centaine de Photos prises entre avril 1915 et novembre 1916 dans le désert syrien par armin wegner la photo ne fait pas sens sans les conditions de productions…. </vt:lpstr>
      <vt:lpstr>Présentation PowerPoint</vt:lpstr>
      <vt:lpstr>Présentation PowerPoint</vt:lpstr>
      <vt:lpstr>Lettre d’armin Wegner au Président Wilson</vt:lpstr>
      <vt:lpstr>Présentation PowerPoint</vt:lpstr>
      <vt:lpstr>Présentation PowerPoint</vt:lpstr>
      <vt:lpstr>2. Au collège et au lycée, l’exemple dE LA REUNION</vt:lpstr>
      <vt:lpstr>Sept éléments pour aborder un doc de l’école à l’université</vt:lpstr>
      <vt:lpstr>Ce qui amène à s’interroger sur :</vt:lpstr>
      <vt:lpstr>Les milieux en France la réunion</vt:lpstr>
      <vt:lpstr>Présentation PowerPoint</vt:lpstr>
      <vt:lpstr>Coulée de lave du Piton de la Fournaise,  4 juillet 2007 sur la commune Sainte Rose</vt:lpstr>
      <vt:lpstr>Présentation PowerPoint</vt:lpstr>
      <vt:lpstr>3. Au collège et au lycée, l’exemple du goulag</vt:lpstr>
      <vt:lpstr>Travailler avec des photographies en 1ère </vt:lpstr>
      <vt:lpstr>Sept éléments pour aborder un doc de l’école à l’université</vt:lpstr>
      <vt:lpstr>URSS : Le goulag près de la mer Blanche, 1931-3</vt:lpstr>
      <vt:lpstr>Travaux d’assèchement, Maïgouba, 22 11 1932</vt:lpstr>
      <vt:lpstr>Institut de l’Histoire du Temps Présent</vt:lpstr>
      <vt:lpstr>En 1ère </vt:lpstr>
      <vt:lpstr>Allemagne : Parade à Nuremberg en 1934</vt:lpstr>
      <vt:lpstr>Présentation PowerPoint</vt:lpstr>
      <vt:lpstr>Présentation PowerPoint</vt:lpstr>
      <vt:lpstr>Présentation PowerPoint</vt:lpstr>
      <vt:lpstr>Présentation PowerPoint</vt:lpstr>
      <vt:lpstr>A propos des régimes totalitaires</vt:lpstr>
      <vt:lpstr>4. Au collège et au lycée, l’exemple des œuvres de fiction</vt:lpstr>
      <vt:lpstr>Travailler avec la fiction : le roman</vt:lpstr>
      <vt:lpstr>Travailler avec la bande dessinée</vt:lpstr>
      <vt:lpstr>Présentation PowerPoint</vt:lpstr>
      <vt:lpstr>Présentation PowerPoint</vt:lpstr>
      <vt:lpstr>Présentation PowerPoint</vt:lpstr>
      <vt:lpstr>Présentation PowerPoint</vt:lpstr>
      <vt:lpstr> Le tableau des « capacités et méthodes » au lycée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Martine Luciani</dc:creator>
  <cp:lastModifiedBy>PBRIAND</cp:lastModifiedBy>
  <cp:revision>59</cp:revision>
  <dcterms:created xsi:type="dcterms:W3CDTF">2018-02-06T16:43:11Z</dcterms:created>
  <dcterms:modified xsi:type="dcterms:W3CDTF">2018-07-05T15:31:25Z</dcterms:modified>
</cp:coreProperties>
</file>