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365" r:id="rId2"/>
    <p:sldId id="367" r:id="rId3"/>
    <p:sldId id="258" r:id="rId4"/>
    <p:sldId id="366" r:id="rId5"/>
    <p:sldId id="341" r:id="rId6"/>
    <p:sldId id="257" r:id="rId7"/>
    <p:sldId id="256" r:id="rId8"/>
    <p:sldId id="259" r:id="rId9"/>
    <p:sldId id="307" r:id="rId10"/>
    <p:sldId id="266" r:id="rId11"/>
    <p:sldId id="264" r:id="rId12"/>
    <p:sldId id="351" r:id="rId13"/>
    <p:sldId id="293" r:id="rId14"/>
    <p:sldId id="306" r:id="rId15"/>
    <p:sldId id="261" r:id="rId16"/>
    <p:sldId id="368" r:id="rId17"/>
    <p:sldId id="335" r:id="rId18"/>
    <p:sldId id="336" r:id="rId19"/>
    <p:sldId id="314" r:id="rId20"/>
    <p:sldId id="337" r:id="rId21"/>
    <p:sldId id="313" r:id="rId22"/>
    <p:sldId id="347" r:id="rId23"/>
    <p:sldId id="342" r:id="rId24"/>
    <p:sldId id="315" r:id="rId25"/>
    <p:sldId id="271" r:id="rId26"/>
    <p:sldId id="316" r:id="rId27"/>
    <p:sldId id="318" r:id="rId28"/>
    <p:sldId id="320" r:id="rId29"/>
    <p:sldId id="321" r:id="rId30"/>
    <p:sldId id="308" r:id="rId31"/>
    <p:sldId id="309" r:id="rId32"/>
    <p:sldId id="349" r:id="rId33"/>
    <p:sldId id="317" r:id="rId34"/>
    <p:sldId id="348" r:id="rId35"/>
    <p:sldId id="343" r:id="rId36"/>
    <p:sldId id="322" r:id="rId37"/>
    <p:sldId id="338" r:id="rId38"/>
    <p:sldId id="358" r:id="rId39"/>
    <p:sldId id="346" r:id="rId40"/>
    <p:sldId id="350" r:id="rId41"/>
    <p:sldId id="319" r:id="rId42"/>
    <p:sldId id="330" r:id="rId43"/>
    <p:sldId id="361" r:id="rId44"/>
    <p:sldId id="362" r:id="rId45"/>
    <p:sldId id="360" r:id="rId46"/>
    <p:sldId id="339" r:id="rId47"/>
    <p:sldId id="324" r:id="rId48"/>
    <p:sldId id="274" r:id="rId49"/>
    <p:sldId id="276" r:id="rId50"/>
    <p:sldId id="277" r:id="rId51"/>
    <p:sldId id="278" r:id="rId52"/>
    <p:sldId id="326" r:id="rId53"/>
    <p:sldId id="289" r:id="rId54"/>
    <p:sldId id="334" r:id="rId55"/>
    <p:sldId id="281" r:id="rId56"/>
    <p:sldId id="285" r:id="rId57"/>
    <p:sldId id="282" r:id="rId58"/>
    <p:sldId id="284" r:id="rId59"/>
    <p:sldId id="325" r:id="rId60"/>
    <p:sldId id="323" r:id="rId61"/>
    <p:sldId id="287" r:id="rId62"/>
    <p:sldId id="312" r:id="rId63"/>
    <p:sldId id="327" r:id="rId64"/>
    <p:sldId id="292" r:id="rId65"/>
    <p:sldId id="290" r:id="rId66"/>
    <p:sldId id="297" r:id="rId67"/>
    <p:sldId id="301" r:id="rId68"/>
    <p:sldId id="298" r:id="rId69"/>
    <p:sldId id="332" r:id="rId70"/>
    <p:sldId id="328" r:id="rId71"/>
    <p:sldId id="353" r:id="rId72"/>
    <p:sldId id="354" r:id="rId73"/>
    <p:sldId id="355" r:id="rId74"/>
    <p:sldId id="356" r:id="rId75"/>
    <p:sldId id="310" r:id="rId76"/>
    <p:sldId id="311" r:id="rId77"/>
    <p:sldId id="352" r:id="rId78"/>
    <p:sldId id="267" r:id="rId79"/>
    <p:sldId id="263" r:id="rId80"/>
    <p:sldId id="359" r:id="rId81"/>
    <p:sldId id="270" r:id="rId8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9" d="100"/>
          <a:sy n="89" d="100"/>
        </p:scale>
        <p:origin x="725" y="-26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DB2C76-E991-42C2-8D8B-02E2DC296547}" type="datetimeFigureOut">
              <a:rPr lang="fr-FR" smtClean="0"/>
              <a:t>12/06/2020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2CB5E8-E1C1-4490-AA0C-C4BD6BF2A25C}" type="slidenum">
              <a:rPr lang="fr-FR" smtClean="0"/>
              <a:t>‹N°›</a:t>
            </a:fld>
            <a:endParaRPr lang="fr-FR"/>
          </a:p>
        </p:txBody>
      </p:sp>
    </p:spTree>
    <p:extLst>
      <p:ext uri="{BB962C8B-B14F-4D97-AF65-F5344CB8AC3E}">
        <p14:creationId xmlns:p14="http://schemas.microsoft.com/office/powerpoint/2010/main" val="908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E49DE0-26D9-4289-8F56-CC6F8DA19C6F}" type="slidenum">
              <a:rPr lang="fr-FR"/>
              <a:pPr/>
              <a:t>12</a:t>
            </a:fld>
            <a:endParaRPr lang="fr-F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endParaRPr lang="fr-FR" dirty="0"/>
          </a:p>
        </p:txBody>
      </p:sp>
      <p:sp>
        <p:nvSpPr>
          <p:cNvPr id="4" name="Espace réservé du numéro de diapositive 3"/>
          <p:cNvSpPr>
            <a:spLocks noGrp="1"/>
          </p:cNvSpPr>
          <p:nvPr>
            <p:ph type="sldNum" sz="quarter" idx="10"/>
          </p:nvPr>
        </p:nvSpPr>
        <p:spPr/>
        <p:txBody>
          <a:bodyPr/>
          <a:lstStyle/>
          <a:p>
            <a:fld id="{342CB5E8-E1C1-4490-AA0C-C4BD6BF2A25C}" type="slidenum">
              <a:rPr lang="fr-FR" smtClean="0"/>
              <a:t>13</a:t>
            </a:fld>
            <a:endParaRPr lang="fr-FR"/>
          </a:p>
        </p:txBody>
      </p:sp>
    </p:spTree>
    <p:extLst>
      <p:ext uri="{BB962C8B-B14F-4D97-AF65-F5344CB8AC3E}">
        <p14:creationId xmlns:p14="http://schemas.microsoft.com/office/powerpoint/2010/main" val="1713282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0D373E1-27AD-48B5-A3BB-3F37CA107B47}" type="slidenum">
              <a:rPr lang="fr-FR"/>
              <a:pPr/>
              <a:t>29</a:t>
            </a:fld>
            <a:endParaRPr lang="fr-FR"/>
          </a:p>
        </p:txBody>
      </p:sp>
      <p:sp>
        <p:nvSpPr>
          <p:cNvPr id="22529"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Rectangle 2"/>
          <p:cNvSpPr txBox="1">
            <a:spLocks noGrp="1" noChangeArrowheads="1"/>
          </p:cNvSpPr>
          <p:nvPr>
            <p:ph type="body" idx="1"/>
          </p:nvPr>
        </p:nvSpPr>
        <p:spPr bwMode="auto">
          <a:xfrm>
            <a:off x="685512" y="4343231"/>
            <a:ext cx="5486976" cy="403775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595A4A9-6FCB-46B9-B372-3CC3486FF133}" type="slidenum">
              <a:rPr lang="fr-FR"/>
              <a:pPr/>
              <a:t>41</a:t>
            </a:fld>
            <a:endParaRPr lang="fr-FR"/>
          </a:p>
        </p:txBody>
      </p:sp>
      <p:sp>
        <p:nvSpPr>
          <p:cNvPr id="24577" name="Rectangle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D0E7902A-C119-428C-A7D9-6894E8439ADB}" type="datetimeFigureOut">
              <a:rPr lang="fr-FR" smtClean="0"/>
              <a:t>12/06/2020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2A765F9-4FBB-400A-AF41-0DE2CE67A632}" type="slidenum">
              <a:rPr lang="fr-FR" smtClean="0"/>
              <a:t>‹N°›</a:t>
            </a:fld>
            <a:endParaRPr lang="fr-FR"/>
          </a:p>
        </p:txBody>
      </p:sp>
    </p:spTree>
    <p:extLst>
      <p:ext uri="{BB962C8B-B14F-4D97-AF65-F5344CB8AC3E}">
        <p14:creationId xmlns:p14="http://schemas.microsoft.com/office/powerpoint/2010/main" val="2120073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0E7902A-C119-428C-A7D9-6894E8439ADB}" type="datetimeFigureOut">
              <a:rPr lang="fr-FR" smtClean="0"/>
              <a:t>12/06/2020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2A765F9-4FBB-400A-AF41-0DE2CE67A632}" type="slidenum">
              <a:rPr lang="fr-FR" smtClean="0"/>
              <a:t>‹N°›</a:t>
            </a:fld>
            <a:endParaRPr lang="fr-FR"/>
          </a:p>
        </p:txBody>
      </p:sp>
    </p:spTree>
    <p:extLst>
      <p:ext uri="{BB962C8B-B14F-4D97-AF65-F5344CB8AC3E}">
        <p14:creationId xmlns:p14="http://schemas.microsoft.com/office/powerpoint/2010/main" val="3837102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0E7902A-C119-428C-A7D9-6894E8439ADB}" type="datetimeFigureOut">
              <a:rPr lang="fr-FR" smtClean="0"/>
              <a:t>12/06/2020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2A765F9-4FBB-400A-AF41-0DE2CE67A632}" type="slidenum">
              <a:rPr lang="fr-FR" smtClean="0"/>
              <a:t>‹N°›</a:t>
            </a:fld>
            <a:endParaRPr lang="fr-FR"/>
          </a:p>
        </p:txBody>
      </p:sp>
    </p:spTree>
    <p:extLst>
      <p:ext uri="{BB962C8B-B14F-4D97-AF65-F5344CB8AC3E}">
        <p14:creationId xmlns:p14="http://schemas.microsoft.com/office/powerpoint/2010/main" val="3025801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re. Contenu et text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8410" cy="1143000"/>
          </a:xfrm>
        </p:spPr>
        <p:txBody>
          <a:bodyPr/>
          <a:lstStyle/>
          <a:p>
            <a:r>
              <a:rPr lang="fr-FR"/>
              <a:t>Modifiez le style du titre</a:t>
            </a:r>
          </a:p>
        </p:txBody>
      </p:sp>
      <p:sp>
        <p:nvSpPr>
          <p:cNvPr id="3" name="Espace réservé du contenu 2"/>
          <p:cNvSpPr>
            <a:spLocks noGrp="1"/>
          </p:cNvSpPr>
          <p:nvPr>
            <p:ph sz="half" idx="1"/>
          </p:nvPr>
        </p:nvSpPr>
        <p:spPr>
          <a:xfrm>
            <a:off x="457200" y="1604964"/>
            <a:ext cx="4056460" cy="45243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627960" y="1604964"/>
            <a:ext cx="4057650" cy="45243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idx="10"/>
          </p:nvPr>
        </p:nvSpPr>
        <p:spPr>
          <a:xfrm>
            <a:off x="628650" y="6356350"/>
            <a:ext cx="2056210" cy="363538"/>
          </a:xfrm>
        </p:spPr>
        <p:txBody>
          <a:bodyPr/>
          <a:lstStyle>
            <a:lvl1pPr>
              <a:defRPr/>
            </a:lvl1pPr>
          </a:lstStyle>
          <a:p>
            <a:r>
              <a:rPr lang="fr-FR"/>
              <a:t>21/04/2019</a:t>
            </a:r>
          </a:p>
        </p:txBody>
      </p:sp>
      <p:sp>
        <p:nvSpPr>
          <p:cNvPr id="6" name="Espace réservé du numéro de diapositive 5"/>
          <p:cNvSpPr>
            <a:spLocks noGrp="1"/>
          </p:cNvSpPr>
          <p:nvPr>
            <p:ph type="sldNum" idx="11"/>
          </p:nvPr>
        </p:nvSpPr>
        <p:spPr>
          <a:xfrm>
            <a:off x="6457950" y="6356350"/>
            <a:ext cx="2056210" cy="363538"/>
          </a:xfrm>
        </p:spPr>
        <p:txBody>
          <a:bodyPr/>
          <a:lstStyle>
            <a:lvl1pPr>
              <a:defRPr/>
            </a:lvl1pPr>
          </a:lstStyle>
          <a:p>
            <a:fld id="{0E6EC3DC-7A7A-4618-8710-B327876AC8D8}" type="slidenum">
              <a:rPr lang="fr-FR"/>
              <a:pPr/>
              <a:t>‹N°›</a:t>
            </a:fld>
            <a:endParaRPr lang="fr-FR"/>
          </a:p>
        </p:txBody>
      </p:sp>
    </p:spTree>
    <p:extLst>
      <p:ext uri="{BB962C8B-B14F-4D97-AF65-F5344CB8AC3E}">
        <p14:creationId xmlns:p14="http://schemas.microsoft.com/office/powerpoint/2010/main" val="1637395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a:t>Modifiez le style du titre</a:t>
            </a:r>
          </a:p>
        </p:txBody>
      </p:sp>
      <p:sp>
        <p:nvSpPr>
          <p:cNvPr id="3" name="Espace réservé du texte 2"/>
          <p:cNvSpPr>
            <a:spLocks noGrp="1"/>
          </p:cNvSpPr>
          <p:nvPr>
            <p:ph type="body" sz="half" idx="1"/>
          </p:nvPr>
        </p:nvSpPr>
        <p:spPr>
          <a:xfrm>
            <a:off x="457200" y="1600200"/>
            <a:ext cx="4038600" cy="45259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457200" y="6245225"/>
            <a:ext cx="2133600" cy="476250"/>
          </a:xfrm>
        </p:spPr>
        <p:txBody>
          <a:bodyPr/>
          <a:lstStyle>
            <a:lvl1pPr>
              <a:defRPr/>
            </a:lvl1pPr>
          </a:lstStyle>
          <a:p>
            <a:endParaRPr lang="fr-FR"/>
          </a:p>
        </p:txBody>
      </p:sp>
      <p:sp>
        <p:nvSpPr>
          <p:cNvPr id="6" name="Espace réservé du pied de page 5"/>
          <p:cNvSpPr>
            <a:spLocks noGrp="1"/>
          </p:cNvSpPr>
          <p:nvPr>
            <p:ph type="ftr" sz="quarter" idx="11"/>
          </p:nvPr>
        </p:nvSpPr>
        <p:spPr>
          <a:xfrm>
            <a:off x="3124200" y="6245225"/>
            <a:ext cx="2895600" cy="476250"/>
          </a:xfrm>
        </p:spPr>
        <p:txBody>
          <a:bodyPr/>
          <a:lstStyle>
            <a:lvl1pPr>
              <a:defRPr/>
            </a:lvl1pPr>
          </a:lstStyle>
          <a:p>
            <a:endParaRPr lang="fr-FR"/>
          </a:p>
        </p:txBody>
      </p:sp>
      <p:sp>
        <p:nvSpPr>
          <p:cNvPr id="7" name="Espace réservé du numéro de diapositive 6"/>
          <p:cNvSpPr>
            <a:spLocks noGrp="1"/>
          </p:cNvSpPr>
          <p:nvPr>
            <p:ph type="sldNum" sz="quarter" idx="12"/>
          </p:nvPr>
        </p:nvSpPr>
        <p:spPr>
          <a:xfrm>
            <a:off x="6553200" y="6245225"/>
            <a:ext cx="2133600" cy="476250"/>
          </a:xfrm>
        </p:spPr>
        <p:txBody>
          <a:bodyPr/>
          <a:lstStyle>
            <a:lvl1pPr>
              <a:defRPr/>
            </a:lvl1pPr>
          </a:lstStyle>
          <a:p>
            <a:fld id="{E71B488C-DA97-48F7-BD95-10C976531F8E}" type="slidenum">
              <a:rPr lang="fr-FR"/>
              <a:pPr/>
              <a:t>‹N°›</a:t>
            </a:fld>
            <a:endParaRPr lang="fr-FR"/>
          </a:p>
        </p:txBody>
      </p:sp>
    </p:spTree>
    <p:extLst>
      <p:ext uri="{BB962C8B-B14F-4D97-AF65-F5344CB8AC3E}">
        <p14:creationId xmlns:p14="http://schemas.microsoft.com/office/powerpoint/2010/main" val="615417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0E7902A-C119-428C-A7D9-6894E8439ADB}" type="datetimeFigureOut">
              <a:rPr lang="fr-FR" smtClean="0"/>
              <a:t>12/06/2020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2A765F9-4FBB-400A-AF41-0DE2CE67A632}" type="slidenum">
              <a:rPr lang="fr-FR" smtClean="0"/>
              <a:t>‹N°›</a:t>
            </a:fld>
            <a:endParaRPr lang="fr-FR"/>
          </a:p>
        </p:txBody>
      </p:sp>
    </p:spTree>
    <p:extLst>
      <p:ext uri="{BB962C8B-B14F-4D97-AF65-F5344CB8AC3E}">
        <p14:creationId xmlns:p14="http://schemas.microsoft.com/office/powerpoint/2010/main" val="721696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D0E7902A-C119-428C-A7D9-6894E8439ADB}" type="datetimeFigureOut">
              <a:rPr lang="fr-FR" smtClean="0"/>
              <a:t>12/06/2020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2A765F9-4FBB-400A-AF41-0DE2CE67A632}" type="slidenum">
              <a:rPr lang="fr-FR" smtClean="0"/>
              <a:t>‹N°›</a:t>
            </a:fld>
            <a:endParaRPr lang="fr-FR"/>
          </a:p>
        </p:txBody>
      </p:sp>
    </p:spTree>
    <p:extLst>
      <p:ext uri="{BB962C8B-B14F-4D97-AF65-F5344CB8AC3E}">
        <p14:creationId xmlns:p14="http://schemas.microsoft.com/office/powerpoint/2010/main" val="1724851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D0E7902A-C119-428C-A7D9-6894E8439ADB}" type="datetimeFigureOut">
              <a:rPr lang="fr-FR" smtClean="0"/>
              <a:t>12/06/2020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2A765F9-4FBB-400A-AF41-0DE2CE67A632}" type="slidenum">
              <a:rPr lang="fr-FR" smtClean="0"/>
              <a:t>‹N°›</a:t>
            </a:fld>
            <a:endParaRPr lang="fr-FR"/>
          </a:p>
        </p:txBody>
      </p:sp>
    </p:spTree>
    <p:extLst>
      <p:ext uri="{BB962C8B-B14F-4D97-AF65-F5344CB8AC3E}">
        <p14:creationId xmlns:p14="http://schemas.microsoft.com/office/powerpoint/2010/main" val="1890012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D0E7902A-C119-428C-A7D9-6894E8439ADB}" type="datetimeFigureOut">
              <a:rPr lang="fr-FR" smtClean="0"/>
              <a:t>12/06/2020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2A765F9-4FBB-400A-AF41-0DE2CE67A632}" type="slidenum">
              <a:rPr lang="fr-FR" smtClean="0"/>
              <a:t>‹N°›</a:t>
            </a:fld>
            <a:endParaRPr lang="fr-FR"/>
          </a:p>
        </p:txBody>
      </p:sp>
    </p:spTree>
    <p:extLst>
      <p:ext uri="{BB962C8B-B14F-4D97-AF65-F5344CB8AC3E}">
        <p14:creationId xmlns:p14="http://schemas.microsoft.com/office/powerpoint/2010/main" val="251495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D0E7902A-C119-428C-A7D9-6894E8439ADB}" type="datetimeFigureOut">
              <a:rPr lang="fr-FR" smtClean="0"/>
              <a:t>12/06/2020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2A765F9-4FBB-400A-AF41-0DE2CE67A632}" type="slidenum">
              <a:rPr lang="fr-FR" smtClean="0"/>
              <a:t>‹N°›</a:t>
            </a:fld>
            <a:endParaRPr lang="fr-FR"/>
          </a:p>
        </p:txBody>
      </p:sp>
    </p:spTree>
    <p:extLst>
      <p:ext uri="{BB962C8B-B14F-4D97-AF65-F5344CB8AC3E}">
        <p14:creationId xmlns:p14="http://schemas.microsoft.com/office/powerpoint/2010/main" val="1603262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0E7902A-C119-428C-A7D9-6894E8439ADB}" type="datetimeFigureOut">
              <a:rPr lang="fr-FR" smtClean="0"/>
              <a:t>12/06/2020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2A765F9-4FBB-400A-AF41-0DE2CE67A632}" type="slidenum">
              <a:rPr lang="fr-FR" smtClean="0"/>
              <a:t>‹N°›</a:t>
            </a:fld>
            <a:endParaRPr lang="fr-FR"/>
          </a:p>
        </p:txBody>
      </p:sp>
    </p:spTree>
    <p:extLst>
      <p:ext uri="{BB962C8B-B14F-4D97-AF65-F5344CB8AC3E}">
        <p14:creationId xmlns:p14="http://schemas.microsoft.com/office/powerpoint/2010/main" val="136695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D0E7902A-C119-428C-A7D9-6894E8439ADB}" type="datetimeFigureOut">
              <a:rPr lang="fr-FR" smtClean="0"/>
              <a:t>12/06/2020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2A765F9-4FBB-400A-AF41-0DE2CE67A632}" type="slidenum">
              <a:rPr lang="fr-FR" smtClean="0"/>
              <a:t>‹N°›</a:t>
            </a:fld>
            <a:endParaRPr lang="fr-FR"/>
          </a:p>
        </p:txBody>
      </p:sp>
    </p:spTree>
    <p:extLst>
      <p:ext uri="{BB962C8B-B14F-4D97-AF65-F5344CB8AC3E}">
        <p14:creationId xmlns:p14="http://schemas.microsoft.com/office/powerpoint/2010/main" val="691783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D0E7902A-C119-428C-A7D9-6894E8439ADB}" type="datetimeFigureOut">
              <a:rPr lang="fr-FR" smtClean="0"/>
              <a:t>12/06/2020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2A765F9-4FBB-400A-AF41-0DE2CE67A632}" type="slidenum">
              <a:rPr lang="fr-FR" smtClean="0"/>
              <a:t>‹N°›</a:t>
            </a:fld>
            <a:endParaRPr lang="fr-FR"/>
          </a:p>
        </p:txBody>
      </p:sp>
    </p:spTree>
    <p:extLst>
      <p:ext uri="{BB962C8B-B14F-4D97-AF65-F5344CB8AC3E}">
        <p14:creationId xmlns:p14="http://schemas.microsoft.com/office/powerpoint/2010/main" val="1386795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7902A-C119-428C-A7D9-6894E8439ADB}" type="datetimeFigureOut">
              <a:rPr lang="fr-FR" smtClean="0"/>
              <a:t>12/06/2020</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A765F9-4FBB-400A-AF41-0DE2CE67A632}" type="slidenum">
              <a:rPr lang="fr-FR" smtClean="0"/>
              <a:t>‹N°›</a:t>
            </a:fld>
            <a:endParaRPr lang="fr-FR"/>
          </a:p>
        </p:txBody>
      </p:sp>
    </p:spTree>
    <p:extLst>
      <p:ext uri="{BB962C8B-B14F-4D97-AF65-F5344CB8AC3E}">
        <p14:creationId xmlns:p14="http://schemas.microsoft.com/office/powerpoint/2010/main" val="3584975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hyperlink" Target="https://www.geoportail.gouv.fr/carte"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hyperlink" Target="http://www.education.gouv.fr/cid138218/au-bo-special-du-22-janvier-2019-programmes-d-enseignement-du-lycee-general-et-technologique.html"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bonduelle.com/fr/" TargetMode="Externa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journals.openedition.org/teoros/1091#tocfrom1n6" TargetMode="External"/><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www.education.gouv.fr/cid138218/au-bo-special-du-22-janvier-2019-programmes-d-enseignement-du-lycee-general-et-technologique.html"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s://www.ariege.com/parc-naturel-regional"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parc-pyrenees-ariegeoises.fr/" TargetMode="External"/><Relationship Id="rId1" Type="http://schemas.openxmlformats.org/officeDocument/2006/relationships/slideLayout" Target="../slideLayouts/slideLayout7.xml"/><Relationship Id="rId4" Type="http://schemas.openxmlformats.org/officeDocument/2006/relationships/hyperlink" Target="https://www.ariege.com/parc-naturel-regiona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hyperlink" Target="http://www.produits-parc-pyrenees-ariegeoises.fr/"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edugeo.ign.fr/" TargetMode="External"/><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1.xml"/><Relationship Id="rId4" Type="http://schemas.openxmlformats.org/officeDocument/2006/relationships/hyperlink" Target="https://www.geoportail.gouv.fr/"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www.geoportail.gouv.fr/" TargetMode="External"/><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hyperlink" Target="https://www.cget.gouv.fr/territoires/ruralites" TargetMode="External"/><Relationship Id="rId7" Type="http://schemas.openxmlformats.org/officeDocument/2006/relationships/hyperlink" Target="http://geoconfluences.ens-lyon.fr/programmes/concours/espaces-ruraux-france-bibliographie" TargetMode="External"/><Relationship Id="rId2" Type="http://schemas.openxmlformats.org/officeDocument/2006/relationships/hyperlink" Target="https://geoimage.cnes.fr/fr" TargetMode="External"/><Relationship Id="rId1" Type="http://schemas.openxmlformats.org/officeDocument/2006/relationships/slideLayout" Target="../slideLayouts/slideLayout7.xml"/><Relationship Id="rId6" Type="http://schemas.openxmlformats.org/officeDocument/2006/relationships/hyperlink" Target="http://www.geographie.ens.fr/-Phototheque-176-.html" TargetMode="External"/><Relationship Id="rId5" Type="http://schemas.openxmlformats.org/officeDocument/2006/relationships/hyperlink" Target="https://www.ladocumentationfrancaise.fr/var/storage/rapports-publics/034000553.pdf" TargetMode="External"/><Relationship Id="rId4" Type="http://schemas.openxmlformats.org/officeDocument/2006/relationships/hyperlink" Target="https://cartotheque.cget.gouv.fr/carte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Autofit/>
          </a:bodyPr>
          <a:lstStyle/>
          <a:p>
            <a:r>
              <a:rPr lang="fr-FR" b="1" dirty="0"/>
              <a:t>Présentation du programme de géographie  de première générale</a:t>
            </a:r>
          </a:p>
        </p:txBody>
      </p:sp>
    </p:spTree>
    <p:extLst>
      <p:ext uri="{BB962C8B-B14F-4D97-AF65-F5344CB8AC3E}">
        <p14:creationId xmlns:p14="http://schemas.microsoft.com/office/powerpoint/2010/main" val="2017175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751253199"/>
              </p:ext>
            </p:extLst>
          </p:nvPr>
        </p:nvGraphicFramePr>
        <p:xfrm>
          <a:off x="34047" y="188640"/>
          <a:ext cx="9080920" cy="6547480"/>
        </p:xfrm>
        <a:graphic>
          <a:graphicData uri="http://schemas.openxmlformats.org/drawingml/2006/table">
            <a:tbl>
              <a:tblPr firstRow="1" bandRow="1">
                <a:tableStyleId>{5C22544A-7EE6-4342-B048-85BDC9FD1C3A}</a:tableStyleId>
              </a:tblPr>
              <a:tblGrid>
                <a:gridCol w="2881769">
                  <a:extLst>
                    <a:ext uri="{9D8B030D-6E8A-4147-A177-3AD203B41FA5}">
                      <a16:colId xmlns:a16="http://schemas.microsoft.com/office/drawing/2014/main" val="20000"/>
                    </a:ext>
                  </a:extLst>
                </a:gridCol>
                <a:gridCol w="6199151">
                  <a:extLst>
                    <a:ext uri="{9D8B030D-6E8A-4147-A177-3AD203B41FA5}">
                      <a16:colId xmlns:a16="http://schemas.microsoft.com/office/drawing/2014/main" val="20001"/>
                    </a:ext>
                  </a:extLst>
                </a:gridCol>
              </a:tblGrid>
              <a:tr h="360040">
                <a:tc gridSpan="2">
                  <a:txBody>
                    <a:bodyPr/>
                    <a:lstStyle/>
                    <a:p>
                      <a:pPr algn="ctr"/>
                      <a:r>
                        <a:rPr lang="fr-FR" sz="1600" b="1" i="0" u="none" strike="noStrike" baseline="0" dirty="0">
                          <a:solidFill>
                            <a:srgbClr val="000000"/>
                          </a:solidFill>
                          <a:latin typeface="Arial"/>
                        </a:rPr>
                        <a:t>Thème 3 : Les espaces ruraux : multifonctionnalité ou fragmentation ? </a:t>
                      </a:r>
                      <a:r>
                        <a:rPr lang="fr-FR" sz="1100" b="1" i="0" u="none" strike="noStrike" baseline="0" dirty="0">
                          <a:solidFill>
                            <a:srgbClr val="000000"/>
                          </a:solidFill>
                          <a:latin typeface="Arial"/>
                        </a:rPr>
                        <a:t>(12-14 heures) </a:t>
                      </a:r>
                      <a:endParaRPr lang="fr-FR" sz="1100" b="0" i="0" u="none" strike="noStrike" baseline="0" dirty="0">
                        <a:solidFill>
                          <a:srgbClr val="000000"/>
                        </a:solidFill>
                        <a:latin typeface="Arial"/>
                      </a:endParaRPr>
                    </a:p>
                  </a:txBody>
                  <a:tcPr/>
                </a:tc>
                <a:tc hMerge="1">
                  <a:txBody>
                    <a:bodyPr/>
                    <a:lstStyle/>
                    <a:p>
                      <a:endParaRPr lang="fr-FR"/>
                    </a:p>
                  </a:txBody>
                  <a:tcPr/>
                </a:tc>
                <a:extLst>
                  <a:ext uri="{0D108BD9-81ED-4DB2-BD59-A6C34878D82A}">
                    <a16:rowId xmlns:a16="http://schemas.microsoft.com/office/drawing/2014/main" val="10000"/>
                  </a:ext>
                </a:extLst>
              </a:tr>
              <a:tr h="1118600">
                <a:tc>
                  <a:txBody>
                    <a:bodyPr/>
                    <a:lstStyle/>
                    <a:p>
                      <a:r>
                        <a:rPr lang="fr-FR" sz="1600" b="1" i="0" u="none" strike="noStrike" baseline="0" dirty="0">
                          <a:solidFill>
                            <a:srgbClr val="000000"/>
                          </a:solidFill>
                          <a:latin typeface="Arial"/>
                        </a:rPr>
                        <a:t>Questions </a:t>
                      </a:r>
                    </a:p>
                    <a:p>
                      <a:endParaRPr lang="fr-FR" sz="1600" b="1" i="0" u="none" strike="noStrike" baseline="0" dirty="0">
                        <a:solidFill>
                          <a:srgbClr val="000000"/>
                        </a:solidFill>
                        <a:latin typeface="Arial"/>
                      </a:endParaRPr>
                    </a:p>
                    <a:p>
                      <a:endParaRPr lang="fr-FR" sz="1600" b="1" i="0" u="none" strike="noStrike" baseline="0" dirty="0">
                        <a:solidFill>
                          <a:srgbClr val="000000"/>
                        </a:solidFill>
                        <a:latin typeface="Arial"/>
                      </a:endParaRPr>
                    </a:p>
                    <a:p>
                      <a:endParaRPr lang="fr-FR" sz="1600" b="0" i="0" u="none" strike="noStrike" baseline="0" dirty="0">
                        <a:solidFill>
                          <a:srgbClr val="000000"/>
                        </a:solidFill>
                        <a:latin typeface="Arial"/>
                      </a:endParaRPr>
                    </a:p>
                    <a:p>
                      <a:pPr marL="171450" indent="-171450">
                        <a:buFont typeface="Arial" pitchFamily="34" charset="0"/>
                        <a:buChar char="•"/>
                      </a:pPr>
                      <a:r>
                        <a:rPr lang="fr-FR" sz="1600" b="0" i="0" u="none" strike="noStrike" baseline="0" dirty="0">
                          <a:solidFill>
                            <a:srgbClr val="000000"/>
                          </a:solidFill>
                          <a:latin typeface="Arial"/>
                        </a:rPr>
                        <a:t>La fragmentation des espaces ruraux. </a:t>
                      </a:r>
                    </a:p>
                    <a:p>
                      <a:pPr marL="171450" indent="-171450">
                        <a:buFont typeface="Arial" pitchFamily="34" charset="0"/>
                        <a:buChar char="•"/>
                      </a:pPr>
                      <a:endParaRPr lang="fr-FR" sz="1600" b="0" i="0" u="none" strike="noStrike" baseline="0" dirty="0">
                        <a:solidFill>
                          <a:srgbClr val="000000"/>
                        </a:solidFill>
                        <a:latin typeface="Arial"/>
                      </a:endParaRPr>
                    </a:p>
                    <a:p>
                      <a:pPr marL="171450" indent="-171450">
                        <a:buFont typeface="Arial" pitchFamily="34" charset="0"/>
                        <a:buChar char="•"/>
                      </a:pPr>
                      <a:endParaRPr lang="fr-FR" sz="1600" b="0" i="0" u="none" strike="noStrike" baseline="0" dirty="0">
                        <a:solidFill>
                          <a:srgbClr val="000000"/>
                        </a:solidFill>
                        <a:latin typeface="Arial"/>
                      </a:endParaRPr>
                    </a:p>
                    <a:p>
                      <a:pPr marL="171450" indent="-171450">
                        <a:buFont typeface="Arial" pitchFamily="34" charset="0"/>
                        <a:buChar char="•"/>
                      </a:pPr>
                      <a:endParaRPr lang="fr-FR" sz="1600" b="0" i="0" u="none" strike="noStrike" baseline="0" dirty="0">
                        <a:solidFill>
                          <a:srgbClr val="000000"/>
                        </a:solidFill>
                        <a:latin typeface="Arial"/>
                      </a:endParaRPr>
                    </a:p>
                    <a:p>
                      <a:pPr marL="171450" indent="-171450">
                        <a:buFont typeface="Arial" pitchFamily="34" charset="0"/>
                        <a:buChar char="•"/>
                      </a:pPr>
                      <a:r>
                        <a:rPr lang="fr-FR" sz="1600" b="0" i="0" u="none" strike="noStrike" baseline="0" dirty="0">
                          <a:solidFill>
                            <a:srgbClr val="000000"/>
                          </a:solidFill>
                          <a:latin typeface="Arial"/>
                        </a:rPr>
                        <a:t>Affirmation des fonctions non agricoles et conflits d’usages. </a:t>
                      </a:r>
                    </a:p>
                    <a:p>
                      <a:r>
                        <a:rPr lang="fr-FR" sz="1600" b="0" i="0" u="none" strike="noStrike" baseline="0" dirty="0">
                          <a:solidFill>
                            <a:srgbClr val="000000"/>
                          </a:solidFill>
                          <a:latin typeface="Arial"/>
                        </a:rPr>
                        <a:t>	</a:t>
                      </a:r>
                    </a:p>
                  </a:txBody>
                  <a:tcPr/>
                </a:tc>
                <a:tc>
                  <a:txBody>
                    <a:bodyPr/>
                    <a:lstStyle/>
                    <a:p>
                      <a:pPr algn="just"/>
                      <a:r>
                        <a:rPr lang="fr-FR" sz="1600" b="0" i="0" u="none" strike="noStrike" baseline="0" dirty="0">
                          <a:solidFill>
                            <a:srgbClr val="000000"/>
                          </a:solidFill>
                          <a:latin typeface="Arial"/>
                        </a:rPr>
                        <a:t>	</a:t>
                      </a:r>
                      <a:r>
                        <a:rPr lang="fr-FR" sz="1600" b="1" i="0" u="none" strike="noStrike" baseline="0" dirty="0">
                          <a:solidFill>
                            <a:srgbClr val="000000"/>
                          </a:solidFill>
                          <a:latin typeface="Arial"/>
                        </a:rPr>
                        <a:t>Commentaire </a:t>
                      </a:r>
                      <a:endParaRPr lang="fr-FR" sz="1600" b="0" i="0" u="none" strike="noStrike" baseline="0" dirty="0">
                        <a:solidFill>
                          <a:srgbClr val="000000"/>
                        </a:solidFill>
                        <a:latin typeface="Arial"/>
                      </a:endParaRPr>
                    </a:p>
                    <a:p>
                      <a:pPr algn="just"/>
                      <a:r>
                        <a:rPr lang="fr-FR" sz="1600" b="0" i="0" u="none" strike="noStrike" baseline="0" dirty="0">
                          <a:solidFill>
                            <a:srgbClr val="000000"/>
                          </a:solidFill>
                          <a:latin typeface="Arial"/>
                        </a:rPr>
                        <a:t>Les recompositions des espaces ruraux dans le monde sont marquées par </a:t>
                      </a:r>
                      <a:r>
                        <a:rPr lang="fr-FR" sz="1600" b="0" i="0" u="none" strike="noStrike" baseline="0" dirty="0">
                          <a:solidFill>
                            <a:schemeClr val="tx1"/>
                          </a:solidFill>
                          <a:latin typeface="Arial"/>
                        </a:rPr>
                        <a:t>le paradoxe de </a:t>
                      </a:r>
                      <a:r>
                        <a:rPr lang="fr-FR" sz="1600" b="0" i="0" u="none" strike="noStrike" baseline="0" dirty="0">
                          <a:solidFill>
                            <a:srgbClr val="FF0000"/>
                          </a:solidFill>
                          <a:latin typeface="Arial"/>
                        </a:rPr>
                        <a:t>liens de plus en plus étroits avec les espaces urbains et l’affirmation de spécificités rurales </a:t>
                      </a:r>
                      <a:r>
                        <a:rPr lang="fr-FR" sz="1600" b="0" i="0" u="none" strike="noStrike" baseline="0" dirty="0">
                          <a:solidFill>
                            <a:srgbClr val="000000"/>
                          </a:solidFill>
                          <a:latin typeface="Arial"/>
                        </a:rPr>
                        <a:t>(paysagères, économiques, voire socio-culturelles), impliquant des dynamiques contrastées de valorisation, de mise à l’écart ou de protection de la nature et du patrimoine. Globalement, la part des agriculteurs diminue au sein des populations rurales. </a:t>
                      </a:r>
                    </a:p>
                    <a:p>
                      <a:pPr algn="just"/>
                      <a:endParaRPr lang="fr-FR" sz="1600" b="0" i="0" u="none" strike="noStrike" baseline="0" dirty="0">
                        <a:solidFill>
                          <a:srgbClr val="000000"/>
                        </a:solidFill>
                        <a:latin typeface="Arial"/>
                      </a:endParaRPr>
                    </a:p>
                    <a:p>
                      <a:pPr algn="just"/>
                      <a:r>
                        <a:rPr lang="fr-FR" sz="1600" b="0" i="0" u="none" strike="noStrike" baseline="0" dirty="0">
                          <a:solidFill>
                            <a:srgbClr val="000000"/>
                          </a:solidFill>
                          <a:latin typeface="Arial"/>
                        </a:rPr>
                        <a:t>Toutefois, </a:t>
                      </a:r>
                      <a:r>
                        <a:rPr lang="fr-FR" sz="1600" b="0" i="0" u="none" strike="noStrike" baseline="0" dirty="0">
                          <a:solidFill>
                            <a:srgbClr val="FF0000"/>
                          </a:solidFill>
                          <a:latin typeface="Arial"/>
                        </a:rPr>
                        <a:t>l’agriculture reste structurante </a:t>
                      </a:r>
                      <a:r>
                        <a:rPr lang="fr-FR" sz="1600" b="0" i="0" u="none" strike="noStrike" baseline="0" dirty="0">
                          <a:solidFill>
                            <a:srgbClr val="000000"/>
                          </a:solidFill>
                          <a:latin typeface="Arial"/>
                        </a:rPr>
                        <a:t>pour certains espaces ruraux, avec des débouchés de plus en plus variés, alimentaires et non alimentaires. </a:t>
                      </a:r>
                    </a:p>
                    <a:p>
                      <a:pPr algn="just"/>
                      <a:endParaRPr lang="fr-FR" sz="1600" b="0" i="0" u="none" strike="noStrike" baseline="0" dirty="0">
                        <a:solidFill>
                          <a:srgbClr val="000000"/>
                        </a:solidFill>
                        <a:latin typeface="Arial"/>
                      </a:endParaRPr>
                    </a:p>
                    <a:p>
                      <a:pPr algn="just"/>
                      <a:r>
                        <a:rPr lang="fr-FR" sz="1600" b="0" i="0" u="none" strike="noStrike" baseline="0" dirty="0">
                          <a:solidFill>
                            <a:srgbClr val="000000"/>
                          </a:solidFill>
                          <a:latin typeface="Arial"/>
                        </a:rPr>
                        <a:t>À l’échelle mondiale, </a:t>
                      </a:r>
                      <a:r>
                        <a:rPr lang="fr-FR" sz="1600" b="0" i="0" u="none" strike="noStrike" baseline="0" dirty="0">
                          <a:solidFill>
                            <a:srgbClr val="FF0000"/>
                          </a:solidFill>
                          <a:latin typeface="Arial"/>
                        </a:rPr>
                        <a:t>la multifonctionnalité</a:t>
                      </a:r>
                      <a:r>
                        <a:rPr lang="fr-FR" sz="1600" b="0" i="0" u="none" strike="noStrike" baseline="0" dirty="0">
                          <a:solidFill>
                            <a:srgbClr val="000000"/>
                          </a:solidFill>
                          <a:latin typeface="Arial"/>
                        </a:rPr>
                        <a:t> des espaces ruraux s’affirme </a:t>
                      </a:r>
                      <a:r>
                        <a:rPr lang="fr-FR" sz="1600" b="0" i="0" u="none" strike="noStrike" baseline="0" dirty="0">
                          <a:solidFill>
                            <a:schemeClr val="tx1"/>
                          </a:solidFill>
                          <a:latin typeface="Arial"/>
                        </a:rPr>
                        <a:t>de manière inégale </a:t>
                      </a:r>
                      <a:r>
                        <a:rPr lang="fr-FR" sz="1600" b="0" i="0" u="none" strike="noStrike" baseline="0" dirty="0">
                          <a:solidFill>
                            <a:srgbClr val="000000"/>
                          </a:solidFill>
                          <a:latin typeface="Arial"/>
                        </a:rPr>
                        <a:t>par l’importance croissante, en plus de la fonction agricole, de </a:t>
                      </a:r>
                      <a:r>
                        <a:rPr lang="fr-FR" sz="1600" b="0" i="0" u="none" strike="noStrike" baseline="0" dirty="0">
                          <a:solidFill>
                            <a:srgbClr val="FF0000"/>
                          </a:solidFill>
                          <a:latin typeface="Arial"/>
                        </a:rPr>
                        <a:t>fonctions résidentielle, industrielle, environnementale ou touristique,</a:t>
                      </a:r>
                      <a:r>
                        <a:rPr lang="fr-FR" sz="1600" b="0" i="0" u="none" strike="noStrike" baseline="0" dirty="0">
                          <a:solidFill>
                            <a:srgbClr val="000000"/>
                          </a:solidFill>
                          <a:latin typeface="Arial"/>
                        </a:rPr>
                        <a:t> contribuant tout à la fois à </a:t>
                      </a:r>
                      <a:r>
                        <a:rPr lang="fr-FR" sz="1600" b="0" i="0" u="none" strike="noStrike" baseline="0" dirty="0">
                          <a:solidFill>
                            <a:srgbClr val="FF0000"/>
                          </a:solidFill>
                          <a:latin typeface="Arial"/>
                        </a:rPr>
                        <a:t>diversifier et à fragiliser </a:t>
                      </a:r>
                      <a:r>
                        <a:rPr lang="fr-FR" sz="1600" b="0" i="0" u="none" strike="noStrike" baseline="0" dirty="0">
                          <a:solidFill>
                            <a:srgbClr val="000000"/>
                          </a:solidFill>
                          <a:latin typeface="Arial"/>
                        </a:rPr>
                        <a:t>ces espaces. </a:t>
                      </a:r>
                    </a:p>
                    <a:p>
                      <a:pPr algn="just"/>
                      <a:endParaRPr lang="fr-FR" sz="1600" b="0" i="0" u="none" strike="noStrike" baseline="0" dirty="0">
                        <a:solidFill>
                          <a:srgbClr val="000000"/>
                        </a:solidFill>
                        <a:latin typeface="Arial"/>
                      </a:endParaRPr>
                    </a:p>
                    <a:p>
                      <a:pPr algn="just"/>
                      <a:r>
                        <a:rPr lang="fr-FR" sz="1600" b="0" i="0" u="none" strike="noStrike" baseline="0" dirty="0">
                          <a:solidFill>
                            <a:srgbClr val="000000"/>
                          </a:solidFill>
                          <a:latin typeface="Arial"/>
                        </a:rPr>
                        <a:t>Cette multifonctionnalité et cette fragmentation expliquent en partie la </a:t>
                      </a:r>
                      <a:r>
                        <a:rPr lang="fr-FR" sz="1600" b="0" i="0" u="none" strike="noStrike" baseline="0" dirty="0">
                          <a:solidFill>
                            <a:srgbClr val="FF0000"/>
                          </a:solidFill>
                          <a:latin typeface="Arial"/>
                        </a:rPr>
                        <a:t>conflictualité accrue </a:t>
                      </a:r>
                      <a:r>
                        <a:rPr lang="fr-FR" sz="1600" b="0" i="0" u="none" strike="noStrike" baseline="0" dirty="0">
                          <a:solidFill>
                            <a:srgbClr val="000000"/>
                          </a:solidFill>
                          <a:latin typeface="Arial"/>
                        </a:rPr>
                        <a:t>dans ces espaces autour </a:t>
                      </a:r>
                      <a:r>
                        <a:rPr lang="fr-FR" sz="1600" b="0" i="0" u="none" strike="noStrike" baseline="0" dirty="0">
                          <a:solidFill>
                            <a:srgbClr val="FF0000"/>
                          </a:solidFill>
                          <a:latin typeface="Arial"/>
                        </a:rPr>
                        <a:t>d’enjeux divers</a:t>
                      </a:r>
                      <a:r>
                        <a:rPr lang="fr-FR" sz="1600" b="0" i="0" u="none" strike="noStrike" baseline="0" dirty="0">
                          <a:solidFill>
                            <a:srgbClr val="000000"/>
                          </a:solidFill>
                          <a:latin typeface="Arial"/>
                        </a:rPr>
                        <a:t>, notamment fonciers : accaparement des terres, conflits d’usage… Elles posent la question de leur dépendance aux espaces urbains. </a:t>
                      </a:r>
                    </a:p>
                    <a:p>
                      <a:pPr algn="just"/>
                      <a:r>
                        <a:rPr lang="fr-FR" sz="1600" b="0" i="0" u="none" strike="noStrike" baseline="0" dirty="0">
                          <a:solidFill>
                            <a:srgbClr val="000000"/>
                          </a:solidFill>
                          <a:latin typeface="Arial"/>
                        </a:rPr>
                        <a:t>		</a:t>
                      </a:r>
                    </a:p>
                  </a:txBody>
                  <a:tcPr/>
                </a:tc>
                <a:extLst>
                  <a:ext uri="{0D108BD9-81ED-4DB2-BD59-A6C34878D82A}">
                    <a16:rowId xmlns:a16="http://schemas.microsoft.com/office/drawing/2014/main" val="10001"/>
                  </a:ext>
                </a:extLst>
              </a:tr>
            </a:tbl>
          </a:graphicData>
        </a:graphic>
      </p:graphicFrame>
      <p:sp>
        <p:nvSpPr>
          <p:cNvPr id="2" name="Rectangle à coins arrondis 1"/>
          <p:cNvSpPr/>
          <p:nvPr/>
        </p:nvSpPr>
        <p:spPr>
          <a:xfrm rot="10800000">
            <a:off x="-13775" y="1340768"/>
            <a:ext cx="2785573" cy="3312368"/>
          </a:xfrm>
          <a:prstGeom prst="wedgeRoundRectCallout">
            <a:avLst>
              <a:gd name="adj1" fmla="val -67501"/>
              <a:gd name="adj2" fmla="val 69334"/>
              <a:gd name="adj3" fmla="val 16667"/>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3006" y="1468439"/>
            <a:ext cx="2614778" cy="3139321"/>
          </a:xfrm>
          <a:prstGeom prst="rect">
            <a:avLst/>
          </a:prstGeom>
          <a:noFill/>
          <a:ln>
            <a:noFill/>
          </a:ln>
        </p:spPr>
        <p:txBody>
          <a:bodyPr wrap="square" rtlCol="0">
            <a:spAutoFit/>
          </a:bodyPr>
          <a:lstStyle/>
          <a:p>
            <a:pPr algn="just"/>
            <a:r>
              <a:rPr lang="fr-FR" b="1" dirty="0">
                <a:solidFill>
                  <a:schemeClr val="bg1"/>
                </a:solidFill>
              </a:rPr>
              <a:t>Des clés de lecture avec </a:t>
            </a:r>
          </a:p>
          <a:p>
            <a:pPr algn="just"/>
            <a:r>
              <a:rPr lang="fr-FR" b="1" dirty="0">
                <a:solidFill>
                  <a:schemeClr val="bg1"/>
                </a:solidFill>
              </a:rPr>
              <a:t>des aspects  qui doivent </a:t>
            </a:r>
          </a:p>
          <a:p>
            <a:pPr algn="just"/>
            <a:r>
              <a:rPr lang="fr-FR" b="1" dirty="0">
                <a:solidFill>
                  <a:schemeClr val="bg1"/>
                </a:solidFill>
              </a:rPr>
              <a:t>être abordés sur le  concret à partir d’exemples précis et développés pour aborder chacune des questions qu’il s’agisse des questions générales ou des  questions spécifiques à la France.</a:t>
            </a:r>
          </a:p>
        </p:txBody>
      </p:sp>
    </p:spTree>
    <p:extLst>
      <p:ext uri="{BB962C8B-B14F-4D97-AF65-F5344CB8AC3E}">
        <p14:creationId xmlns:p14="http://schemas.microsoft.com/office/powerpoint/2010/main" val="36811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802616073"/>
              </p:ext>
            </p:extLst>
          </p:nvPr>
        </p:nvGraphicFramePr>
        <p:xfrm>
          <a:off x="34047" y="188640"/>
          <a:ext cx="9080920" cy="6587832"/>
        </p:xfrm>
        <a:graphic>
          <a:graphicData uri="http://schemas.openxmlformats.org/drawingml/2006/table">
            <a:tbl>
              <a:tblPr firstRow="1" bandRow="1">
                <a:tableStyleId>{5C22544A-7EE6-4342-B048-85BDC9FD1C3A}</a:tableStyleId>
              </a:tblPr>
              <a:tblGrid>
                <a:gridCol w="2665745">
                  <a:extLst>
                    <a:ext uri="{9D8B030D-6E8A-4147-A177-3AD203B41FA5}">
                      <a16:colId xmlns:a16="http://schemas.microsoft.com/office/drawing/2014/main" val="20000"/>
                    </a:ext>
                  </a:extLst>
                </a:gridCol>
                <a:gridCol w="222487">
                  <a:extLst>
                    <a:ext uri="{9D8B030D-6E8A-4147-A177-3AD203B41FA5}">
                      <a16:colId xmlns:a16="http://schemas.microsoft.com/office/drawing/2014/main" val="20001"/>
                    </a:ext>
                  </a:extLst>
                </a:gridCol>
                <a:gridCol w="6192688">
                  <a:extLst>
                    <a:ext uri="{9D8B030D-6E8A-4147-A177-3AD203B41FA5}">
                      <a16:colId xmlns:a16="http://schemas.microsoft.com/office/drawing/2014/main" val="20002"/>
                    </a:ext>
                  </a:extLst>
                </a:gridCol>
              </a:tblGrid>
              <a:tr h="360040">
                <a:tc gridSpan="3">
                  <a:txBody>
                    <a:bodyPr/>
                    <a:lstStyle/>
                    <a:p>
                      <a:pPr algn="ctr"/>
                      <a:r>
                        <a:rPr lang="fr-FR" sz="1600" b="1" i="0" u="none" strike="noStrike" baseline="0" dirty="0">
                          <a:solidFill>
                            <a:srgbClr val="000000"/>
                          </a:solidFill>
                          <a:latin typeface="Arial"/>
                        </a:rPr>
                        <a:t>Thème 3 : Les espaces ruraux : multifonctionnalité ou fragmentation ? </a:t>
                      </a:r>
                      <a:r>
                        <a:rPr lang="fr-FR" sz="1100" b="1" i="0" u="none" strike="noStrike" baseline="0" dirty="0">
                          <a:solidFill>
                            <a:srgbClr val="000000"/>
                          </a:solidFill>
                          <a:latin typeface="Arial"/>
                        </a:rPr>
                        <a:t>(12-14 heures) </a:t>
                      </a:r>
                      <a:endParaRPr lang="fr-FR" sz="1100" b="0" i="0" u="none" strike="noStrike" baseline="0" dirty="0">
                        <a:solidFill>
                          <a:srgbClr val="000000"/>
                        </a:solidFill>
                        <a:latin typeface="Arial"/>
                      </a:endParaRPr>
                    </a:p>
                  </a:txBody>
                  <a:tcPr/>
                </a:tc>
                <a:tc hMerge="1">
                  <a:txBody>
                    <a:bodyPr/>
                    <a:lstStyle/>
                    <a:p>
                      <a:endParaRPr lang="fr-FR"/>
                    </a:p>
                  </a:txBody>
                  <a:tcPr/>
                </a:tc>
                <a:tc hMerge="1">
                  <a:txBody>
                    <a:bodyPr/>
                    <a:lstStyle/>
                    <a:p>
                      <a:endParaRPr lang="fr-FR" sz="1100" b="0" i="0" u="none" strike="noStrike" baseline="0" dirty="0">
                        <a:solidFill>
                          <a:srgbClr val="000000"/>
                        </a:solidFill>
                        <a:latin typeface="Arial"/>
                      </a:endParaRPr>
                    </a:p>
                  </a:txBody>
                  <a:tcPr/>
                </a:tc>
                <a:extLst>
                  <a:ext uri="{0D108BD9-81ED-4DB2-BD59-A6C34878D82A}">
                    <a16:rowId xmlns:a16="http://schemas.microsoft.com/office/drawing/2014/main" val="10000"/>
                  </a:ext>
                </a:extLst>
              </a:tr>
              <a:tr h="2448272">
                <a:tc>
                  <a:txBody>
                    <a:bodyPr/>
                    <a:lstStyle/>
                    <a:p>
                      <a:r>
                        <a:rPr lang="fr-FR" sz="1100" b="1" i="0" u="none" strike="noStrike" baseline="0" dirty="0">
                          <a:solidFill>
                            <a:srgbClr val="000000"/>
                          </a:solidFill>
                          <a:latin typeface="Arial"/>
                        </a:rPr>
                        <a:t>Questions </a:t>
                      </a:r>
                    </a:p>
                    <a:p>
                      <a:endParaRPr lang="fr-FR" sz="1100" b="1" i="0" u="none" strike="noStrike" baseline="0" dirty="0">
                        <a:solidFill>
                          <a:srgbClr val="000000"/>
                        </a:solidFill>
                        <a:latin typeface="Arial"/>
                      </a:endParaRPr>
                    </a:p>
                    <a:p>
                      <a:endParaRPr lang="fr-FR" sz="1100" b="1" i="0" u="none" strike="noStrike" baseline="0" dirty="0">
                        <a:solidFill>
                          <a:srgbClr val="000000"/>
                        </a:solidFill>
                        <a:latin typeface="Arial"/>
                      </a:endParaRPr>
                    </a:p>
                    <a:p>
                      <a:endParaRPr lang="fr-FR" sz="1100" b="0" i="0" u="none" strike="noStrike" baseline="0" dirty="0">
                        <a:solidFill>
                          <a:srgbClr val="000000"/>
                        </a:solidFill>
                        <a:latin typeface="Arial"/>
                      </a:endParaRPr>
                    </a:p>
                    <a:p>
                      <a:pPr marL="171450" indent="-171450">
                        <a:buFont typeface="Arial" pitchFamily="34" charset="0"/>
                        <a:buChar char="•"/>
                      </a:pPr>
                      <a:r>
                        <a:rPr lang="fr-FR" sz="1100" b="0" i="0" u="none" strike="noStrike" baseline="0" dirty="0">
                          <a:solidFill>
                            <a:srgbClr val="000000"/>
                          </a:solidFill>
                          <a:latin typeface="Arial"/>
                        </a:rPr>
                        <a:t>La fragmentation des espaces ruraux. </a:t>
                      </a:r>
                    </a:p>
                    <a:p>
                      <a:pPr marL="171450" indent="-171450">
                        <a:buFont typeface="Arial" pitchFamily="34" charset="0"/>
                        <a:buChar char="•"/>
                      </a:pPr>
                      <a:endParaRPr lang="fr-FR" sz="1100" b="0" i="0" u="none" strike="noStrike" baseline="0" dirty="0">
                        <a:solidFill>
                          <a:srgbClr val="000000"/>
                        </a:solidFill>
                        <a:latin typeface="Arial"/>
                      </a:endParaRPr>
                    </a:p>
                    <a:p>
                      <a:pPr marL="171450" indent="-171450">
                        <a:buFont typeface="Arial" pitchFamily="34" charset="0"/>
                        <a:buChar char="•"/>
                      </a:pPr>
                      <a:endParaRPr lang="fr-FR" sz="1100" b="0" i="0" u="none" strike="noStrike" baseline="0" dirty="0">
                        <a:solidFill>
                          <a:srgbClr val="000000"/>
                        </a:solidFill>
                        <a:latin typeface="Arial"/>
                      </a:endParaRPr>
                    </a:p>
                    <a:p>
                      <a:pPr marL="171450" indent="-171450">
                        <a:buFont typeface="Arial" pitchFamily="34" charset="0"/>
                        <a:buChar char="•"/>
                      </a:pPr>
                      <a:endParaRPr lang="fr-FR" sz="1100" b="0" i="0" u="none" strike="noStrike" baseline="0" dirty="0">
                        <a:solidFill>
                          <a:srgbClr val="000000"/>
                        </a:solidFill>
                        <a:latin typeface="Arial"/>
                      </a:endParaRPr>
                    </a:p>
                    <a:p>
                      <a:pPr marL="171450" indent="-171450">
                        <a:buFont typeface="Arial" pitchFamily="34" charset="0"/>
                        <a:buChar char="•"/>
                      </a:pPr>
                      <a:r>
                        <a:rPr lang="fr-FR" sz="1100" b="0" i="0" u="none" strike="noStrike" baseline="0" dirty="0">
                          <a:solidFill>
                            <a:srgbClr val="000000"/>
                          </a:solidFill>
                          <a:latin typeface="Arial"/>
                        </a:rPr>
                        <a:t>Affirmation des fonctions non agricoles et conflits d’usages. </a:t>
                      </a:r>
                    </a:p>
                    <a:p>
                      <a:r>
                        <a:rPr lang="fr-FR" sz="1100" b="0" i="0" u="none" strike="noStrike" baseline="0" dirty="0">
                          <a:solidFill>
                            <a:srgbClr val="000000"/>
                          </a:solidFill>
                          <a:latin typeface="Arial"/>
                        </a:rPr>
                        <a:t>	</a:t>
                      </a:r>
                    </a:p>
                  </a:txBody>
                  <a:tcPr/>
                </a:tc>
                <a:tc gridSpan="2">
                  <a:txBody>
                    <a:bodyPr/>
                    <a:lstStyle/>
                    <a:p>
                      <a:pPr algn="just"/>
                      <a:r>
                        <a:rPr lang="fr-FR" sz="1100" b="0" i="0" u="none" strike="noStrike" baseline="0" dirty="0">
                          <a:solidFill>
                            <a:srgbClr val="000000"/>
                          </a:solidFill>
                          <a:latin typeface="Arial"/>
                        </a:rPr>
                        <a:t>	</a:t>
                      </a:r>
                      <a:r>
                        <a:rPr lang="fr-FR" sz="1100" b="1" i="0" u="none" strike="noStrike" baseline="0" dirty="0">
                          <a:solidFill>
                            <a:srgbClr val="000000"/>
                          </a:solidFill>
                          <a:latin typeface="Arial"/>
                        </a:rPr>
                        <a:t>Commentaire </a:t>
                      </a:r>
                      <a:endParaRPr lang="fr-FR" sz="1100" b="0" i="0" u="none" strike="noStrike" baseline="0" dirty="0">
                        <a:solidFill>
                          <a:srgbClr val="000000"/>
                        </a:solidFill>
                        <a:latin typeface="Arial"/>
                      </a:endParaRPr>
                    </a:p>
                    <a:p>
                      <a:pPr algn="just"/>
                      <a:r>
                        <a:rPr lang="fr-FR" sz="1100" b="0" i="0" u="none" strike="noStrike" baseline="0" dirty="0">
                          <a:solidFill>
                            <a:srgbClr val="000000"/>
                          </a:solidFill>
                          <a:latin typeface="Arial"/>
                        </a:rPr>
                        <a:t>Les recompositions des espaces ruraux dans le monde sont marquées par le paradoxe de liens de plus en plus étroits avec les espaces urbains et l’affirmation de spécificités rurales (paysagères, économiques, voire socio-culturelles), impliquant des dynamiques contrastées de valorisation, de mise à l’écart ou de protection de la nature et du patrimoine. Globalement, la part des agriculteurs diminue au sein des populations rurales. </a:t>
                      </a:r>
                    </a:p>
                    <a:p>
                      <a:pPr algn="just"/>
                      <a:r>
                        <a:rPr lang="fr-FR" sz="1100" b="0" i="0" u="none" strike="noStrike" baseline="0" dirty="0">
                          <a:solidFill>
                            <a:srgbClr val="000000"/>
                          </a:solidFill>
                          <a:latin typeface="Arial"/>
                        </a:rPr>
                        <a:t>Toutefois, l’agriculture reste structurante pour certains espaces ruraux, avec des débouchés de plus en plus variés, alimentaires et non alimentaires. </a:t>
                      </a:r>
                    </a:p>
                    <a:p>
                      <a:pPr algn="just"/>
                      <a:endParaRPr lang="fr-FR" sz="400" b="0" i="0" u="none" strike="noStrike" baseline="0" dirty="0">
                        <a:solidFill>
                          <a:srgbClr val="000000"/>
                        </a:solidFill>
                        <a:latin typeface="Arial"/>
                      </a:endParaRPr>
                    </a:p>
                    <a:p>
                      <a:pPr algn="just"/>
                      <a:r>
                        <a:rPr lang="fr-FR" sz="1100" b="0" i="0" u="none" strike="noStrike" baseline="0" dirty="0">
                          <a:solidFill>
                            <a:srgbClr val="000000"/>
                          </a:solidFill>
                          <a:latin typeface="Arial"/>
                        </a:rPr>
                        <a:t>À l’échelle mondiale, la multifonctionnalité des espaces ruraux s’affirme de manière inégale par l’importance croissante, en plus de la fonction agricole, de fonctions résidentielle, industrielle, environnementale ou touristique, contribuant tout à la fois à diversifier et à fragiliser ces espaces. Cette multifonctionnalité et cette fragmentation expliquent en partie la conflictualité accrue dans ces espaces autour d’enjeux divers, notamment fonciers : accaparement des terres, conflits d’usage… Elles posent la question de leur dépendance aux espaces urbains. 	</a:t>
                      </a:r>
                    </a:p>
                  </a:txBody>
                  <a:tcPr/>
                </a:tc>
                <a:tc hMerge="1">
                  <a:txBody>
                    <a:bodyPr/>
                    <a:lstStyle/>
                    <a:p>
                      <a:endParaRPr lang="fr-FR" sz="1100" b="0" i="0" u="none" strike="noStrike" baseline="0" dirty="0">
                        <a:solidFill>
                          <a:srgbClr val="000000"/>
                        </a:solidFill>
                        <a:latin typeface="Arial"/>
                      </a:endParaRPr>
                    </a:p>
                  </a:txBody>
                  <a:tcPr/>
                </a:tc>
                <a:extLst>
                  <a:ext uri="{0D108BD9-81ED-4DB2-BD59-A6C34878D82A}">
                    <a16:rowId xmlns:a16="http://schemas.microsoft.com/office/drawing/2014/main" val="10001"/>
                  </a:ext>
                </a:extLst>
              </a:tr>
              <a:tr h="1158240">
                <a:tc gridSpan="3">
                  <a:txBody>
                    <a:bodyPr/>
                    <a:lstStyle/>
                    <a:p>
                      <a:r>
                        <a:rPr lang="fr-FR" sz="1600" b="1" i="0" u="none" strike="noStrike" baseline="0" dirty="0">
                          <a:solidFill>
                            <a:srgbClr val="000000"/>
                          </a:solidFill>
                          <a:latin typeface="Arial"/>
                        </a:rPr>
                        <a:t>Études de cas possibles : </a:t>
                      </a:r>
                      <a:endParaRPr lang="fr-FR" sz="1600" b="0" i="0" u="none" strike="noStrike" baseline="0" dirty="0">
                        <a:solidFill>
                          <a:srgbClr val="000000"/>
                        </a:solidFill>
                        <a:latin typeface="Arial"/>
                      </a:endParaRPr>
                    </a:p>
                    <a:p>
                      <a:pPr marL="171450" indent="-171450">
                        <a:buFont typeface="Arial" pitchFamily="34" charset="0"/>
                        <a:buChar char="•"/>
                      </a:pPr>
                      <a:r>
                        <a:rPr lang="fr-FR" sz="1600" b="0" i="0" u="none" strike="noStrike" baseline="0" dirty="0">
                          <a:solidFill>
                            <a:srgbClr val="000000"/>
                          </a:solidFill>
                          <a:latin typeface="Arial"/>
                        </a:rPr>
                        <a:t>Les mutations des espaces ruraux de Toscane. </a:t>
                      </a:r>
                    </a:p>
                    <a:p>
                      <a:pPr marL="171450" indent="-171450">
                        <a:buFont typeface="Arial" pitchFamily="34" charset="0"/>
                        <a:buChar char="•"/>
                      </a:pPr>
                      <a:r>
                        <a:rPr lang="fr-FR" sz="1600" b="0" i="0" u="none" strike="noStrike" baseline="0" dirty="0">
                          <a:solidFill>
                            <a:srgbClr val="000000"/>
                          </a:solidFill>
                          <a:latin typeface="Arial"/>
                        </a:rPr>
                        <a:t>Les transformations paysagères des espaces ruraux d’une région française (métropolitaine ou ultramarine). </a:t>
                      </a:r>
                    </a:p>
                    <a:p>
                      <a:pPr marL="171450" indent="-171450">
                        <a:buFont typeface="Arial" pitchFamily="34" charset="0"/>
                        <a:buChar char="•"/>
                      </a:pPr>
                      <a:r>
                        <a:rPr lang="fr-FR" sz="1600" b="0" i="0" u="none" strike="noStrike" baseline="0" dirty="0">
                          <a:solidFill>
                            <a:srgbClr val="000000"/>
                          </a:solidFill>
                          <a:latin typeface="Arial"/>
                        </a:rPr>
                        <a:t>Mutations agricoles et recomposition des espaces ruraux en Inde. </a:t>
                      </a:r>
                    </a:p>
                    <a:p>
                      <a:pPr marL="171450" indent="-171450">
                        <a:buFont typeface="Arial" pitchFamily="34" charset="0"/>
                        <a:buChar char="•"/>
                      </a:pPr>
                      <a:r>
                        <a:rPr lang="fr-FR" sz="1600" b="0" i="0" u="none" strike="noStrike" baseline="0" dirty="0">
                          <a:solidFill>
                            <a:srgbClr val="000000"/>
                          </a:solidFill>
                          <a:latin typeface="Arial"/>
                        </a:rPr>
                        <a:t>Les espaces ruraux canadiens : une multifonctionnalité marquée. </a:t>
                      </a:r>
                    </a:p>
                  </a:txBody>
                  <a:tcPr/>
                </a:tc>
                <a:tc hMerge="1">
                  <a:txBody>
                    <a:bodyPr/>
                    <a:lstStyle/>
                    <a:p>
                      <a:endParaRPr lang="fr-FR"/>
                    </a:p>
                  </a:txBody>
                  <a:tcPr/>
                </a:tc>
                <a:tc hMerge="1">
                  <a:txBody>
                    <a:bodyPr/>
                    <a:lstStyle/>
                    <a:p>
                      <a:endParaRPr lang="fr-FR" sz="1100" b="0" i="0" u="none" strike="noStrike" baseline="0" dirty="0">
                        <a:solidFill>
                          <a:srgbClr val="000000"/>
                        </a:solidFill>
                        <a:latin typeface="Arial"/>
                      </a:endParaRPr>
                    </a:p>
                  </a:txBody>
                  <a:tcPr/>
                </a:tc>
                <a:extLst>
                  <a:ext uri="{0D108BD9-81ED-4DB2-BD59-A6C34878D82A}">
                    <a16:rowId xmlns:a16="http://schemas.microsoft.com/office/drawing/2014/main" val="10002"/>
                  </a:ext>
                </a:extLst>
              </a:tr>
              <a:tr h="2173952">
                <a:tc gridSpan="2">
                  <a:txBody>
                    <a:bodyPr/>
                    <a:lstStyle/>
                    <a:p>
                      <a:r>
                        <a:rPr lang="fr-FR" sz="1100" b="0" i="0" u="none" strike="noStrike" baseline="0" dirty="0">
                          <a:solidFill>
                            <a:srgbClr val="000000"/>
                          </a:solidFill>
                          <a:latin typeface="Arial"/>
                        </a:rPr>
                        <a:t>	</a:t>
                      </a:r>
                    </a:p>
                    <a:p>
                      <a:r>
                        <a:rPr lang="fr-FR" sz="1100" b="1" i="0" u="none" strike="noStrike" baseline="0" dirty="0">
                          <a:solidFill>
                            <a:srgbClr val="000000"/>
                          </a:solidFill>
                          <a:latin typeface="Arial"/>
                        </a:rPr>
                        <a:t>Question spécifique sur la France </a:t>
                      </a:r>
                    </a:p>
                    <a:p>
                      <a:endParaRPr lang="fr-FR" sz="1100" b="0" i="0" u="none" strike="noStrike" baseline="0" dirty="0">
                        <a:solidFill>
                          <a:srgbClr val="000000"/>
                        </a:solidFill>
                        <a:latin typeface="Arial"/>
                      </a:endParaRPr>
                    </a:p>
                    <a:p>
                      <a:r>
                        <a:rPr lang="fr-FR" sz="1100" b="0" i="0" u="none" strike="noStrike" baseline="0" dirty="0">
                          <a:solidFill>
                            <a:srgbClr val="000000"/>
                          </a:solidFill>
                          <a:latin typeface="Arial"/>
                        </a:rPr>
                        <a:t>La France : des espaces ruraux multifonctionnels, entre initiatives locales et politiques européennes. 	</a:t>
                      </a:r>
                    </a:p>
                  </a:txBody>
                  <a:tcPr/>
                </a:tc>
                <a:tc hMerge="1">
                  <a:txBody>
                    <a:bodyPr/>
                    <a:lstStyle/>
                    <a:p>
                      <a:endParaRPr lang="fr-FR"/>
                    </a:p>
                  </a:txBody>
                  <a:tcPr/>
                </a:tc>
                <a:tc>
                  <a:txBody>
                    <a:bodyPr/>
                    <a:lstStyle/>
                    <a:p>
                      <a:r>
                        <a:rPr lang="fr-FR" sz="1100" b="0" i="0" u="none" strike="noStrike" baseline="0" dirty="0">
                          <a:solidFill>
                            <a:srgbClr val="000000"/>
                          </a:solidFill>
                          <a:latin typeface="Arial"/>
                        </a:rPr>
                        <a:t>	</a:t>
                      </a:r>
                      <a:r>
                        <a:rPr lang="fr-FR" sz="1100" b="1" i="0" u="none" strike="noStrike" baseline="0" dirty="0">
                          <a:solidFill>
                            <a:srgbClr val="000000"/>
                          </a:solidFill>
                          <a:latin typeface="Arial"/>
                        </a:rPr>
                        <a:t>Commentaire </a:t>
                      </a:r>
                      <a:endParaRPr lang="fr-FR" sz="1100" b="0" i="0" u="none" strike="noStrike" baseline="0" dirty="0">
                        <a:solidFill>
                          <a:srgbClr val="000000"/>
                        </a:solidFill>
                        <a:latin typeface="Arial"/>
                      </a:endParaRPr>
                    </a:p>
                    <a:p>
                      <a:r>
                        <a:rPr lang="fr-FR" sz="1100" b="0" i="0" u="none" strike="noStrike" baseline="0" dirty="0">
                          <a:solidFill>
                            <a:srgbClr val="000000"/>
                          </a:solidFill>
                          <a:latin typeface="Arial"/>
                        </a:rPr>
                        <a:t>En France, les espaces ruraux se transforment : </a:t>
                      </a:r>
                    </a:p>
                    <a:p>
                      <a:pPr marL="171450" indent="-171450">
                        <a:buFont typeface="Wingdings" pitchFamily="2" charset="2"/>
                        <a:buChar char="ü"/>
                      </a:pPr>
                      <a:r>
                        <a:rPr lang="fr-FR" sz="1100" b="0" i="0" u="none" strike="noStrike" baseline="0" dirty="0">
                          <a:solidFill>
                            <a:srgbClr val="000000"/>
                          </a:solidFill>
                          <a:latin typeface="Arial"/>
                        </a:rPr>
                        <a:t>mutation des systèmes agricoles et diversification des fonctions productives, </a:t>
                      </a:r>
                    </a:p>
                    <a:p>
                      <a:pPr marL="171450" indent="-171450">
                        <a:buFont typeface="Wingdings" pitchFamily="2" charset="2"/>
                        <a:buChar char="ü"/>
                      </a:pPr>
                      <a:r>
                        <a:rPr lang="fr-FR" sz="1100" b="0" i="0" u="none" strike="noStrike" baseline="0" dirty="0">
                          <a:solidFill>
                            <a:srgbClr val="000000"/>
                          </a:solidFill>
                          <a:latin typeface="Arial"/>
                        </a:rPr>
                        <a:t>pression urbaine croissante et liens accrus avec les espaces urbains, </a:t>
                      </a:r>
                    </a:p>
                    <a:p>
                      <a:pPr marL="171450" indent="-171450">
                        <a:buFont typeface="Wingdings" pitchFamily="2" charset="2"/>
                        <a:buChar char="ü"/>
                      </a:pPr>
                      <a:r>
                        <a:rPr lang="fr-FR" sz="1100" b="0" i="0" u="none" strike="noStrike" baseline="0" dirty="0">
                          <a:solidFill>
                            <a:srgbClr val="000000"/>
                          </a:solidFill>
                          <a:latin typeface="Arial"/>
                        </a:rPr>
                        <a:t>entre vieillissement et renouveau des populations rurales, diversification des dynamiques démographiques et résidentielles. </a:t>
                      </a:r>
                    </a:p>
                    <a:p>
                      <a:endParaRPr lang="fr-FR" sz="1100" b="0" i="0" u="none" strike="noStrike" baseline="0" dirty="0">
                        <a:solidFill>
                          <a:srgbClr val="000000"/>
                        </a:solidFill>
                        <a:latin typeface="Arial"/>
                      </a:endParaRPr>
                    </a:p>
                    <a:p>
                      <a:r>
                        <a:rPr lang="fr-FR" sz="1100" b="0" i="0" u="none" strike="noStrike" baseline="0" dirty="0">
                          <a:solidFill>
                            <a:srgbClr val="000000"/>
                          </a:solidFill>
                          <a:latin typeface="Arial"/>
                        </a:rPr>
                        <a:t>Ces mutations s’accompagnent d’enjeux d’aménagement et de développement rural : valorisation et soutien de l’agriculture, équipement numérique, télétravail, protection de l’environnement, maintien et organisation ou réorganisation des services publics… </a:t>
                      </a:r>
                    </a:p>
                    <a:p>
                      <a:r>
                        <a:rPr lang="fr-FR" sz="1100" b="0" i="0" u="none" strike="noStrike" baseline="0" dirty="0">
                          <a:solidFill>
                            <a:srgbClr val="000000"/>
                          </a:solidFill>
                          <a:latin typeface="Arial"/>
                        </a:rPr>
                        <a:t>Ces enjeux mobilisent des acteurs à différentes échelles, du développement local aux politiques nationales et européennes de développement rural. 	</a:t>
                      </a:r>
                    </a:p>
                  </a:txBody>
                  <a:tcPr/>
                </a:tc>
                <a:extLst>
                  <a:ext uri="{0D108BD9-81ED-4DB2-BD59-A6C34878D82A}">
                    <a16:rowId xmlns:a16="http://schemas.microsoft.com/office/drawing/2014/main" val="10003"/>
                  </a:ext>
                </a:extLst>
              </a:tr>
            </a:tbl>
          </a:graphicData>
        </a:graphic>
      </p:graphicFrame>
      <p:sp>
        <p:nvSpPr>
          <p:cNvPr id="2" name="Rectangle à coins arrondis 1"/>
          <p:cNvSpPr/>
          <p:nvPr/>
        </p:nvSpPr>
        <p:spPr>
          <a:xfrm>
            <a:off x="2295062" y="541246"/>
            <a:ext cx="6679370" cy="2592757"/>
          </a:xfrm>
          <a:prstGeom prst="wedgeRoundRectCallout">
            <a:avLst>
              <a:gd name="adj1" fmla="val 2686"/>
              <a:gd name="adj2" fmla="val 6658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2483768" y="548680"/>
            <a:ext cx="6292014" cy="2523768"/>
          </a:xfrm>
          <a:prstGeom prst="rect">
            <a:avLst/>
          </a:prstGeom>
          <a:noFill/>
        </p:spPr>
        <p:txBody>
          <a:bodyPr wrap="square">
            <a:spAutoFit/>
          </a:bodyPr>
          <a:lstStyle/>
          <a:p>
            <a:pPr algn="just"/>
            <a:r>
              <a:rPr lang="fr-FR" b="1" dirty="0">
                <a:solidFill>
                  <a:schemeClr val="bg1"/>
                </a:solidFill>
              </a:rPr>
              <a:t>L’étude de cas dans sa forme reste telle que définie notamment dans la fiche ressource  du programme actuel de terminale mais en abordant les notions du thème.</a:t>
            </a:r>
          </a:p>
          <a:p>
            <a:pPr algn="just"/>
            <a:endParaRPr lang="fr-FR" sz="700" b="1" dirty="0">
              <a:solidFill>
                <a:schemeClr val="bg1"/>
              </a:solidFill>
            </a:endParaRPr>
          </a:p>
          <a:p>
            <a:pPr algn="just"/>
            <a:r>
              <a:rPr lang="fr-FR" b="1" dirty="0">
                <a:solidFill>
                  <a:schemeClr val="bg1"/>
                </a:solidFill>
              </a:rPr>
              <a:t>Le changement vient du fait qu’elle n’est plus obligatoire, et que sa formulation reste à l’appréciation de l’enseignant , celles du programme ne sont que des propositions. </a:t>
            </a:r>
          </a:p>
          <a:p>
            <a:pPr algn="just"/>
            <a:endParaRPr lang="fr-FR" sz="800" b="1" dirty="0">
              <a:solidFill>
                <a:schemeClr val="bg1"/>
              </a:solidFill>
            </a:endParaRPr>
          </a:p>
          <a:p>
            <a:pPr algn="just"/>
            <a:r>
              <a:rPr lang="fr-FR" b="1" dirty="0">
                <a:solidFill>
                  <a:schemeClr val="bg1"/>
                </a:solidFill>
              </a:rPr>
              <a:t>Ne doit pas être systématique et ne doit pas se substituer aux exemples .</a:t>
            </a:r>
            <a:endParaRPr lang="fr-FR" dirty="0"/>
          </a:p>
        </p:txBody>
      </p:sp>
    </p:spTree>
    <p:extLst>
      <p:ext uri="{BB962C8B-B14F-4D97-AF65-F5344CB8AC3E}">
        <p14:creationId xmlns:p14="http://schemas.microsoft.com/office/powerpoint/2010/main" val="4280698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sz="half" idx="1"/>
          </p:nvPr>
        </p:nvSpPr>
        <p:spPr>
          <a:xfrm>
            <a:off x="250825" y="0"/>
            <a:ext cx="8713788" cy="6696075"/>
          </a:xfrm>
        </p:spPr>
        <p:txBody>
          <a:bodyPr>
            <a:noAutofit/>
          </a:bodyPr>
          <a:lstStyle/>
          <a:p>
            <a:pPr algn="just">
              <a:lnSpc>
                <a:spcPct val="80000"/>
              </a:lnSpc>
              <a:buSzPct val="150000"/>
              <a:buFont typeface="Wingdings" pitchFamily="2" charset="2"/>
              <a:buChar char="§"/>
            </a:pPr>
            <a:r>
              <a:rPr lang="fr-FR" sz="2800" b="1" dirty="0">
                <a:latin typeface="Calibri" pitchFamily="34" charset="0"/>
              </a:rPr>
              <a:t>Récapitulatif: </a:t>
            </a:r>
          </a:p>
          <a:p>
            <a:pPr algn="just">
              <a:lnSpc>
                <a:spcPct val="80000"/>
              </a:lnSpc>
              <a:buSzPct val="150000"/>
              <a:buFont typeface="Wingdings" pitchFamily="2" charset="2"/>
              <a:buChar char="§"/>
            </a:pPr>
            <a:endParaRPr lang="fr-FR" sz="2800" b="1" dirty="0">
              <a:latin typeface="Calibri" pitchFamily="34" charset="0"/>
            </a:endParaRPr>
          </a:p>
          <a:p>
            <a:pPr algn="just">
              <a:lnSpc>
                <a:spcPct val="80000"/>
              </a:lnSpc>
              <a:buFontTx/>
              <a:buChar char="-"/>
            </a:pPr>
            <a:r>
              <a:rPr lang="fr-FR" sz="2800" dirty="0">
                <a:latin typeface="Calibri" pitchFamily="34" charset="0"/>
              </a:rPr>
              <a:t>L’</a:t>
            </a:r>
            <a:r>
              <a:rPr lang="fr-FR" sz="2800" b="1" dirty="0">
                <a:latin typeface="Calibri" pitchFamily="34" charset="0"/>
              </a:rPr>
              <a:t>exemple</a:t>
            </a:r>
            <a:r>
              <a:rPr lang="fr-FR" sz="2800" dirty="0">
                <a:latin typeface="Calibri" pitchFamily="34" charset="0"/>
              </a:rPr>
              <a:t> a une fonction « d’illustration » pour appuyer une démonstration.</a:t>
            </a:r>
          </a:p>
          <a:p>
            <a:pPr algn="just">
              <a:lnSpc>
                <a:spcPct val="80000"/>
              </a:lnSpc>
              <a:buFontTx/>
              <a:buChar char="-"/>
            </a:pPr>
            <a:endParaRPr lang="fr-FR" sz="2800" dirty="0">
              <a:latin typeface="Calibri" pitchFamily="34" charset="0"/>
            </a:endParaRPr>
          </a:p>
          <a:p>
            <a:pPr algn="just">
              <a:lnSpc>
                <a:spcPct val="80000"/>
              </a:lnSpc>
              <a:buFontTx/>
              <a:buChar char="-"/>
            </a:pPr>
            <a:r>
              <a:rPr lang="fr-FR" sz="2800" dirty="0">
                <a:latin typeface="Calibri" pitchFamily="34" charset="0"/>
              </a:rPr>
              <a:t>L’</a:t>
            </a:r>
            <a:r>
              <a:rPr lang="fr-FR" sz="2800" b="1" dirty="0">
                <a:latin typeface="Calibri" pitchFamily="34" charset="0"/>
              </a:rPr>
              <a:t>étude de cas</a:t>
            </a:r>
            <a:r>
              <a:rPr lang="fr-FR" sz="2800" dirty="0">
                <a:latin typeface="Calibri" pitchFamily="34" charset="0"/>
              </a:rPr>
              <a:t> se place en amont ; elle est conduite de préférence à grande échelle : elle permet de poser la problématique  générale, les axes problématiques, de mettre en œuvre le raisonnement géographique et de construire des notions.</a:t>
            </a:r>
          </a:p>
          <a:p>
            <a:pPr algn="just">
              <a:lnSpc>
                <a:spcPct val="80000"/>
              </a:lnSpc>
              <a:buFontTx/>
              <a:buChar char="-"/>
            </a:pPr>
            <a:endParaRPr lang="fr-FR" sz="2800" dirty="0">
              <a:latin typeface="Calibri" pitchFamily="34" charset="0"/>
            </a:endParaRPr>
          </a:p>
          <a:p>
            <a:pPr algn="just">
              <a:lnSpc>
                <a:spcPct val="80000"/>
              </a:lnSpc>
              <a:buFontTx/>
              <a:buChar char="-"/>
            </a:pPr>
            <a:r>
              <a:rPr lang="fr-FR" sz="2800" dirty="0">
                <a:latin typeface="Calibri" pitchFamily="34" charset="0"/>
              </a:rPr>
              <a:t>La </a:t>
            </a:r>
            <a:r>
              <a:rPr lang="fr-FR" sz="2800" b="1" dirty="0">
                <a:latin typeface="Calibri" pitchFamily="34" charset="0"/>
              </a:rPr>
              <a:t>mise en perspective</a:t>
            </a:r>
            <a:r>
              <a:rPr lang="fr-FR" sz="2800" dirty="0">
                <a:latin typeface="Calibri" pitchFamily="34" charset="0"/>
              </a:rPr>
              <a:t> permet de reposer les questions dégagées au cours de l’étude de cas dans une approche </a:t>
            </a:r>
            <a:r>
              <a:rPr lang="fr-FR" sz="2800" dirty="0" err="1">
                <a:latin typeface="Calibri" pitchFamily="34" charset="0"/>
              </a:rPr>
              <a:t>multiscalaire</a:t>
            </a:r>
            <a:r>
              <a:rPr lang="fr-FR" sz="2800" dirty="0">
                <a:latin typeface="Calibri" pitchFamily="34" charset="0"/>
              </a:rPr>
              <a:t>. On met les études de cas en perspective par des comparaisons et des approches aux autres échelles spatiales en particulier l’échelle planétaire.</a:t>
            </a:r>
          </a:p>
          <a:p>
            <a:pPr algn="just">
              <a:lnSpc>
                <a:spcPct val="80000"/>
              </a:lnSpc>
              <a:buFontTx/>
              <a:buChar char="-"/>
            </a:pPr>
            <a:endParaRPr lang="fr-FR" sz="2800" dirty="0">
              <a:latin typeface="Calibri" pitchFamily="34" charset="0"/>
            </a:endParaRPr>
          </a:p>
          <a:p>
            <a:pPr algn="r">
              <a:lnSpc>
                <a:spcPct val="80000"/>
              </a:lnSpc>
              <a:buFontTx/>
              <a:buChar char="-"/>
            </a:pPr>
            <a:r>
              <a:rPr lang="fr-FR" sz="1800" dirty="0">
                <a:latin typeface="Calibri" pitchFamily="34" charset="0"/>
              </a:rPr>
              <a:t>Site académique de Besançon</a:t>
            </a:r>
          </a:p>
        </p:txBody>
      </p:sp>
    </p:spTree>
    <p:extLst>
      <p:ext uri="{BB962C8B-B14F-4D97-AF65-F5344CB8AC3E}">
        <p14:creationId xmlns:p14="http://schemas.microsoft.com/office/powerpoint/2010/main" val="3667113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4200401499"/>
              </p:ext>
            </p:extLst>
          </p:nvPr>
        </p:nvGraphicFramePr>
        <p:xfrm>
          <a:off x="34047" y="188640"/>
          <a:ext cx="9080920" cy="3652592"/>
        </p:xfrm>
        <a:graphic>
          <a:graphicData uri="http://schemas.openxmlformats.org/drawingml/2006/table">
            <a:tbl>
              <a:tblPr firstRow="1" bandRow="1">
                <a:tableStyleId>{5C22544A-7EE6-4342-B048-85BDC9FD1C3A}</a:tableStyleId>
              </a:tblPr>
              <a:tblGrid>
                <a:gridCol w="2665745">
                  <a:extLst>
                    <a:ext uri="{9D8B030D-6E8A-4147-A177-3AD203B41FA5}">
                      <a16:colId xmlns:a16="http://schemas.microsoft.com/office/drawing/2014/main" val="20000"/>
                    </a:ext>
                  </a:extLst>
                </a:gridCol>
                <a:gridCol w="222487">
                  <a:extLst>
                    <a:ext uri="{9D8B030D-6E8A-4147-A177-3AD203B41FA5}">
                      <a16:colId xmlns:a16="http://schemas.microsoft.com/office/drawing/2014/main" val="20001"/>
                    </a:ext>
                  </a:extLst>
                </a:gridCol>
                <a:gridCol w="6192688">
                  <a:extLst>
                    <a:ext uri="{9D8B030D-6E8A-4147-A177-3AD203B41FA5}">
                      <a16:colId xmlns:a16="http://schemas.microsoft.com/office/drawing/2014/main" val="20002"/>
                    </a:ext>
                  </a:extLst>
                </a:gridCol>
              </a:tblGrid>
              <a:tr h="360040">
                <a:tc gridSpan="3">
                  <a:txBody>
                    <a:bodyPr/>
                    <a:lstStyle/>
                    <a:p>
                      <a:pPr algn="ctr"/>
                      <a:r>
                        <a:rPr lang="fr-FR" sz="1600" b="1" i="0" u="none" strike="noStrike" baseline="0" dirty="0">
                          <a:solidFill>
                            <a:srgbClr val="000000"/>
                          </a:solidFill>
                          <a:latin typeface="Arial"/>
                        </a:rPr>
                        <a:t>Thème 3 : Les espaces ruraux : multifonctionnalité ou fragmentation ? </a:t>
                      </a:r>
                      <a:r>
                        <a:rPr lang="fr-FR" sz="1100" b="1" i="0" u="none" strike="noStrike" baseline="0" dirty="0">
                          <a:solidFill>
                            <a:srgbClr val="000000"/>
                          </a:solidFill>
                          <a:latin typeface="Arial"/>
                        </a:rPr>
                        <a:t>(12-14 heures) </a:t>
                      </a:r>
                      <a:endParaRPr lang="fr-FR" sz="1100" b="0" i="0" u="none" strike="noStrike" baseline="0" dirty="0">
                        <a:solidFill>
                          <a:srgbClr val="000000"/>
                        </a:solidFill>
                        <a:latin typeface="Arial"/>
                      </a:endParaRPr>
                    </a:p>
                  </a:txBody>
                  <a:tcPr/>
                </a:tc>
                <a:tc hMerge="1">
                  <a:txBody>
                    <a:bodyPr/>
                    <a:lstStyle/>
                    <a:p>
                      <a:endParaRPr lang="fr-FR"/>
                    </a:p>
                  </a:txBody>
                  <a:tcPr/>
                </a:tc>
                <a:tc hMerge="1">
                  <a:txBody>
                    <a:bodyPr/>
                    <a:lstStyle/>
                    <a:p>
                      <a:endParaRPr lang="fr-FR" sz="1100" b="0" i="0" u="none" strike="noStrike" baseline="0" dirty="0">
                        <a:solidFill>
                          <a:srgbClr val="000000"/>
                        </a:solidFill>
                        <a:latin typeface="Arial"/>
                      </a:endParaRPr>
                    </a:p>
                  </a:txBody>
                  <a:tcPr/>
                </a:tc>
                <a:extLst>
                  <a:ext uri="{0D108BD9-81ED-4DB2-BD59-A6C34878D82A}">
                    <a16:rowId xmlns:a16="http://schemas.microsoft.com/office/drawing/2014/main" val="10000"/>
                  </a:ext>
                </a:extLst>
              </a:tr>
              <a:tr h="1118600">
                <a:tc>
                  <a:txBody>
                    <a:bodyPr/>
                    <a:lstStyle/>
                    <a:p>
                      <a:r>
                        <a:rPr lang="fr-FR" sz="1100" b="1" i="0" u="none" strike="noStrike" baseline="0" dirty="0">
                          <a:solidFill>
                            <a:srgbClr val="000000"/>
                          </a:solidFill>
                          <a:latin typeface="Arial"/>
                        </a:rPr>
                        <a:t>Questions </a:t>
                      </a:r>
                    </a:p>
                    <a:p>
                      <a:pPr marL="171450" indent="-171450">
                        <a:buFont typeface="Arial" pitchFamily="34" charset="0"/>
                        <a:buChar char="•"/>
                      </a:pPr>
                      <a:r>
                        <a:rPr lang="fr-FR" sz="1100" b="0" i="0" u="none" strike="noStrike" baseline="0" dirty="0">
                          <a:solidFill>
                            <a:srgbClr val="000000"/>
                          </a:solidFill>
                          <a:latin typeface="Arial"/>
                        </a:rPr>
                        <a:t>La fragmentation des espaces ruraux. </a:t>
                      </a:r>
                    </a:p>
                    <a:p>
                      <a:pPr marL="171450" indent="-171450">
                        <a:buFont typeface="Arial" pitchFamily="34" charset="0"/>
                        <a:buChar char="•"/>
                      </a:pPr>
                      <a:r>
                        <a:rPr lang="fr-FR" sz="1100" b="0" i="0" u="none" strike="noStrike" baseline="0" dirty="0">
                          <a:solidFill>
                            <a:srgbClr val="000000"/>
                          </a:solidFill>
                          <a:latin typeface="Arial"/>
                        </a:rPr>
                        <a:t>Affirmation des fonctions non agricoles et conflits d’usages. </a:t>
                      </a:r>
                    </a:p>
                    <a:p>
                      <a:r>
                        <a:rPr lang="fr-FR" sz="1100" b="0" i="0" u="none" strike="noStrike" baseline="0" dirty="0">
                          <a:solidFill>
                            <a:srgbClr val="000000"/>
                          </a:solidFill>
                          <a:latin typeface="Arial"/>
                        </a:rPr>
                        <a:t>	</a:t>
                      </a:r>
                    </a:p>
                  </a:txBody>
                  <a:tcPr/>
                </a:tc>
                <a:tc gridSpan="2">
                  <a:txBody>
                    <a:bodyPr/>
                    <a:lstStyle/>
                    <a:p>
                      <a:pPr algn="just"/>
                      <a:endParaRPr lang="fr-FR" sz="1100" b="0" i="0" u="none" strike="noStrike" baseline="0" dirty="0">
                        <a:solidFill>
                          <a:srgbClr val="000000"/>
                        </a:solidFill>
                        <a:latin typeface="Arial"/>
                      </a:endParaRPr>
                    </a:p>
                  </a:txBody>
                  <a:tcPr/>
                </a:tc>
                <a:tc hMerge="1">
                  <a:txBody>
                    <a:bodyPr/>
                    <a:lstStyle/>
                    <a:p>
                      <a:endParaRPr lang="fr-FR" sz="1100" b="0" i="0" u="none" strike="noStrike" baseline="0" dirty="0">
                        <a:solidFill>
                          <a:srgbClr val="000000"/>
                        </a:solidFill>
                        <a:latin typeface="Arial"/>
                      </a:endParaRPr>
                    </a:p>
                  </a:txBody>
                  <a:tcPr/>
                </a:tc>
                <a:extLst>
                  <a:ext uri="{0D108BD9-81ED-4DB2-BD59-A6C34878D82A}">
                    <a16:rowId xmlns:a16="http://schemas.microsoft.com/office/drawing/2014/main" val="10001"/>
                  </a:ext>
                </a:extLst>
              </a:tr>
              <a:tr h="2173952">
                <a:tc gridSpan="2">
                  <a:txBody>
                    <a:bodyPr/>
                    <a:lstStyle/>
                    <a:p>
                      <a:r>
                        <a:rPr lang="fr-FR" sz="1100" b="0" i="0" u="none" strike="noStrike" baseline="0" dirty="0">
                          <a:solidFill>
                            <a:srgbClr val="000000"/>
                          </a:solidFill>
                          <a:latin typeface="Arial"/>
                        </a:rPr>
                        <a:t>	</a:t>
                      </a:r>
                    </a:p>
                    <a:p>
                      <a:r>
                        <a:rPr lang="fr-FR" sz="1100" b="1" i="0" u="none" strike="noStrike" baseline="0" dirty="0">
                          <a:solidFill>
                            <a:srgbClr val="000000"/>
                          </a:solidFill>
                          <a:latin typeface="Arial"/>
                        </a:rPr>
                        <a:t>Question spécifique sur la France </a:t>
                      </a:r>
                    </a:p>
                    <a:p>
                      <a:endParaRPr lang="fr-FR" sz="1100" b="0" i="0" u="none" strike="noStrike" baseline="0" dirty="0">
                        <a:solidFill>
                          <a:srgbClr val="000000"/>
                        </a:solidFill>
                        <a:latin typeface="Arial"/>
                      </a:endParaRPr>
                    </a:p>
                    <a:p>
                      <a:r>
                        <a:rPr lang="fr-FR" sz="1100" b="0" i="0" u="none" strike="noStrike" baseline="0" dirty="0">
                          <a:solidFill>
                            <a:srgbClr val="000000"/>
                          </a:solidFill>
                          <a:latin typeface="Arial"/>
                        </a:rPr>
                        <a:t>La France : des espaces ruraux multifonctionnels, entre initiatives locales et politiques européennes. 	</a:t>
                      </a:r>
                    </a:p>
                  </a:txBody>
                  <a:tcPr/>
                </a:tc>
                <a:tc hMerge="1">
                  <a:txBody>
                    <a:bodyPr/>
                    <a:lstStyle/>
                    <a:p>
                      <a:endParaRPr lang="fr-FR"/>
                    </a:p>
                  </a:txBody>
                  <a:tcPr/>
                </a:tc>
                <a:tc>
                  <a:txBody>
                    <a:bodyPr/>
                    <a:lstStyle/>
                    <a:p>
                      <a:r>
                        <a:rPr lang="fr-FR" sz="1100" b="0" i="0" u="none" strike="noStrike" baseline="0" dirty="0">
                          <a:solidFill>
                            <a:srgbClr val="000000"/>
                          </a:solidFill>
                          <a:latin typeface="Arial"/>
                        </a:rPr>
                        <a:t>	</a:t>
                      </a:r>
                      <a:r>
                        <a:rPr lang="fr-FR" sz="1100" b="1" i="0" u="none" strike="noStrike" baseline="0" dirty="0">
                          <a:solidFill>
                            <a:srgbClr val="000000"/>
                          </a:solidFill>
                          <a:latin typeface="Arial"/>
                        </a:rPr>
                        <a:t>Commentaire </a:t>
                      </a:r>
                      <a:endParaRPr lang="fr-FR" sz="1100" b="0" i="0" u="none" strike="noStrike" baseline="0" dirty="0">
                        <a:solidFill>
                          <a:srgbClr val="000000"/>
                        </a:solidFill>
                        <a:latin typeface="Arial"/>
                      </a:endParaRPr>
                    </a:p>
                    <a:p>
                      <a:r>
                        <a:rPr lang="fr-FR" sz="1100" b="0" i="0" u="none" strike="noStrike" baseline="0" dirty="0">
                          <a:solidFill>
                            <a:srgbClr val="000000"/>
                          </a:solidFill>
                          <a:latin typeface="Arial"/>
                        </a:rPr>
                        <a:t>En France, les espaces ruraux se transforment : </a:t>
                      </a:r>
                    </a:p>
                    <a:p>
                      <a:pPr marL="171450" indent="-171450">
                        <a:buFont typeface="Wingdings" pitchFamily="2" charset="2"/>
                        <a:buChar char="ü"/>
                      </a:pPr>
                      <a:r>
                        <a:rPr lang="fr-FR" sz="1100" b="0" i="0" u="none" strike="noStrike" baseline="0" dirty="0">
                          <a:solidFill>
                            <a:srgbClr val="000000"/>
                          </a:solidFill>
                          <a:latin typeface="Arial"/>
                        </a:rPr>
                        <a:t>mutation des systèmes agricoles et diversification des fonctions productives, </a:t>
                      </a:r>
                    </a:p>
                    <a:p>
                      <a:pPr marL="171450" indent="-171450">
                        <a:buFont typeface="Wingdings" pitchFamily="2" charset="2"/>
                        <a:buChar char="ü"/>
                      </a:pPr>
                      <a:r>
                        <a:rPr lang="fr-FR" sz="1100" b="0" i="0" u="none" strike="noStrike" baseline="0" dirty="0">
                          <a:solidFill>
                            <a:srgbClr val="000000"/>
                          </a:solidFill>
                          <a:latin typeface="Arial"/>
                        </a:rPr>
                        <a:t>pression urbaine croissante et liens accrus avec les espaces urbains, </a:t>
                      </a:r>
                    </a:p>
                    <a:p>
                      <a:pPr marL="171450" indent="-171450">
                        <a:buFont typeface="Wingdings" pitchFamily="2" charset="2"/>
                        <a:buChar char="ü"/>
                      </a:pPr>
                      <a:r>
                        <a:rPr lang="fr-FR" sz="1100" b="0" i="0" u="none" strike="noStrike" baseline="0" dirty="0">
                          <a:solidFill>
                            <a:srgbClr val="000000"/>
                          </a:solidFill>
                          <a:latin typeface="Arial"/>
                        </a:rPr>
                        <a:t>entre vieillissement et renouveau des populations rurales, diversification des dynamiques démographiques et résidentielles. </a:t>
                      </a:r>
                    </a:p>
                    <a:p>
                      <a:endParaRPr lang="fr-FR" sz="1100" b="0" i="0" u="none" strike="noStrike" baseline="0" dirty="0">
                        <a:solidFill>
                          <a:srgbClr val="000000"/>
                        </a:solidFill>
                        <a:latin typeface="Arial"/>
                      </a:endParaRPr>
                    </a:p>
                    <a:p>
                      <a:r>
                        <a:rPr lang="fr-FR" sz="1100" b="0" i="0" u="none" strike="noStrike" baseline="0" dirty="0">
                          <a:solidFill>
                            <a:srgbClr val="000000"/>
                          </a:solidFill>
                          <a:latin typeface="Arial"/>
                        </a:rPr>
                        <a:t>Ces mutations s’accompagnent d’enjeux d’aménagement et de développement rural : valorisation et soutien de l’agriculture, équipement numérique, télétravail, protection de l’environnement, maintien et organisation ou réorganisation des services publics… </a:t>
                      </a:r>
                    </a:p>
                    <a:p>
                      <a:r>
                        <a:rPr lang="fr-FR" sz="1100" b="0" i="0" u="none" strike="noStrike" baseline="0" dirty="0">
                          <a:solidFill>
                            <a:srgbClr val="000000"/>
                          </a:solidFill>
                          <a:latin typeface="Arial"/>
                        </a:rPr>
                        <a:t>Ces enjeux mobilisent des acteurs à différentes échelles, du développement local aux politiques nationales et européennes de développement rural. 	</a:t>
                      </a:r>
                    </a:p>
                  </a:txBody>
                  <a:tcPr/>
                </a:tc>
                <a:extLst>
                  <a:ext uri="{0D108BD9-81ED-4DB2-BD59-A6C34878D82A}">
                    <a16:rowId xmlns:a16="http://schemas.microsoft.com/office/drawing/2014/main" val="10002"/>
                  </a:ext>
                </a:extLst>
              </a:tr>
            </a:tbl>
          </a:graphicData>
        </a:graphic>
      </p:graphicFrame>
      <p:sp>
        <p:nvSpPr>
          <p:cNvPr id="8" name="Rectangle à coins arrondis 7"/>
          <p:cNvSpPr/>
          <p:nvPr/>
        </p:nvSpPr>
        <p:spPr>
          <a:xfrm rot="10800000">
            <a:off x="107504" y="4077072"/>
            <a:ext cx="8424936" cy="2789426"/>
          </a:xfrm>
          <a:prstGeom prst="wedgeRoundRectCallout">
            <a:avLst>
              <a:gd name="adj1" fmla="val 42185"/>
              <a:gd name="adj2" fmla="val 92433"/>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217990" y="4127288"/>
            <a:ext cx="8203963" cy="2462213"/>
          </a:xfrm>
          <a:prstGeom prst="rect">
            <a:avLst/>
          </a:prstGeom>
          <a:noFill/>
          <a:ln>
            <a:noFill/>
          </a:ln>
        </p:spPr>
        <p:txBody>
          <a:bodyPr wrap="square" rtlCol="0">
            <a:spAutoFit/>
          </a:bodyPr>
          <a:lstStyle/>
          <a:p>
            <a:pPr algn="just"/>
            <a:r>
              <a:rPr lang="fr-FR" b="1" dirty="0">
                <a:solidFill>
                  <a:schemeClr val="bg1"/>
                </a:solidFill>
              </a:rPr>
              <a:t>La France intervient comme une des articulations obligatoires pour l’analyse </a:t>
            </a:r>
            <a:r>
              <a:rPr lang="fr-FR" b="1" dirty="0" err="1">
                <a:solidFill>
                  <a:schemeClr val="bg1"/>
                </a:solidFill>
              </a:rPr>
              <a:t>multiscalaire</a:t>
            </a:r>
            <a:r>
              <a:rPr lang="fr-FR" b="1" dirty="0">
                <a:solidFill>
                  <a:schemeClr val="bg1"/>
                </a:solidFill>
              </a:rPr>
              <a:t> </a:t>
            </a:r>
          </a:p>
          <a:p>
            <a:pPr algn="just"/>
            <a:endParaRPr lang="fr-FR" sz="800" b="1" dirty="0">
              <a:solidFill>
                <a:schemeClr val="bg1"/>
              </a:solidFill>
            </a:endParaRPr>
          </a:p>
          <a:p>
            <a:pPr algn="just"/>
            <a:r>
              <a:rPr lang="fr-FR" b="1" dirty="0">
                <a:solidFill>
                  <a:schemeClr val="bg1"/>
                </a:solidFill>
              </a:rPr>
              <a:t>Elle doit être impérativement individualisée au sein de l’étude des thèmes sous différentes formes , </a:t>
            </a:r>
          </a:p>
          <a:p>
            <a:pPr marL="285750" indent="-285750" algn="just">
              <a:buFont typeface="Wingdings" pitchFamily="2" charset="2"/>
              <a:buChar char="Ø"/>
            </a:pPr>
            <a:r>
              <a:rPr lang="fr-FR" b="1" dirty="0">
                <a:solidFill>
                  <a:schemeClr val="bg1"/>
                </a:solidFill>
              </a:rPr>
              <a:t>soit comme une sous-partie lors du traitement des questions sur les aspects généraux et alors on met l’accent sur l’articulation entre les échelles,</a:t>
            </a:r>
          </a:p>
          <a:p>
            <a:pPr marL="285750" indent="-285750" algn="just">
              <a:buFont typeface="Wingdings" pitchFamily="2" charset="2"/>
              <a:buChar char="Ø"/>
            </a:pPr>
            <a:r>
              <a:rPr lang="fr-FR" b="1" dirty="0">
                <a:solidFill>
                  <a:schemeClr val="bg1"/>
                </a:solidFill>
              </a:rPr>
              <a:t> soit comme un chapitre différent à la fin qui mettra plus en avant la spécificité du cas français.</a:t>
            </a:r>
          </a:p>
        </p:txBody>
      </p:sp>
    </p:spTree>
    <p:extLst>
      <p:ext uri="{BB962C8B-B14F-4D97-AF65-F5344CB8AC3E}">
        <p14:creationId xmlns:p14="http://schemas.microsoft.com/office/powerpoint/2010/main" val="3939029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F9AA912-A518-4F09-AF24-553BBE79312F}"/>
              </a:ext>
            </a:extLst>
          </p:cNvPr>
          <p:cNvSpPr>
            <a:spLocks noGrp="1"/>
          </p:cNvSpPr>
          <p:nvPr>
            <p:ph type="title"/>
          </p:nvPr>
        </p:nvSpPr>
        <p:spPr>
          <a:xfrm>
            <a:off x="611560" y="0"/>
            <a:ext cx="7886700" cy="640715"/>
          </a:xfrm>
        </p:spPr>
        <p:txBody>
          <a:bodyPr>
            <a:normAutofit/>
          </a:bodyPr>
          <a:lstStyle/>
          <a:p>
            <a:pPr algn="ctr"/>
            <a:r>
              <a:rPr lang="fr-FR" sz="3200" b="1" dirty="0">
                <a:solidFill>
                  <a:srgbClr val="7030A0"/>
                </a:solidFill>
              </a:rPr>
              <a:t>UNE QUESTION SPECIFIQUE SUR LA FRANCE</a:t>
            </a:r>
            <a:endParaRPr lang="fr-FR" sz="3200" b="1" dirty="0">
              <a:solidFill>
                <a:srgbClr val="7030A0"/>
              </a:solidFill>
              <a:highlight>
                <a:srgbClr val="FFFF00"/>
              </a:highlight>
            </a:endParaRPr>
          </a:p>
        </p:txBody>
      </p:sp>
      <p:sp>
        <p:nvSpPr>
          <p:cNvPr id="8" name="Espace réservé du contenu 7">
            <a:extLst>
              <a:ext uri="{FF2B5EF4-FFF2-40B4-BE49-F238E27FC236}">
                <a16:creationId xmlns:a16="http://schemas.microsoft.com/office/drawing/2014/main" id="{B85C604F-5813-4426-8938-3E9B458A6DBF}"/>
              </a:ext>
            </a:extLst>
          </p:cNvPr>
          <p:cNvSpPr>
            <a:spLocks noGrp="1"/>
          </p:cNvSpPr>
          <p:nvPr>
            <p:ph idx="1"/>
          </p:nvPr>
        </p:nvSpPr>
        <p:spPr>
          <a:xfrm>
            <a:off x="179512" y="692696"/>
            <a:ext cx="8784976" cy="4774883"/>
          </a:xfrm>
        </p:spPr>
        <p:txBody>
          <a:bodyPr>
            <a:noAutofit/>
          </a:bodyPr>
          <a:lstStyle/>
          <a:p>
            <a:pPr marL="0" indent="0" algn="just">
              <a:buNone/>
            </a:pPr>
            <a:r>
              <a:rPr lang="fr-FR" sz="2000" dirty="0"/>
              <a:t>L’attention particulière qui est portée à la France métropolitaine et ultramarine justifie une organisation spécifique des programmes. La France – État membre de l’Union européenne, deuxième espace maritime mondial, présent sur tous les continents – est en effet concernée par tous les enjeux abordés. </a:t>
            </a:r>
            <a:r>
              <a:rPr lang="fr-FR" sz="2000" dirty="0">
                <a:solidFill>
                  <a:srgbClr val="FF0000"/>
                </a:solidFill>
              </a:rPr>
              <a:t>Elle est, de ce fait, étudiée dans chacun des thèmes </a:t>
            </a:r>
            <a:r>
              <a:rPr lang="fr-FR" sz="2000" dirty="0"/>
              <a:t>abordés au cours de la scolarité au lycée.  </a:t>
            </a:r>
          </a:p>
          <a:p>
            <a:pPr marL="0" indent="0" algn="just">
              <a:buNone/>
            </a:pPr>
            <a:endParaRPr lang="fr-FR" sz="2000" dirty="0"/>
          </a:p>
          <a:p>
            <a:pPr marL="0" indent="0" algn="just">
              <a:buNone/>
            </a:pPr>
            <a:r>
              <a:rPr lang="fr-FR" sz="2000" dirty="0"/>
              <a:t>Cette mise en perspective permet aux lycéens </a:t>
            </a:r>
            <a:r>
              <a:rPr lang="fr-FR" sz="2000" dirty="0">
                <a:solidFill>
                  <a:srgbClr val="FF0000"/>
                </a:solidFill>
              </a:rPr>
              <a:t>d’acquérir les points de repère essentiels </a:t>
            </a:r>
            <a:r>
              <a:rPr lang="fr-FR" sz="2000" dirty="0"/>
              <a:t>et </a:t>
            </a:r>
            <a:r>
              <a:rPr lang="fr-FR" sz="2000" dirty="0">
                <a:solidFill>
                  <a:srgbClr val="FF0000"/>
                </a:solidFill>
              </a:rPr>
              <a:t>d’appréhender les lignes de force du territoire français</a:t>
            </a:r>
            <a:r>
              <a:rPr lang="fr-FR" sz="2000" dirty="0"/>
              <a:t>, </a:t>
            </a:r>
            <a:r>
              <a:rPr lang="fr-FR" sz="2000" dirty="0">
                <a:solidFill>
                  <a:srgbClr val="FF0000"/>
                </a:solidFill>
              </a:rPr>
              <a:t>de connaître et de mieux comprendre les enjeux de l’organisation et de l’aménagement du territoire national</a:t>
            </a:r>
            <a:r>
              <a:rPr lang="fr-FR" sz="2000" dirty="0"/>
              <a:t>, quelle que soit l’échelle considérée. L’étude de la France dans chaque thème favorise la consolidation progressive des connaissances du territoire national, en les reliant aux thématiques abordées à l’échelle mondiale. Les comparaisons menées à différentes échelles sont au cœur de la démarche géographique. […]</a:t>
            </a:r>
          </a:p>
          <a:p>
            <a:pPr marL="0" indent="0" algn="just">
              <a:buNone/>
            </a:pPr>
            <a:endParaRPr lang="fr-FR" sz="2000" dirty="0"/>
          </a:p>
          <a:p>
            <a:pPr marL="0" indent="0" algn="just">
              <a:buNone/>
            </a:pPr>
            <a:r>
              <a:rPr lang="fr-FR" sz="2000" dirty="0"/>
              <a:t>L’étude de la France en classes de seconde, première et terminale est aussi l’occasion de faire comprendre aux élèves que la France est concernée par les transformations étudiées et que </a:t>
            </a:r>
            <a:r>
              <a:rPr lang="fr-FR" sz="2000" dirty="0">
                <a:solidFill>
                  <a:srgbClr val="FF0000"/>
                </a:solidFill>
              </a:rPr>
              <a:t>cela touche leur vie quotidienne</a:t>
            </a:r>
            <a:r>
              <a:rPr lang="fr-FR" sz="2000" dirty="0"/>
              <a:t>. </a:t>
            </a:r>
            <a:r>
              <a:rPr lang="fr-FR" sz="2000" dirty="0">
                <a:solidFill>
                  <a:srgbClr val="FF0000"/>
                </a:solidFill>
              </a:rPr>
              <a:t>Comme futurs citoyens, ils auront à agir dans un monde et une France en mutation. </a:t>
            </a:r>
          </a:p>
        </p:txBody>
      </p:sp>
    </p:spTree>
    <p:extLst>
      <p:ext uri="{BB962C8B-B14F-4D97-AF65-F5344CB8AC3E}">
        <p14:creationId xmlns:p14="http://schemas.microsoft.com/office/powerpoint/2010/main" val="2554747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3880842575"/>
              </p:ext>
            </p:extLst>
          </p:nvPr>
        </p:nvGraphicFramePr>
        <p:xfrm>
          <a:off x="34047" y="188640"/>
          <a:ext cx="9080920" cy="6248400"/>
        </p:xfrm>
        <a:graphic>
          <a:graphicData uri="http://schemas.openxmlformats.org/drawingml/2006/table">
            <a:tbl>
              <a:tblPr firstRow="1" bandRow="1">
                <a:tableStyleId>{5C22544A-7EE6-4342-B048-85BDC9FD1C3A}</a:tableStyleId>
              </a:tblPr>
              <a:tblGrid>
                <a:gridCol w="2888232">
                  <a:extLst>
                    <a:ext uri="{9D8B030D-6E8A-4147-A177-3AD203B41FA5}">
                      <a16:colId xmlns:a16="http://schemas.microsoft.com/office/drawing/2014/main" val="20000"/>
                    </a:ext>
                  </a:extLst>
                </a:gridCol>
                <a:gridCol w="6192688">
                  <a:extLst>
                    <a:ext uri="{9D8B030D-6E8A-4147-A177-3AD203B41FA5}">
                      <a16:colId xmlns:a16="http://schemas.microsoft.com/office/drawing/2014/main" val="20001"/>
                    </a:ext>
                  </a:extLst>
                </a:gridCol>
              </a:tblGrid>
              <a:tr h="360040">
                <a:tc gridSpan="2">
                  <a:txBody>
                    <a:bodyPr/>
                    <a:lstStyle/>
                    <a:p>
                      <a:pPr algn="ctr"/>
                      <a:r>
                        <a:rPr lang="fr-FR" sz="2800" b="1" i="0" u="none" strike="noStrike" baseline="0" dirty="0">
                          <a:solidFill>
                            <a:srgbClr val="000000"/>
                          </a:solidFill>
                          <a:latin typeface="Arial"/>
                        </a:rPr>
                        <a:t>Thème 3 : Les espaces ruraux : multifonctionnalité ou fragmentation ? </a:t>
                      </a:r>
                      <a:r>
                        <a:rPr lang="fr-FR" sz="1800" b="1" i="0" u="none" strike="noStrike" baseline="0" dirty="0">
                          <a:solidFill>
                            <a:srgbClr val="000000"/>
                          </a:solidFill>
                          <a:latin typeface="Arial"/>
                        </a:rPr>
                        <a:t>(12-14 heures) </a:t>
                      </a:r>
                      <a:endParaRPr lang="fr-FR" sz="1800" b="0" i="0" u="none" strike="noStrike" baseline="0" dirty="0">
                        <a:solidFill>
                          <a:srgbClr val="000000"/>
                        </a:solidFill>
                        <a:latin typeface="Arial"/>
                      </a:endParaRPr>
                    </a:p>
                  </a:txBody>
                  <a:tcPr/>
                </a:tc>
                <a:tc hMerge="1">
                  <a:txBody>
                    <a:bodyPr/>
                    <a:lstStyle/>
                    <a:p>
                      <a:endParaRPr lang="fr-FR" sz="1100" b="0" i="0" u="none" strike="noStrike" baseline="0" dirty="0">
                        <a:solidFill>
                          <a:srgbClr val="000000"/>
                        </a:solidFill>
                        <a:latin typeface="Arial"/>
                      </a:endParaRPr>
                    </a:p>
                  </a:txBody>
                  <a:tcPr/>
                </a:tc>
                <a:extLst>
                  <a:ext uri="{0D108BD9-81ED-4DB2-BD59-A6C34878D82A}">
                    <a16:rowId xmlns:a16="http://schemas.microsoft.com/office/drawing/2014/main" val="10000"/>
                  </a:ext>
                </a:extLst>
              </a:tr>
              <a:tr h="2173952">
                <a:tc>
                  <a:txBody>
                    <a:bodyPr/>
                    <a:lstStyle/>
                    <a:p>
                      <a:r>
                        <a:rPr lang="fr-FR" sz="1800" b="1" i="0" u="none" strike="noStrike" baseline="0" dirty="0">
                          <a:solidFill>
                            <a:srgbClr val="000000"/>
                          </a:solidFill>
                          <a:latin typeface="Arial"/>
                        </a:rPr>
                        <a:t>Question spécifique sur la France </a:t>
                      </a:r>
                    </a:p>
                    <a:p>
                      <a:endParaRPr lang="fr-FR" sz="1800" b="0" i="0" u="none" strike="noStrike" baseline="0" dirty="0">
                        <a:solidFill>
                          <a:srgbClr val="000000"/>
                        </a:solidFill>
                        <a:latin typeface="Arial"/>
                      </a:endParaRPr>
                    </a:p>
                    <a:p>
                      <a:endParaRPr lang="fr-FR" sz="1800" b="0" i="0" u="none" strike="noStrike" baseline="0" dirty="0">
                        <a:solidFill>
                          <a:srgbClr val="000000"/>
                        </a:solidFill>
                        <a:latin typeface="Arial"/>
                      </a:endParaRPr>
                    </a:p>
                    <a:p>
                      <a:endParaRPr lang="fr-FR" sz="1800" b="0" i="0" u="none" strike="noStrike" baseline="0" dirty="0">
                        <a:solidFill>
                          <a:srgbClr val="000000"/>
                        </a:solidFill>
                        <a:latin typeface="Arial"/>
                      </a:endParaRPr>
                    </a:p>
                    <a:p>
                      <a:r>
                        <a:rPr lang="fr-FR" sz="1800" b="0" i="0" u="none" strike="noStrike" baseline="0" dirty="0">
                          <a:solidFill>
                            <a:srgbClr val="000000"/>
                          </a:solidFill>
                          <a:latin typeface="Arial"/>
                        </a:rPr>
                        <a:t>La France : des espaces ruraux multifonctionnels, entre initiatives locales et politiques européennes. 	</a:t>
                      </a:r>
                    </a:p>
                  </a:txBody>
                  <a:tcPr/>
                </a:tc>
                <a:tc>
                  <a:txBody>
                    <a:bodyPr/>
                    <a:lstStyle/>
                    <a:p>
                      <a:r>
                        <a:rPr lang="fr-FR" sz="1800" b="0" i="0" u="none" strike="noStrike" baseline="0" dirty="0">
                          <a:solidFill>
                            <a:srgbClr val="000000"/>
                          </a:solidFill>
                          <a:latin typeface="Arial"/>
                        </a:rPr>
                        <a:t>	</a:t>
                      </a:r>
                      <a:r>
                        <a:rPr lang="fr-FR" sz="1800" b="1" i="0" u="none" strike="noStrike" baseline="0" dirty="0">
                          <a:solidFill>
                            <a:srgbClr val="000000"/>
                          </a:solidFill>
                          <a:latin typeface="Arial"/>
                        </a:rPr>
                        <a:t>Commentaire </a:t>
                      </a:r>
                      <a:endParaRPr lang="fr-FR" sz="1800" b="0" i="0" u="none" strike="noStrike" baseline="0" dirty="0">
                        <a:solidFill>
                          <a:srgbClr val="000000"/>
                        </a:solidFill>
                        <a:latin typeface="Arial"/>
                      </a:endParaRPr>
                    </a:p>
                    <a:p>
                      <a:r>
                        <a:rPr lang="fr-FR" sz="1800" b="0" i="0" u="none" strike="noStrike" baseline="0" dirty="0">
                          <a:solidFill>
                            <a:srgbClr val="000000"/>
                          </a:solidFill>
                          <a:latin typeface="Arial"/>
                        </a:rPr>
                        <a:t>En France, les espaces ruraux se transforment : </a:t>
                      </a:r>
                    </a:p>
                    <a:p>
                      <a:endParaRPr lang="fr-FR" sz="1800" b="0" i="0" u="none" strike="noStrike" baseline="0" dirty="0">
                        <a:solidFill>
                          <a:srgbClr val="000000"/>
                        </a:solidFill>
                        <a:latin typeface="Arial"/>
                      </a:endParaRPr>
                    </a:p>
                    <a:p>
                      <a:pPr marL="171450" indent="-171450">
                        <a:buFont typeface="Wingdings" pitchFamily="2" charset="2"/>
                        <a:buChar char="ü"/>
                      </a:pPr>
                      <a:r>
                        <a:rPr lang="fr-FR" sz="1800" b="0" i="0" u="none" strike="noStrike" baseline="0" dirty="0">
                          <a:solidFill>
                            <a:srgbClr val="000000"/>
                          </a:solidFill>
                          <a:latin typeface="Arial"/>
                        </a:rPr>
                        <a:t>mutation des systèmes agricoles et diversification des fonctions productives, </a:t>
                      </a:r>
                    </a:p>
                    <a:p>
                      <a:pPr marL="171450" indent="-171450">
                        <a:buFont typeface="Wingdings" pitchFamily="2" charset="2"/>
                        <a:buChar char="ü"/>
                      </a:pPr>
                      <a:r>
                        <a:rPr lang="fr-FR" sz="1800" b="0" i="0" u="none" strike="noStrike" baseline="0" dirty="0">
                          <a:solidFill>
                            <a:srgbClr val="000000"/>
                          </a:solidFill>
                          <a:latin typeface="Arial"/>
                        </a:rPr>
                        <a:t>pression urbaine croissante et liens accrus avec les espaces urbains, </a:t>
                      </a:r>
                    </a:p>
                    <a:p>
                      <a:pPr marL="171450" indent="-171450">
                        <a:buFont typeface="Wingdings" pitchFamily="2" charset="2"/>
                        <a:buChar char="ü"/>
                      </a:pPr>
                      <a:r>
                        <a:rPr lang="fr-FR" sz="1800" b="0" i="0" u="none" strike="noStrike" baseline="0" dirty="0">
                          <a:solidFill>
                            <a:srgbClr val="000000"/>
                          </a:solidFill>
                          <a:latin typeface="Arial"/>
                        </a:rPr>
                        <a:t>entre vieillissement et renouveau des populations rurales, diversification des dynamiques démographiques et résidentielles. </a:t>
                      </a:r>
                    </a:p>
                    <a:p>
                      <a:endParaRPr lang="fr-FR" sz="1800" b="0" i="0" u="none" strike="noStrike" baseline="0" dirty="0">
                        <a:solidFill>
                          <a:srgbClr val="000000"/>
                        </a:solidFill>
                        <a:latin typeface="Arial"/>
                      </a:endParaRPr>
                    </a:p>
                    <a:p>
                      <a:r>
                        <a:rPr lang="fr-FR" sz="1800" b="0" i="0" u="none" strike="noStrike" baseline="0" dirty="0">
                          <a:solidFill>
                            <a:srgbClr val="000000"/>
                          </a:solidFill>
                          <a:latin typeface="Arial"/>
                        </a:rPr>
                        <a:t>Ces mutations s’accompagnent d’enjeux d’aménagement et de développement rural : valorisation et soutien de l’agriculture, équipement numérique, télétravail, protection de l’environnement, maintien et organisation ou réorganisation des services publics… </a:t>
                      </a:r>
                    </a:p>
                    <a:p>
                      <a:r>
                        <a:rPr lang="fr-FR" sz="1800" b="0" i="0" u="none" strike="noStrike" baseline="0" dirty="0">
                          <a:solidFill>
                            <a:srgbClr val="000000"/>
                          </a:solidFill>
                          <a:latin typeface="Arial"/>
                        </a:rPr>
                        <a:t>Ces enjeux mobilisent des acteurs à différentes échelles, du développement local aux politiques nationales et européennes de développement rural. 	</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231573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23528" y="692696"/>
            <a:ext cx="7772400" cy="1470025"/>
          </a:xfrm>
        </p:spPr>
        <p:txBody>
          <a:bodyPr>
            <a:noAutofit/>
          </a:bodyPr>
          <a:lstStyle/>
          <a:p>
            <a:r>
              <a:rPr lang="fr-FR" sz="3600" b="1" dirty="0">
                <a:solidFill>
                  <a:srgbClr val="7030A0"/>
                </a:solidFill>
              </a:rPr>
              <a:t>Thème 3 : Les espaces ruraux : multifonctionnalité ou fragmentation ?</a:t>
            </a:r>
          </a:p>
        </p:txBody>
      </p:sp>
      <p:sp>
        <p:nvSpPr>
          <p:cNvPr id="3" name="Sous-titre 2"/>
          <p:cNvSpPr>
            <a:spLocks noGrp="1"/>
          </p:cNvSpPr>
          <p:nvPr>
            <p:ph type="subTitle" idx="1"/>
          </p:nvPr>
        </p:nvSpPr>
        <p:spPr>
          <a:xfrm>
            <a:off x="1043608" y="3212976"/>
            <a:ext cx="6400800" cy="1752600"/>
          </a:xfrm>
        </p:spPr>
        <p:txBody>
          <a:bodyPr>
            <a:normAutofit fontScale="92500" lnSpcReduction="10000"/>
          </a:bodyPr>
          <a:lstStyle/>
          <a:p>
            <a:r>
              <a:rPr lang="fr-FR" b="1" dirty="0">
                <a:solidFill>
                  <a:schemeClr val="tx1"/>
                </a:solidFill>
                <a:latin typeface="Arial"/>
              </a:rPr>
              <a:t>La France : des espaces ruraux multifonctionnels, entre initiatives locales et politiques européennes. </a:t>
            </a:r>
            <a:endParaRPr lang="fr-FR" b="1" dirty="0">
              <a:solidFill>
                <a:schemeClr val="tx1"/>
              </a:solidFill>
            </a:endParaRPr>
          </a:p>
        </p:txBody>
      </p:sp>
    </p:spTree>
    <p:extLst>
      <p:ext uri="{BB962C8B-B14F-4D97-AF65-F5344CB8AC3E}">
        <p14:creationId xmlns:p14="http://schemas.microsoft.com/office/powerpoint/2010/main" val="3660656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504" y="117693"/>
            <a:ext cx="8856984" cy="7032694"/>
          </a:xfrm>
          <a:prstGeom prst="rect">
            <a:avLst/>
          </a:prstGeom>
          <a:noFill/>
        </p:spPr>
        <p:txBody>
          <a:bodyPr wrap="square" rtlCol="0">
            <a:spAutoFit/>
          </a:bodyPr>
          <a:lstStyle/>
          <a:p>
            <a:pPr algn="just"/>
            <a:r>
              <a:rPr lang="fr-FR" sz="1600" b="1" dirty="0"/>
              <a:t>Différents géographes ont proposé des définitions des espaces ruraux depuis les années 1990</a:t>
            </a:r>
          </a:p>
          <a:p>
            <a:pPr algn="just"/>
            <a:endParaRPr lang="fr-FR" sz="800" dirty="0"/>
          </a:p>
          <a:p>
            <a:pPr algn="just"/>
            <a:r>
              <a:rPr lang="fr-FR" sz="1600" dirty="0"/>
              <a:t>Selon </a:t>
            </a:r>
            <a:r>
              <a:rPr lang="fr-FR" sz="1600" b="1" dirty="0"/>
              <a:t>Bernard </a:t>
            </a:r>
            <a:r>
              <a:rPr lang="fr-FR" sz="1600" b="1" dirty="0" err="1"/>
              <a:t>Kayser</a:t>
            </a:r>
            <a:r>
              <a:rPr lang="fr-FR" sz="1600" b="1" dirty="0"/>
              <a:t>  </a:t>
            </a:r>
            <a:r>
              <a:rPr lang="fr-FR" sz="1600" dirty="0"/>
              <a:t>dans </a:t>
            </a:r>
            <a:r>
              <a:rPr lang="fr-FR" sz="1600" i="1" dirty="0"/>
              <a:t>la Renaissance rurale </a:t>
            </a:r>
            <a:r>
              <a:rPr lang="fr-FR" sz="1600" dirty="0"/>
              <a:t>(1990) : il faut une densité humaine faible, un usage économique à dominante agro-</a:t>
            </a:r>
            <a:r>
              <a:rPr lang="fr-FR" sz="1600" dirty="0" err="1"/>
              <a:t>sylvo</a:t>
            </a:r>
            <a:r>
              <a:rPr lang="fr-FR" sz="1600" dirty="0"/>
              <a:t>-pastorale, un mode de vie caractérisé par l’appartenance à des collectivités limitées  et un rapport particulier à l’espace, une identité connotée par une culture paysanne</a:t>
            </a:r>
          </a:p>
          <a:p>
            <a:pPr algn="just"/>
            <a:endParaRPr lang="fr-FR" sz="800" dirty="0"/>
          </a:p>
          <a:p>
            <a:pPr algn="just"/>
            <a:r>
              <a:rPr lang="fr-FR" sz="1600" dirty="0"/>
              <a:t>Selon </a:t>
            </a:r>
            <a:r>
              <a:rPr lang="fr-FR" sz="1600" b="1" dirty="0"/>
              <a:t>Jean Paul </a:t>
            </a:r>
            <a:r>
              <a:rPr lang="fr-FR" sz="1600" b="1" dirty="0" err="1"/>
              <a:t>Diry</a:t>
            </a:r>
            <a:r>
              <a:rPr lang="fr-FR" sz="1600" b="1" dirty="0"/>
              <a:t> </a:t>
            </a:r>
            <a:r>
              <a:rPr lang="fr-FR" sz="1600" dirty="0"/>
              <a:t>dans </a:t>
            </a:r>
            <a:r>
              <a:rPr lang="fr-FR" sz="1600" i="1" dirty="0"/>
              <a:t>Les Espaces ruraux </a:t>
            </a:r>
            <a:r>
              <a:rPr lang="fr-FR" sz="1600" dirty="0"/>
              <a:t>(1999) « l’espace rural – ou la campagne, les deux termes sont synonymes - se différencie de l’espace urbain par deux critères essentiels : </a:t>
            </a:r>
          </a:p>
          <a:p>
            <a:pPr algn="just"/>
            <a:r>
              <a:rPr lang="fr-FR" sz="1600" dirty="0"/>
              <a:t>-un bâti discontinu, laissant une place plus ou moins grande aux champs, voire la friche et la forêt ; </a:t>
            </a:r>
          </a:p>
          <a:p>
            <a:pPr algn="just"/>
            <a:r>
              <a:rPr lang="fr-FR" sz="1600" dirty="0"/>
              <a:t>-des densités maximales de quelques centaines d’habitants au km², souvent nettement moins. »</a:t>
            </a:r>
          </a:p>
          <a:p>
            <a:pPr algn="just"/>
            <a:endParaRPr lang="fr-FR" sz="1000" dirty="0"/>
          </a:p>
          <a:p>
            <a:pPr algn="just"/>
            <a:r>
              <a:rPr lang="fr-FR" sz="1600" dirty="0"/>
              <a:t>Pour </a:t>
            </a:r>
            <a:r>
              <a:rPr lang="fr-FR" sz="1600" b="1" dirty="0"/>
              <a:t>Jacques Lévy et Michel </a:t>
            </a:r>
            <a:r>
              <a:rPr lang="fr-FR" sz="1600" b="1" dirty="0" err="1"/>
              <a:t>Lussault</a:t>
            </a:r>
            <a:r>
              <a:rPr lang="fr-FR" sz="1600" b="1" dirty="0"/>
              <a:t> </a:t>
            </a:r>
            <a:r>
              <a:rPr lang="fr-FR" sz="1600" dirty="0"/>
              <a:t>dans le </a:t>
            </a:r>
            <a:r>
              <a:rPr lang="fr-FR" sz="1600" i="1" dirty="0"/>
              <a:t>Dictionnaire de la géographie et de l’espace des sociétés </a:t>
            </a:r>
            <a:r>
              <a:rPr lang="fr-FR" sz="1600" dirty="0"/>
              <a:t>c’est « globalement les campagnes dans leur complexité sans réduire celles-ci aux manifestations des activités agricoles »</a:t>
            </a:r>
          </a:p>
          <a:p>
            <a:pPr algn="just"/>
            <a:endParaRPr lang="fr-FR" sz="900" dirty="0"/>
          </a:p>
          <a:p>
            <a:pPr algn="just"/>
            <a:r>
              <a:rPr lang="fr-FR" sz="1600" dirty="0"/>
              <a:t>Pour </a:t>
            </a:r>
            <a:r>
              <a:rPr lang="fr-FR" sz="1600" b="1" dirty="0"/>
              <a:t>Yves Jean et Michel Périgord </a:t>
            </a:r>
            <a:r>
              <a:rPr lang="fr-FR" sz="1600" dirty="0"/>
              <a:t>dans </a:t>
            </a:r>
            <a:r>
              <a:rPr lang="fr-FR" sz="1600" i="1" dirty="0"/>
              <a:t>Géographie rurale , la ruralité en France </a:t>
            </a:r>
            <a:r>
              <a:rPr lang="fr-FR" sz="1600" dirty="0"/>
              <a:t>(2017) « c’est un espace qui a été modelé par des sociétés rurales et agricoles dominantes […] L’espace rural représente surtout un système spatial en transformation  en transformation, avec des structures qui se défont [</a:t>
            </a:r>
            <a:r>
              <a:rPr lang="fr-FR" sz="1600" dirty="0" err="1"/>
              <a:t>débocagisation</a:t>
            </a:r>
            <a:r>
              <a:rPr lang="fr-FR" sz="1600" dirty="0"/>
              <a:t>], d’autres qui se constituent et des villages profondément renouvelés tant dans leurs formes que par les populations qui y vivent »</a:t>
            </a:r>
          </a:p>
          <a:p>
            <a:pPr algn="r"/>
            <a:r>
              <a:rPr lang="fr-FR" sz="1600" dirty="0"/>
              <a:t>Cités par Alexandra </a:t>
            </a:r>
            <a:r>
              <a:rPr lang="fr-FR" sz="1600" dirty="0" err="1"/>
              <a:t>Monot</a:t>
            </a:r>
            <a:r>
              <a:rPr lang="fr-FR" sz="1600" dirty="0"/>
              <a:t>, Les espaces ruraux, cned.fr</a:t>
            </a:r>
          </a:p>
          <a:p>
            <a:pPr algn="just"/>
            <a:endParaRPr lang="fr-FR" sz="1600" dirty="0"/>
          </a:p>
          <a:p>
            <a:pPr algn="just"/>
            <a:r>
              <a:rPr lang="fr-FR" sz="1600" b="1" dirty="0"/>
              <a:t>Magali </a:t>
            </a:r>
            <a:r>
              <a:rPr lang="fr-FR" sz="1600" b="1" dirty="0" err="1"/>
              <a:t>Reghezza-Zitt</a:t>
            </a:r>
            <a:r>
              <a:rPr lang="fr-FR" sz="1600" b="1" dirty="0"/>
              <a:t> </a:t>
            </a:r>
            <a:r>
              <a:rPr lang="fr-FR" sz="1600" dirty="0"/>
              <a:t>dans </a:t>
            </a:r>
            <a:r>
              <a:rPr lang="fr-FR" sz="1600" i="1" dirty="0"/>
              <a:t>La France une géographie en mouvement </a:t>
            </a:r>
            <a:r>
              <a:rPr lang="fr-FR" sz="1600" dirty="0"/>
              <a:t>précise que « L’espace rural est généralement défini par opposition à l’espace urbain: il se caractérise par une densité plus faible, des surfaces pas totalement bâties , critères qui recoupent partiellement  ceux  de la campagne. Celle-ci désigne en effet un espace, recouvert par les champs, donc dévolu à l’agriculture alors que le rural renvoie aussi aux friches ou aux forêts. L’espace rural excède largement l’espace agricole: multifonctionnel, il accueille des industries, de l’artisanat et du tourisme. »</a:t>
            </a:r>
          </a:p>
          <a:p>
            <a:pPr algn="just"/>
            <a:endParaRPr lang="fr-FR" sz="1600" dirty="0"/>
          </a:p>
          <a:p>
            <a:pPr marL="285750" indent="-285750" algn="just">
              <a:buFontTx/>
              <a:buChar char="-"/>
            </a:pPr>
            <a:endParaRPr lang="fr-FR" sz="1600" dirty="0"/>
          </a:p>
        </p:txBody>
      </p:sp>
    </p:spTree>
    <p:extLst>
      <p:ext uri="{BB962C8B-B14F-4D97-AF65-F5344CB8AC3E}">
        <p14:creationId xmlns:p14="http://schemas.microsoft.com/office/powerpoint/2010/main" val="18328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3528" y="260648"/>
            <a:ext cx="8496944" cy="7063472"/>
          </a:xfrm>
          <a:prstGeom prst="rect">
            <a:avLst/>
          </a:prstGeom>
          <a:noFill/>
        </p:spPr>
        <p:txBody>
          <a:bodyPr wrap="square" rtlCol="0">
            <a:spAutoFit/>
          </a:bodyPr>
          <a:lstStyle/>
          <a:p>
            <a:r>
              <a:rPr lang="fr-FR" sz="2400" dirty="0"/>
              <a:t>On peut retenir la synthèse de Alexandra </a:t>
            </a:r>
            <a:r>
              <a:rPr lang="fr-FR" sz="2400" dirty="0" err="1"/>
              <a:t>Monot</a:t>
            </a:r>
            <a:r>
              <a:rPr lang="fr-FR" sz="2400" dirty="0"/>
              <a:t> qui détermine quatre critères principaux pour donner une définition géographique  des espaces ruraux :</a:t>
            </a:r>
          </a:p>
          <a:p>
            <a:pPr marL="285750" indent="-285750">
              <a:buFontTx/>
              <a:buChar char="-"/>
            </a:pPr>
            <a:endParaRPr lang="fr-FR" sz="1100" dirty="0"/>
          </a:p>
          <a:p>
            <a:pPr marL="285750" indent="-285750">
              <a:buFontTx/>
              <a:buChar char="-"/>
            </a:pPr>
            <a:r>
              <a:rPr lang="fr-FR" sz="2400" dirty="0"/>
              <a:t>Une occupation des sols caractérisée par de faibles densités, un bâti aggloméré (villages) ou  dispersé (fermes, hameaux…) , beaucoup d’espaces « naturels» (forêts, surfaces en eau; zones humides…) et espaces agricoles.</a:t>
            </a:r>
          </a:p>
          <a:p>
            <a:pPr marL="285750" indent="-285750">
              <a:buFontTx/>
              <a:buChar char="-"/>
            </a:pPr>
            <a:endParaRPr lang="fr-FR" sz="1600" dirty="0"/>
          </a:p>
          <a:p>
            <a:pPr marL="285750" indent="-285750">
              <a:buFontTx/>
              <a:buChar char="-"/>
            </a:pPr>
            <a:endParaRPr lang="fr-FR" sz="1050" dirty="0"/>
          </a:p>
          <a:p>
            <a:pPr marL="285750" indent="-285750">
              <a:buFontTx/>
              <a:buChar char="-"/>
            </a:pPr>
            <a:r>
              <a:rPr lang="fr-FR" sz="2400" dirty="0"/>
              <a:t>Une activité agricole toujours marquante dans les paysages.</a:t>
            </a:r>
          </a:p>
          <a:p>
            <a:pPr marL="285750" indent="-285750">
              <a:buFontTx/>
              <a:buChar char="-"/>
            </a:pPr>
            <a:endParaRPr lang="fr-FR" sz="1600" dirty="0"/>
          </a:p>
          <a:p>
            <a:pPr marL="285750" indent="-285750">
              <a:buFontTx/>
              <a:buChar char="-"/>
            </a:pPr>
            <a:endParaRPr lang="fr-FR" sz="1050" dirty="0"/>
          </a:p>
          <a:p>
            <a:pPr marL="285750" indent="-285750">
              <a:buFontTx/>
              <a:buChar char="-"/>
            </a:pPr>
            <a:r>
              <a:rPr lang="fr-FR" sz="2400" dirty="0"/>
              <a:t>Une population davantage vieillie</a:t>
            </a:r>
          </a:p>
          <a:p>
            <a:pPr marL="285750" indent="-285750">
              <a:buFontTx/>
              <a:buChar char="-"/>
            </a:pPr>
            <a:endParaRPr lang="fr-FR" sz="1400" dirty="0"/>
          </a:p>
          <a:p>
            <a:pPr marL="285750" indent="-285750">
              <a:buFontTx/>
              <a:buChar char="-"/>
            </a:pPr>
            <a:endParaRPr lang="fr-FR" sz="1100" dirty="0"/>
          </a:p>
          <a:p>
            <a:pPr marL="285750" indent="-285750">
              <a:buFontTx/>
              <a:buChar char="-"/>
            </a:pPr>
            <a:r>
              <a:rPr lang="fr-FR" sz="2400" dirty="0"/>
              <a:t>Une société  aux pratiques plus collectives et moins individualistes, à la sociologie diversifiée et comportant une part d’agriculteurs.</a:t>
            </a:r>
          </a:p>
          <a:p>
            <a:pPr marL="285750" indent="-285750">
              <a:buFontTx/>
              <a:buChar char="-"/>
            </a:pPr>
            <a:endParaRPr lang="fr-FR" sz="2400" dirty="0"/>
          </a:p>
          <a:p>
            <a:pPr marL="285750" indent="-285750">
              <a:buFontTx/>
              <a:buChar char="-"/>
            </a:pPr>
            <a:endParaRPr lang="fr-FR" sz="2400" dirty="0"/>
          </a:p>
          <a:p>
            <a:pPr marL="285750" indent="-285750">
              <a:buFontTx/>
              <a:buChar char="-"/>
            </a:pPr>
            <a:endParaRPr lang="fr-FR" sz="2400" dirty="0"/>
          </a:p>
        </p:txBody>
      </p:sp>
    </p:spTree>
    <p:extLst>
      <p:ext uri="{BB962C8B-B14F-4D97-AF65-F5344CB8AC3E}">
        <p14:creationId xmlns:p14="http://schemas.microsoft.com/office/powerpoint/2010/main" val="2471132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2" y="116632"/>
            <a:ext cx="8712968" cy="6463308"/>
          </a:xfrm>
          <a:prstGeom prst="rect">
            <a:avLst/>
          </a:prstGeom>
          <a:noFill/>
        </p:spPr>
        <p:txBody>
          <a:bodyPr wrap="square" rtlCol="0">
            <a:spAutoFit/>
          </a:bodyPr>
          <a:lstStyle/>
          <a:p>
            <a:pPr algn="ctr"/>
            <a:r>
              <a:rPr lang="fr-FR" b="1" dirty="0"/>
              <a:t>L’espace rural a été modelé par les sociétés agricoles</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p:txBody>
      </p:sp>
      <p:pic>
        <p:nvPicPr>
          <p:cNvPr id="1028" name="Picture 4" descr="https://www.vinsalsace.com/assets/img/layout/vignoble-et-route-des-vins/explorer/her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69" y="739442"/>
            <a:ext cx="5027871" cy="166244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8981" y="2094106"/>
            <a:ext cx="5040560" cy="276999"/>
          </a:xfrm>
          <a:prstGeom prst="rect">
            <a:avLst/>
          </a:prstGeom>
        </p:spPr>
        <p:txBody>
          <a:bodyPr wrap="square">
            <a:spAutoFit/>
          </a:bodyPr>
          <a:lstStyle/>
          <a:p>
            <a:r>
              <a:rPr lang="fr-FR" sz="1200" dirty="0">
                <a:solidFill>
                  <a:schemeClr val="bg1"/>
                </a:solidFill>
              </a:rPr>
              <a:t>https://www.vinsalsace.com/fr/vignoble-route-des-vins/explorer/</a:t>
            </a:r>
          </a:p>
        </p:txBody>
      </p:sp>
      <p:sp>
        <p:nvSpPr>
          <p:cNvPr id="4" name="ZoneTexte 3"/>
          <p:cNvSpPr txBox="1"/>
          <p:nvPr/>
        </p:nvSpPr>
        <p:spPr>
          <a:xfrm>
            <a:off x="38163" y="2396831"/>
            <a:ext cx="7524327" cy="369332"/>
          </a:xfrm>
          <a:prstGeom prst="rect">
            <a:avLst/>
          </a:prstGeom>
          <a:noFill/>
        </p:spPr>
        <p:txBody>
          <a:bodyPr wrap="square" rtlCol="0">
            <a:spAutoFit/>
          </a:bodyPr>
          <a:lstStyle/>
          <a:p>
            <a:r>
              <a:rPr lang="fr-FR" dirty="0"/>
              <a:t>Paysage du vignoble alsacien</a:t>
            </a:r>
          </a:p>
        </p:txBody>
      </p:sp>
      <p:sp>
        <p:nvSpPr>
          <p:cNvPr id="5" name="Rectangle 4"/>
          <p:cNvSpPr/>
          <p:nvPr/>
        </p:nvSpPr>
        <p:spPr>
          <a:xfrm>
            <a:off x="5074186" y="4385133"/>
            <a:ext cx="4044460" cy="830997"/>
          </a:xfrm>
          <a:prstGeom prst="rect">
            <a:avLst/>
          </a:prstGeom>
        </p:spPr>
        <p:txBody>
          <a:bodyPr wrap="square">
            <a:spAutoFit/>
          </a:bodyPr>
          <a:lstStyle/>
          <a:p>
            <a:r>
              <a:rPr lang="fr-FR" sz="1600" dirty="0"/>
              <a:t>Paysage structuré par la trame des haies du bocage mayennais vu depuis le Mont Montaigu</a:t>
            </a:r>
          </a:p>
        </p:txBody>
      </p:sp>
      <p:pic>
        <p:nvPicPr>
          <p:cNvPr id="1032" name="Picture 8" descr="http://www.atlas-paysages-yvelines.fr/IMG/jpg/yv-3-31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189"/>
          <a:stretch/>
        </p:blipFill>
        <p:spPr bwMode="auto">
          <a:xfrm>
            <a:off x="-24199" y="3880792"/>
            <a:ext cx="4956239" cy="275587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4199" y="3875798"/>
            <a:ext cx="2551852" cy="276999"/>
          </a:xfrm>
          <a:prstGeom prst="rect">
            <a:avLst/>
          </a:prstGeom>
        </p:spPr>
        <p:txBody>
          <a:bodyPr wrap="none">
            <a:spAutoFit/>
          </a:bodyPr>
          <a:lstStyle/>
          <a:p>
            <a:r>
              <a:rPr lang="fr-FR" sz="1200" dirty="0">
                <a:solidFill>
                  <a:schemeClr val="bg1"/>
                </a:solidFill>
              </a:rPr>
              <a:t>http://www.atlas-paysages-yvelines.fr</a:t>
            </a:r>
          </a:p>
        </p:txBody>
      </p:sp>
      <p:sp>
        <p:nvSpPr>
          <p:cNvPr id="8" name="Rectangle 7"/>
          <p:cNvSpPr/>
          <p:nvPr/>
        </p:nvSpPr>
        <p:spPr>
          <a:xfrm>
            <a:off x="38163" y="6509979"/>
            <a:ext cx="4608890" cy="369332"/>
          </a:xfrm>
          <a:prstGeom prst="rect">
            <a:avLst/>
          </a:prstGeom>
        </p:spPr>
        <p:txBody>
          <a:bodyPr wrap="none">
            <a:spAutoFit/>
          </a:bodyPr>
          <a:lstStyle/>
          <a:p>
            <a:r>
              <a:rPr lang="fr-FR" dirty="0"/>
              <a:t>Damier de champs vers </a:t>
            </a:r>
            <a:r>
              <a:rPr lang="fr-FR" dirty="0" err="1"/>
              <a:t>Gommecourt</a:t>
            </a:r>
            <a:r>
              <a:rPr lang="fr-FR" dirty="0"/>
              <a:t>(Yvelines).</a:t>
            </a:r>
          </a:p>
        </p:txBody>
      </p:sp>
      <p:pic>
        <p:nvPicPr>
          <p:cNvPr id="1030" name="Picture 6" descr="http://www.paysages.pays-de-la-loire.developpement-durable.gouv.fr/IMG/jpg/PSPboc-01P1090953_Copier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7353" y="2311439"/>
            <a:ext cx="5036647" cy="20736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283968" y="4108134"/>
            <a:ext cx="5036647" cy="276999"/>
          </a:xfrm>
          <a:prstGeom prst="rect">
            <a:avLst/>
          </a:prstGeom>
        </p:spPr>
        <p:txBody>
          <a:bodyPr wrap="square">
            <a:spAutoFit/>
          </a:bodyPr>
          <a:lstStyle/>
          <a:p>
            <a:r>
              <a:rPr lang="fr-FR" sz="1200" dirty="0">
                <a:solidFill>
                  <a:schemeClr val="bg1"/>
                </a:solidFill>
              </a:rPr>
              <a:t>http://www.paysages.pays-de-la-loire.developpement-durable.gouv.fr</a:t>
            </a:r>
          </a:p>
        </p:txBody>
      </p:sp>
    </p:spTree>
    <p:extLst>
      <p:ext uri="{BB962C8B-B14F-4D97-AF65-F5344CB8AC3E}">
        <p14:creationId xmlns:p14="http://schemas.microsoft.com/office/powerpoint/2010/main" val="1863482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D49EC4-D41A-4B22-8946-3176DFDF8A98}"/>
              </a:ext>
            </a:extLst>
          </p:cNvPr>
          <p:cNvSpPr>
            <a:spLocks noGrp="1"/>
          </p:cNvSpPr>
          <p:nvPr>
            <p:ph type="ctrTitle"/>
          </p:nvPr>
        </p:nvSpPr>
        <p:spPr>
          <a:xfrm>
            <a:off x="107504" y="476672"/>
            <a:ext cx="8764889" cy="1790700"/>
          </a:xfrm>
        </p:spPr>
        <p:txBody>
          <a:bodyPr>
            <a:normAutofit fontScale="90000"/>
          </a:bodyPr>
          <a:lstStyle/>
          <a:p>
            <a:r>
              <a:rPr lang="fr-FR" sz="3975" dirty="0"/>
              <a:t>THÈME 3 : </a:t>
            </a:r>
            <a:br>
              <a:rPr lang="fr-FR" sz="3975" dirty="0"/>
            </a:br>
            <a:br>
              <a:rPr lang="fr-FR" sz="900" dirty="0"/>
            </a:br>
            <a:r>
              <a:rPr lang="fr-FR" b="1" dirty="0">
                <a:solidFill>
                  <a:prstClr val="black"/>
                </a:solidFill>
              </a:rPr>
              <a:t>Les espaces ruraux : multifonctionnalité ou fragmentation ?</a:t>
            </a:r>
            <a:r>
              <a:rPr lang="fr-FR" sz="3300" b="1" dirty="0"/>
              <a:t>(</a:t>
            </a:r>
            <a:r>
              <a:rPr lang="fr-FR" sz="3300" b="1" i="1" dirty="0"/>
              <a:t>12-14 heures</a:t>
            </a:r>
            <a:r>
              <a:rPr lang="fr-FR" sz="3300" b="1" dirty="0"/>
              <a:t>)</a:t>
            </a:r>
            <a:endParaRPr lang="fr-FR" b="1" dirty="0"/>
          </a:p>
        </p:txBody>
      </p:sp>
      <p:pic>
        <p:nvPicPr>
          <p:cNvPr id="8" name="Picture 4" descr="https://www.vinsalsace.com/assets/img/layout/vignoble-et-route-des-vins/explorer/hero-m.jpg">
            <a:extLst>
              <a:ext uri="{FF2B5EF4-FFF2-40B4-BE49-F238E27FC236}">
                <a16:creationId xmlns:a16="http://schemas.microsoft.com/office/drawing/2014/main" id="{059909A5-668D-4118-B65A-55F18731F4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996952"/>
            <a:ext cx="7403707" cy="244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F2D53A0-2C9A-4A49-A7E0-C487E57CE7D3}"/>
              </a:ext>
            </a:extLst>
          </p:cNvPr>
          <p:cNvSpPr/>
          <p:nvPr/>
        </p:nvSpPr>
        <p:spPr>
          <a:xfrm>
            <a:off x="1763688" y="5445224"/>
            <a:ext cx="5040560" cy="276999"/>
          </a:xfrm>
          <a:prstGeom prst="rect">
            <a:avLst/>
          </a:prstGeom>
        </p:spPr>
        <p:txBody>
          <a:bodyPr wrap="square">
            <a:spAutoFit/>
          </a:bodyPr>
          <a:lstStyle/>
          <a:p>
            <a:r>
              <a:rPr lang="fr-FR" sz="1200" dirty="0"/>
              <a:t>https://www.vinsalsace.com/fr/vignoble-route-des-vins/explorer/</a:t>
            </a:r>
          </a:p>
        </p:txBody>
      </p:sp>
    </p:spTree>
    <p:extLst>
      <p:ext uri="{BB962C8B-B14F-4D97-AF65-F5344CB8AC3E}">
        <p14:creationId xmlns:p14="http://schemas.microsoft.com/office/powerpoint/2010/main" val="104293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3" y="332656"/>
            <a:ext cx="8136904" cy="4247317"/>
          </a:xfrm>
          <a:prstGeom prst="rect">
            <a:avLst/>
          </a:prstGeom>
        </p:spPr>
        <p:txBody>
          <a:bodyPr wrap="square">
            <a:spAutoFit/>
          </a:bodyPr>
          <a:lstStyle/>
          <a:p>
            <a:pPr algn="just"/>
            <a:r>
              <a:rPr lang="fr-FR" sz="2800" dirty="0"/>
              <a:t>« Les espaces ruraux sont à la fois le résultat d’évolutions passées, sur le temps long, et de mouvements de surface plus récents mais de grande ampleur. La trame de ces évolutions, visible dans les paysages, dans la répartition de la population et celle des activités, organise le territoire français tout entier. Il s’agit d’expliquer ce qui structure, de manière dynamique à différentes échelles , l’espace rural d’aujourd’hui. »</a:t>
            </a:r>
          </a:p>
          <a:p>
            <a:pPr algn="r"/>
            <a:r>
              <a:rPr lang="fr-FR" dirty="0"/>
              <a:t>Jean-Benoît </a:t>
            </a:r>
            <a:r>
              <a:rPr lang="fr-FR" dirty="0" err="1"/>
              <a:t>Bouron</a:t>
            </a:r>
            <a:r>
              <a:rPr lang="fr-FR" dirty="0"/>
              <a:t> et Pierre-Marie Georges, 2015, </a:t>
            </a:r>
            <a:r>
              <a:rPr lang="fr-FR" i="1" dirty="0"/>
              <a:t>Les espaces ruraux en France</a:t>
            </a:r>
            <a:endParaRPr lang="fr-FR" dirty="0"/>
          </a:p>
        </p:txBody>
      </p:sp>
      <p:sp>
        <p:nvSpPr>
          <p:cNvPr id="3" name="ZoneTexte 2"/>
          <p:cNvSpPr txBox="1"/>
          <p:nvPr/>
        </p:nvSpPr>
        <p:spPr>
          <a:xfrm>
            <a:off x="608264" y="5013176"/>
            <a:ext cx="7996183" cy="1384995"/>
          </a:xfrm>
          <a:prstGeom prst="rect">
            <a:avLst/>
          </a:prstGeom>
          <a:noFill/>
        </p:spPr>
        <p:txBody>
          <a:bodyPr wrap="square" rtlCol="0">
            <a:spAutoFit/>
          </a:bodyPr>
          <a:lstStyle/>
          <a:p>
            <a:pPr algn="just"/>
            <a:r>
              <a:rPr lang="fr-FR" sz="2800" b="1" i="1" dirty="0">
                <a:solidFill>
                  <a:srgbClr val="00B050"/>
                </a:solidFill>
              </a:rPr>
              <a:t>Quelles sont les transformations à l’œuvre dans les espaces ruraux français dans un pays de plus en plus urbanisé et ouvert sur le monde et l’Europe ?</a:t>
            </a:r>
          </a:p>
        </p:txBody>
      </p:sp>
    </p:spTree>
    <p:extLst>
      <p:ext uri="{BB962C8B-B14F-4D97-AF65-F5344CB8AC3E}">
        <p14:creationId xmlns:p14="http://schemas.microsoft.com/office/powerpoint/2010/main" val="950037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764704"/>
            <a:ext cx="8496944" cy="4893647"/>
          </a:xfrm>
          <a:prstGeom prst="rect">
            <a:avLst/>
          </a:prstGeom>
        </p:spPr>
        <p:txBody>
          <a:bodyPr wrap="square">
            <a:spAutoFit/>
          </a:bodyPr>
          <a:lstStyle/>
          <a:p>
            <a:pPr algn="ctr"/>
            <a:r>
              <a:rPr lang="fr-FR" sz="4000" b="1" dirty="0">
                <a:solidFill>
                  <a:srgbClr val="FF0000"/>
                </a:solidFill>
              </a:rPr>
              <a:t>I-  Une fonction productive qui s’affirme et se diversifie</a:t>
            </a:r>
          </a:p>
          <a:p>
            <a:endParaRPr lang="fr-FR" b="1" dirty="0"/>
          </a:p>
          <a:p>
            <a:endParaRPr lang="fr-FR" b="1" dirty="0"/>
          </a:p>
          <a:p>
            <a:pPr algn="ctr"/>
            <a:r>
              <a:rPr lang="fr-FR" sz="2400" b="1" i="1" dirty="0"/>
              <a:t>Quels sont les atouts des espaces ruraux dans la mondialisation </a:t>
            </a:r>
            <a:r>
              <a:rPr lang="fr-FR" sz="2400" b="1" dirty="0"/>
              <a:t>? </a:t>
            </a:r>
            <a:endParaRPr lang="fr-FR" sz="2400" dirty="0">
              <a:solidFill>
                <a:srgbClr val="000000"/>
              </a:solidFill>
              <a:latin typeface="Arial"/>
            </a:endParaRPr>
          </a:p>
          <a:p>
            <a:endParaRPr lang="fr-FR" dirty="0">
              <a:solidFill>
                <a:srgbClr val="000000"/>
              </a:solidFill>
              <a:latin typeface="Arial"/>
            </a:endParaRPr>
          </a:p>
          <a:p>
            <a:r>
              <a:rPr lang="fr-FR" dirty="0">
                <a:solidFill>
                  <a:srgbClr val="000000"/>
                </a:solidFill>
                <a:latin typeface="Arial"/>
              </a:rPr>
              <a:t>[IO : mutation des systèmes agricoles et diversification des fonctions productives]</a:t>
            </a:r>
          </a:p>
          <a:p>
            <a:endParaRPr lang="fr-FR" dirty="0">
              <a:solidFill>
                <a:srgbClr val="000000"/>
              </a:solidFill>
              <a:latin typeface="Arial"/>
            </a:endParaRPr>
          </a:p>
          <a:p>
            <a:endParaRPr lang="fr-FR" dirty="0">
              <a:solidFill>
                <a:srgbClr val="000000"/>
              </a:solidFill>
              <a:latin typeface="Arial"/>
            </a:endParaRPr>
          </a:p>
          <a:p>
            <a:endParaRPr lang="fr-FR" dirty="0">
              <a:solidFill>
                <a:srgbClr val="000000"/>
              </a:solidFill>
              <a:latin typeface="Arial"/>
            </a:endParaRPr>
          </a:p>
          <a:p>
            <a:endParaRPr lang="fr-FR" dirty="0">
              <a:solidFill>
                <a:srgbClr val="000000"/>
              </a:solidFill>
              <a:latin typeface="Arial"/>
            </a:endParaRPr>
          </a:p>
          <a:p>
            <a:pPr algn="ctr"/>
            <a:r>
              <a:rPr lang="fr-FR" sz="2800" b="1" dirty="0">
                <a:solidFill>
                  <a:srgbClr val="FF0000"/>
                </a:solidFill>
                <a:latin typeface="Arial"/>
              </a:rPr>
              <a:t>A - La mutation des systèmes agricoles</a:t>
            </a:r>
          </a:p>
          <a:p>
            <a:endParaRPr lang="fr-FR" dirty="0">
              <a:solidFill>
                <a:srgbClr val="000000"/>
              </a:solidFill>
              <a:latin typeface="Arial"/>
            </a:endParaRPr>
          </a:p>
          <a:p>
            <a:endParaRPr lang="fr-FR" dirty="0">
              <a:solidFill>
                <a:srgbClr val="000000"/>
              </a:solidFill>
              <a:latin typeface="Arial"/>
            </a:endParaRPr>
          </a:p>
        </p:txBody>
      </p:sp>
    </p:spTree>
    <p:extLst>
      <p:ext uri="{BB962C8B-B14F-4D97-AF65-F5344CB8AC3E}">
        <p14:creationId xmlns:p14="http://schemas.microsoft.com/office/powerpoint/2010/main" val="3784465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752"/>
            <a:ext cx="4644008" cy="649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470545"/>
            <a:ext cx="4416784" cy="6198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251520" y="7849"/>
            <a:ext cx="9384320" cy="338554"/>
          </a:xfrm>
          <a:prstGeom prst="rect">
            <a:avLst/>
          </a:prstGeom>
          <a:noFill/>
        </p:spPr>
        <p:txBody>
          <a:bodyPr wrap="square" rtlCol="0">
            <a:spAutoFit/>
          </a:bodyPr>
          <a:lstStyle/>
          <a:p>
            <a:r>
              <a:rPr lang="fr-FR" sz="1600" b="1" dirty="0"/>
              <a:t>L’Ariège: Un exemple de mutation d’un système agricole étudié à partir d’un corpus documentaire</a:t>
            </a:r>
          </a:p>
        </p:txBody>
      </p:sp>
    </p:spTree>
    <p:extLst>
      <p:ext uri="{BB962C8B-B14F-4D97-AF65-F5344CB8AC3E}">
        <p14:creationId xmlns:p14="http://schemas.microsoft.com/office/powerpoint/2010/main" val="1648421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geotheque.org/wp-content/uploads/2015/10/TypoBv2010_Pistre-RevuPMG-pour-g%C3%A9oth%C3%A8quev4-01.png"/>
          <p:cNvPicPr>
            <a:picLocks noChangeAspect="1" noChangeArrowheads="1"/>
          </p:cNvPicPr>
          <p:nvPr/>
        </p:nvPicPr>
        <p:blipFill>
          <a:blip r:embed="rId2" cstate="print"/>
          <a:srcRect/>
          <a:stretch>
            <a:fillRect/>
          </a:stretch>
        </p:blipFill>
        <p:spPr bwMode="auto">
          <a:xfrm>
            <a:off x="0" y="381560"/>
            <a:ext cx="8988425" cy="6476440"/>
          </a:xfrm>
          <a:prstGeom prst="rect">
            <a:avLst/>
          </a:prstGeom>
          <a:noFill/>
          <a:ln w="9525">
            <a:noFill/>
            <a:miter lim="800000"/>
            <a:headEnd/>
            <a:tailEnd/>
          </a:ln>
        </p:spPr>
      </p:pic>
      <p:sp>
        <p:nvSpPr>
          <p:cNvPr id="2" name="Rectangle 1"/>
          <p:cNvSpPr/>
          <p:nvPr/>
        </p:nvSpPr>
        <p:spPr>
          <a:xfrm>
            <a:off x="-22903" y="4077071"/>
            <a:ext cx="3995936" cy="193657"/>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3A7A3530-CC04-4C05-B2D2-F1BFE70BA467}"/>
              </a:ext>
            </a:extLst>
          </p:cNvPr>
          <p:cNvSpPr txBox="1"/>
          <p:nvPr/>
        </p:nvSpPr>
        <p:spPr>
          <a:xfrm>
            <a:off x="251520" y="1412776"/>
            <a:ext cx="2880320" cy="923330"/>
          </a:xfrm>
          <a:prstGeom prst="rect">
            <a:avLst/>
          </a:prstGeom>
          <a:noFill/>
        </p:spPr>
        <p:txBody>
          <a:bodyPr wrap="square" rtlCol="0">
            <a:spAutoFit/>
          </a:bodyPr>
          <a:lstStyle/>
          <a:p>
            <a:r>
              <a:rPr lang="fr-FR" dirty="0">
                <a:solidFill>
                  <a:srgbClr val="7030A0"/>
                </a:solidFill>
              </a:rPr>
              <a:t>L’Ariège appartient au type 4 des bassins de vie à dominante rurale.</a:t>
            </a:r>
          </a:p>
        </p:txBody>
      </p:sp>
      <p:sp>
        <p:nvSpPr>
          <p:cNvPr id="4" name="Ellipse 3">
            <a:extLst>
              <a:ext uri="{FF2B5EF4-FFF2-40B4-BE49-F238E27FC236}">
                <a16:creationId xmlns:a16="http://schemas.microsoft.com/office/drawing/2014/main" id="{77A4E9FE-1B1A-48B0-8070-44C10F945555}"/>
              </a:ext>
            </a:extLst>
          </p:cNvPr>
          <p:cNvSpPr/>
          <p:nvPr/>
        </p:nvSpPr>
        <p:spPr>
          <a:xfrm>
            <a:off x="5364088" y="5589240"/>
            <a:ext cx="576064" cy="576064"/>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08210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92531"/>
            <a:ext cx="8784976" cy="6817251"/>
          </a:xfrm>
          <a:prstGeom prst="rect">
            <a:avLst/>
          </a:prstGeom>
        </p:spPr>
        <p:txBody>
          <a:bodyPr wrap="square">
            <a:spAutoFit/>
          </a:bodyPr>
          <a:lstStyle/>
          <a:p>
            <a:r>
              <a:rPr lang="fr-FR" sz="2400" b="1" dirty="0">
                <a:solidFill>
                  <a:srgbClr val="000000"/>
                </a:solidFill>
                <a:latin typeface="Arial"/>
              </a:rPr>
              <a:t>Des espaces ruraux de moins en moins agricoles </a:t>
            </a:r>
          </a:p>
          <a:p>
            <a:endParaRPr lang="fr-FR" sz="800" dirty="0">
              <a:solidFill>
                <a:srgbClr val="000000"/>
              </a:solidFill>
              <a:latin typeface="Arial"/>
            </a:endParaRPr>
          </a:p>
          <a:p>
            <a:pPr algn="ctr"/>
            <a:r>
              <a:rPr lang="fr-FR" dirty="0">
                <a:solidFill>
                  <a:srgbClr val="000000"/>
                </a:solidFill>
                <a:latin typeface="Arial"/>
              </a:rPr>
              <a:t>Mutation des systèmes agricoles(IO) : </a:t>
            </a:r>
          </a:p>
          <a:p>
            <a:endParaRPr lang="fr-FR" sz="700" dirty="0">
              <a:solidFill>
                <a:srgbClr val="000000"/>
              </a:solidFill>
              <a:latin typeface="Arial"/>
            </a:endParaRPr>
          </a:p>
          <a:p>
            <a:r>
              <a:rPr lang="fr-FR" dirty="0">
                <a:solidFill>
                  <a:srgbClr val="000000"/>
                </a:solidFill>
                <a:latin typeface="Arial"/>
              </a:rPr>
              <a:t>L’espace agricole devient un espace rural sous l’effet de la modernisation de l’agriculture impulsée par la PAC </a:t>
            </a:r>
          </a:p>
          <a:p>
            <a:endParaRPr lang="fr-FR" sz="800" dirty="0">
              <a:solidFill>
                <a:srgbClr val="000000"/>
              </a:solidFill>
              <a:latin typeface="Arial"/>
            </a:endParaRPr>
          </a:p>
          <a:p>
            <a:r>
              <a:rPr lang="fr-FR" b="1" dirty="0"/>
              <a:t>La « révolution silencieuse » des campagnes: l’agriculture  a connu de profondes mutations depuis les années 1950.</a:t>
            </a:r>
          </a:p>
          <a:p>
            <a:endParaRPr lang="fr-FR" sz="800" dirty="0">
              <a:solidFill>
                <a:srgbClr val="000000"/>
              </a:solidFill>
              <a:latin typeface="Arial"/>
            </a:endParaRPr>
          </a:p>
          <a:p>
            <a:pPr marL="285750" indent="-285750">
              <a:buFont typeface="Wingdings" pitchFamily="2" charset="2"/>
              <a:buChar char="ü"/>
            </a:pPr>
            <a:r>
              <a:rPr lang="fr-FR" dirty="0"/>
              <a:t>Sous l’impulsion de la Politique agricole commune à partir de 1950 l’agriculture  paysanne (système associant polyculture et élevage) remplacée par agriculture marchande intégrée aux systèmes industriels et financiers + mécanisation + intrants + progrès biologiques =&gt; meilleurs rendements et forte hausse de productivité.</a:t>
            </a:r>
          </a:p>
          <a:p>
            <a:endParaRPr lang="fr-FR" sz="800" dirty="0">
              <a:solidFill>
                <a:srgbClr val="000000"/>
              </a:solidFill>
              <a:latin typeface="Arial"/>
            </a:endParaRPr>
          </a:p>
          <a:p>
            <a:pPr marL="285750" indent="-285750">
              <a:buFont typeface="Wingdings" pitchFamily="2" charset="2"/>
              <a:buChar char="ü"/>
            </a:pPr>
            <a:r>
              <a:rPr lang="fr-FR" dirty="0"/>
              <a:t>Dans ces campagnes productives, l’agriculture n’est plus l’activité économique dominante (en termes d’emplois et de valeur ajoutée), mais elle reste celle qui à la fois structure l’espace et en assure l’occupation majoritaire. </a:t>
            </a:r>
          </a:p>
          <a:p>
            <a:endParaRPr lang="fr-FR" dirty="0"/>
          </a:p>
          <a:p>
            <a:r>
              <a:rPr lang="fr-FR" dirty="0"/>
              <a:t>L'agriculture couvre toujours une part prépondérante du territoire.</a:t>
            </a:r>
          </a:p>
          <a:p>
            <a:endParaRPr lang="fr-FR" dirty="0"/>
          </a:p>
          <a:p>
            <a:endParaRPr lang="fr-FR" sz="1400" dirty="0"/>
          </a:p>
          <a:p>
            <a:r>
              <a:rPr lang="fr-FR" b="1" dirty="0"/>
              <a:t>L’espace agricole est devenu un espace rural, dans lequel les agriculteurs ne sont plus majoritaires ni mêmes dominants.</a:t>
            </a:r>
          </a:p>
          <a:p>
            <a:endParaRPr lang="fr-FR" dirty="0"/>
          </a:p>
          <a:p>
            <a:r>
              <a:rPr lang="fr-FR" b="1" dirty="0"/>
              <a:t>  </a:t>
            </a:r>
            <a:endParaRPr lang="fr-FR" dirty="0"/>
          </a:p>
          <a:p>
            <a:endParaRPr lang="fr-FR" dirty="0">
              <a:solidFill>
                <a:srgbClr val="000000"/>
              </a:solidFill>
              <a:latin typeface="Arial"/>
            </a:endParaRPr>
          </a:p>
        </p:txBody>
      </p:sp>
    </p:spTree>
    <p:extLst>
      <p:ext uri="{BB962C8B-B14F-4D97-AF65-F5344CB8AC3E}">
        <p14:creationId xmlns:p14="http://schemas.microsoft.com/office/powerpoint/2010/main" val="2710985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27584" y="0"/>
            <a:ext cx="8064896" cy="369332"/>
          </a:xfrm>
          <a:prstGeom prst="rect">
            <a:avLst/>
          </a:prstGeom>
          <a:noFill/>
        </p:spPr>
        <p:txBody>
          <a:bodyPr wrap="square" rtlCol="0">
            <a:spAutoFit/>
          </a:bodyPr>
          <a:lstStyle/>
          <a:p>
            <a:r>
              <a:rPr lang="fr-FR" b="1" dirty="0"/>
              <a:t>Les systèmes agraires français     </a:t>
            </a:r>
            <a:r>
              <a:rPr lang="fr-FR" dirty="0"/>
              <a:t>source : Documentation photographique 8096</a:t>
            </a:r>
          </a:p>
        </p:txBody>
      </p:sp>
      <p:sp>
        <p:nvSpPr>
          <p:cNvPr id="3" name="Rectangle 2"/>
          <p:cNvSpPr/>
          <p:nvPr/>
        </p:nvSpPr>
        <p:spPr>
          <a:xfrm>
            <a:off x="2469989" y="369333"/>
            <a:ext cx="3547176" cy="646331"/>
          </a:xfrm>
          <a:prstGeom prst="rect">
            <a:avLst/>
          </a:prstGeom>
        </p:spPr>
        <p:txBody>
          <a:bodyPr wrap="square">
            <a:spAutoFit/>
          </a:bodyPr>
          <a:lstStyle/>
          <a:p>
            <a:r>
              <a:rPr lang="fr-FR" dirty="0"/>
              <a:t>La SAU occupe aujourd’hui 30 millions ha soit les 3/5</a:t>
            </a:r>
            <a:r>
              <a:rPr lang="fr-FR" baseline="30000" dirty="0"/>
              <a:t>e</a:t>
            </a:r>
            <a:r>
              <a:rPr lang="fr-FR" dirty="0"/>
              <a:t> du territoire </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9988" y="1113175"/>
            <a:ext cx="4055146" cy="4917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7165" y="291850"/>
            <a:ext cx="2647673" cy="2107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4807" y="4638959"/>
            <a:ext cx="2647673" cy="2118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92" y="4624119"/>
            <a:ext cx="2520280" cy="1958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992" y="563749"/>
            <a:ext cx="2417996" cy="1837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03513" y="2376169"/>
            <a:ext cx="8840487" cy="3416320"/>
          </a:xfrm>
          <a:prstGeom prst="rect">
            <a:avLst/>
          </a:prstGeom>
          <a:solidFill>
            <a:schemeClr val="bg1"/>
          </a:solidFill>
        </p:spPr>
        <p:txBody>
          <a:bodyPr wrap="square">
            <a:spAutoFit/>
          </a:bodyPr>
          <a:lstStyle/>
          <a:p>
            <a:pPr marL="342900" indent="-342900">
              <a:buFont typeface="Wingdings" pitchFamily="2" charset="2"/>
              <a:buChar char="ü"/>
            </a:pPr>
            <a:r>
              <a:rPr lang="fr-FR" dirty="0"/>
              <a:t>Grandes spécialisations régionales  avec des clivages sont de plus en plus marqués. </a:t>
            </a:r>
          </a:p>
          <a:p>
            <a:pPr marL="285750" indent="-285750">
              <a:buSzPct val="100000"/>
              <a:buFont typeface="Calibri" pitchFamily="34" charset="0"/>
              <a:buChar char="•"/>
            </a:pPr>
            <a:r>
              <a:rPr lang="fr-FR" dirty="0"/>
              <a:t>Ainsi, des régions voient se renforcer une agriculture intensive et spécialisée, de plus en plus mondialisée : grande culture céréalière dans la Beauce, la Brie ou en Alsace ; élevage intensif en Bretagne.</a:t>
            </a:r>
          </a:p>
          <a:p>
            <a:pPr marL="285750" indent="-285750">
              <a:buSzPct val="100000"/>
              <a:buFont typeface="Calibri" pitchFamily="34" charset="0"/>
              <a:buChar char="•"/>
            </a:pPr>
            <a:r>
              <a:rPr lang="fr-FR" dirty="0"/>
              <a:t>D’autres régions agricoles sont bien moins intégrées dans la mondialisation, avec des formes plus extensives et poly culturales : c’est le cas des régions de moyenne  montagne par exemple, qui pratiquent un élevage extensif. </a:t>
            </a:r>
          </a:p>
          <a:p>
            <a:pPr marL="285750" indent="-285750">
              <a:buSzPct val="100000"/>
              <a:buFont typeface="Calibri" pitchFamily="34" charset="0"/>
              <a:buChar char="•"/>
            </a:pPr>
            <a:endParaRPr lang="fr-FR" dirty="0"/>
          </a:p>
          <a:p>
            <a:pPr marL="285750" indent="-285750">
              <a:buFont typeface="Wingdings" pitchFamily="2" charset="2"/>
              <a:buChar char="ü"/>
            </a:pPr>
            <a:r>
              <a:rPr lang="fr-FR" dirty="0"/>
              <a:t>La Politique agricole commune (</a:t>
            </a:r>
            <a:r>
              <a:rPr lang="fr-FR" dirty="0" err="1"/>
              <a:t>Pac</a:t>
            </a:r>
            <a:r>
              <a:rPr lang="fr-FR" dirty="0"/>
              <a:t>) a, selon les cas, stimulé, provoqué ou accompagné ces changements : en particulier, le système de subvention a pu encourager la céréaliculture au détriment de l’élevage ou encore le développement de très grande exploitations. </a:t>
            </a:r>
          </a:p>
        </p:txBody>
      </p:sp>
    </p:spTree>
    <p:extLst>
      <p:ext uri="{BB962C8B-B14F-4D97-AF65-F5344CB8AC3E}">
        <p14:creationId xmlns:p14="http://schemas.microsoft.com/office/powerpoint/2010/main" val="407772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995363"/>
            <a:ext cx="9096375"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5856783"/>
            <a:ext cx="9144000" cy="369332"/>
          </a:xfrm>
          <a:prstGeom prst="rect">
            <a:avLst/>
          </a:prstGeom>
        </p:spPr>
        <p:txBody>
          <a:bodyPr wrap="square">
            <a:spAutoFit/>
          </a:bodyPr>
          <a:lstStyle/>
          <a:p>
            <a:r>
              <a:rPr lang="fr-FR" dirty="0"/>
              <a:t>https://ec.europa.eu/france/sites/france/files/fiche_dinformation-la_pac_en_france.pdf</a:t>
            </a:r>
          </a:p>
        </p:txBody>
      </p:sp>
      <p:sp>
        <p:nvSpPr>
          <p:cNvPr id="3" name="Rectangle 2"/>
          <p:cNvSpPr/>
          <p:nvPr/>
        </p:nvSpPr>
        <p:spPr>
          <a:xfrm>
            <a:off x="5292080" y="995363"/>
            <a:ext cx="3851920" cy="113749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37614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911" y="1412776"/>
            <a:ext cx="3892803" cy="3693319"/>
          </a:xfrm>
          <a:prstGeom prst="rect">
            <a:avLst/>
          </a:prstGeom>
        </p:spPr>
        <p:txBody>
          <a:bodyPr wrap="square">
            <a:spAutoFit/>
          </a:bodyPr>
          <a:lstStyle/>
          <a:p>
            <a:pPr algn="just"/>
            <a:endParaRPr lang="fr-FR" dirty="0">
              <a:solidFill>
                <a:srgbClr val="000000"/>
              </a:solidFill>
              <a:latin typeface="Arial"/>
            </a:endParaRPr>
          </a:p>
          <a:p>
            <a:pPr algn="just"/>
            <a:r>
              <a:rPr lang="fr-FR" b="1" dirty="0">
                <a:solidFill>
                  <a:srgbClr val="000000"/>
                </a:solidFill>
                <a:latin typeface="Arial"/>
              </a:rPr>
              <a:t>a) Une industrialisation rurale ancienne</a:t>
            </a:r>
          </a:p>
          <a:p>
            <a:pPr algn="just"/>
            <a:endParaRPr lang="fr-FR" dirty="0">
              <a:solidFill>
                <a:srgbClr val="000000"/>
              </a:solidFill>
              <a:latin typeface="Arial"/>
            </a:endParaRPr>
          </a:p>
          <a:p>
            <a:pPr algn="just"/>
            <a:r>
              <a:rPr lang="fr-FR" dirty="0"/>
              <a:t>Une partie de l’appareil industriel français reste localisé dans les campagnes .  </a:t>
            </a:r>
          </a:p>
          <a:p>
            <a:pPr algn="just"/>
            <a:r>
              <a:rPr lang="fr-FR" dirty="0"/>
              <a:t>L’activité de fabrication (artisanat et emploi industriel) est le premier secteur d’emploi de l’espace rural:</a:t>
            </a:r>
          </a:p>
          <a:p>
            <a:pPr algn="just"/>
            <a:r>
              <a:rPr lang="fr-FR" dirty="0"/>
              <a:t> 14% des actifs et 30% des habitants ruraux sont ouvriers. </a:t>
            </a:r>
          </a:p>
          <a:p>
            <a:pPr algn="just"/>
            <a:endParaRPr lang="fr-FR" dirty="0">
              <a:solidFill>
                <a:srgbClr val="000000"/>
              </a:solidFill>
              <a:latin typeface="Arial"/>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0000">
            <a:off x="4039912" y="675536"/>
            <a:ext cx="4962607" cy="6139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67544" y="259533"/>
            <a:ext cx="8588173" cy="461665"/>
          </a:xfrm>
          <a:prstGeom prst="rect">
            <a:avLst/>
          </a:prstGeom>
        </p:spPr>
        <p:txBody>
          <a:bodyPr wrap="square">
            <a:spAutoFit/>
          </a:bodyPr>
          <a:lstStyle/>
          <a:p>
            <a:pPr algn="ctr"/>
            <a:r>
              <a:rPr lang="fr-FR" sz="2400" b="1" dirty="0">
                <a:solidFill>
                  <a:srgbClr val="FF0000"/>
                </a:solidFill>
                <a:latin typeface="Arial"/>
              </a:rPr>
              <a:t>B - Diversification des fonctions productives</a:t>
            </a:r>
          </a:p>
        </p:txBody>
      </p:sp>
    </p:spTree>
    <p:extLst>
      <p:ext uri="{BB962C8B-B14F-4D97-AF65-F5344CB8AC3E}">
        <p14:creationId xmlns:p14="http://schemas.microsoft.com/office/powerpoint/2010/main" val="495463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532" b="5282"/>
          <a:stretch/>
        </p:blipFill>
        <p:spPr bwMode="auto">
          <a:xfrm>
            <a:off x="323528" y="357664"/>
            <a:ext cx="7862369" cy="3500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https://www.clairefontaine.com/ressources/editeur/lamarque_4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24" y="4293868"/>
            <a:ext cx="4624287" cy="186583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148064" y="3780234"/>
            <a:ext cx="3968079" cy="3108543"/>
          </a:xfrm>
          <a:prstGeom prst="rect">
            <a:avLst/>
          </a:prstGeom>
          <a:ln>
            <a:solidFill>
              <a:schemeClr val="tx1"/>
            </a:solidFill>
          </a:ln>
        </p:spPr>
        <p:txBody>
          <a:bodyPr wrap="square">
            <a:spAutoFit/>
          </a:bodyPr>
          <a:lstStyle/>
          <a:p>
            <a:pPr algn="just"/>
            <a:r>
              <a:rPr lang="fr-FR" sz="1400" dirty="0"/>
              <a:t>La </a:t>
            </a:r>
            <a:r>
              <a:rPr lang="fr-FR" sz="1400" b="1" dirty="0"/>
              <a:t>production de papier</a:t>
            </a:r>
            <a:r>
              <a:rPr lang="fr-FR" sz="1400" dirty="0"/>
              <a:t> est une longue tradition pour la vallée de la Meurthe, depuis que les premiers moulins à papiers y ont été crées au XVIe siècle. C'est dans cet environnement propice que les </a:t>
            </a:r>
            <a:r>
              <a:rPr lang="fr-FR" sz="1400" b="1" dirty="0"/>
              <a:t>Papeteries de Clairefontaine</a:t>
            </a:r>
            <a:r>
              <a:rPr lang="fr-FR" sz="1400" dirty="0"/>
              <a:t> ont démarré leur production en 1858, dans la petite ville d'</a:t>
            </a:r>
            <a:r>
              <a:rPr lang="fr-FR" sz="1400" dirty="0" err="1"/>
              <a:t>Etival</a:t>
            </a:r>
            <a:r>
              <a:rPr lang="fr-FR" sz="1400" dirty="0"/>
              <a:t> Clairefontaine, située à 90 km de Strasbourg sur les bords de la Meurthe. Profitant des chiffons fournis par l'industrie textile locale, Clairefontaine va devenir en quelques années une des plus importantes usines de la région.</a:t>
            </a:r>
          </a:p>
          <a:p>
            <a:r>
              <a:rPr lang="fr-FR" sz="1400" b="1" dirty="0"/>
              <a:t>Clairefontaine aujourd’hui.</a:t>
            </a:r>
          </a:p>
          <a:p>
            <a:r>
              <a:rPr lang="fr-FR" sz="1400" dirty="0"/>
              <a:t>Les trois activités : papier, enveloppes et cahiers, sont toujours présentes sur le site.</a:t>
            </a:r>
          </a:p>
        </p:txBody>
      </p:sp>
      <p:sp>
        <p:nvSpPr>
          <p:cNvPr id="3" name="Rectangle 2"/>
          <p:cNvSpPr/>
          <p:nvPr/>
        </p:nvSpPr>
        <p:spPr>
          <a:xfrm>
            <a:off x="0" y="6211669"/>
            <a:ext cx="4572000" cy="646331"/>
          </a:xfrm>
          <a:prstGeom prst="rect">
            <a:avLst/>
          </a:prstGeom>
        </p:spPr>
        <p:txBody>
          <a:bodyPr>
            <a:spAutoFit/>
          </a:bodyPr>
          <a:lstStyle/>
          <a:p>
            <a:pPr algn="just"/>
            <a:r>
              <a:rPr lang="fr-FR" dirty="0"/>
              <a:t>https://www.clairefontaine.com/historique-patrimoine.html</a:t>
            </a:r>
          </a:p>
        </p:txBody>
      </p:sp>
      <p:sp>
        <p:nvSpPr>
          <p:cNvPr id="4" name="Rectangle 3"/>
          <p:cNvSpPr/>
          <p:nvPr/>
        </p:nvSpPr>
        <p:spPr>
          <a:xfrm>
            <a:off x="23664" y="3709924"/>
            <a:ext cx="5262082" cy="461665"/>
          </a:xfrm>
          <a:prstGeom prst="rect">
            <a:avLst/>
          </a:prstGeom>
        </p:spPr>
        <p:txBody>
          <a:bodyPr wrap="none">
            <a:spAutoFit/>
          </a:bodyPr>
          <a:lstStyle/>
          <a:p>
            <a:pPr marL="342900" indent="-342900">
              <a:buFont typeface="Wingdings" pitchFamily="2" charset="2"/>
              <a:buChar char="§"/>
            </a:pPr>
            <a:r>
              <a:rPr lang="fr-FR" sz="2400" b="1" dirty="0"/>
              <a:t>L’industrie du papier dans les Vosges </a:t>
            </a:r>
          </a:p>
        </p:txBody>
      </p:sp>
      <p:sp>
        <p:nvSpPr>
          <p:cNvPr id="5" name="Rectangle 4"/>
          <p:cNvSpPr/>
          <p:nvPr/>
        </p:nvSpPr>
        <p:spPr>
          <a:xfrm>
            <a:off x="539552" y="260648"/>
            <a:ext cx="7661136" cy="369332"/>
          </a:xfrm>
          <a:prstGeom prst="rect">
            <a:avLst/>
          </a:prstGeom>
        </p:spPr>
        <p:txBody>
          <a:bodyPr wrap="none">
            <a:spAutoFit/>
          </a:bodyPr>
          <a:lstStyle/>
          <a:p>
            <a:r>
              <a:rPr lang="fr-FR" dirty="0">
                <a:solidFill>
                  <a:schemeClr val="bg1"/>
                </a:solidFill>
                <a:hlinkClick r:id="rId4">
                  <a:extLst>
                    <a:ext uri="{A12FA001-AC4F-418D-AE19-62706E023703}">
                      <ahyp:hlinkClr xmlns:ahyp="http://schemas.microsoft.com/office/drawing/2018/hyperlinkcolor" val="tx"/>
                    </a:ext>
                  </a:extLst>
                </a:hlinkClick>
              </a:rPr>
              <a:t>https://www.geoportail.gouv.fr/carte</a:t>
            </a:r>
            <a:r>
              <a:rPr lang="fr-FR" dirty="0">
                <a:solidFill>
                  <a:schemeClr val="bg1"/>
                </a:solidFill>
              </a:rPr>
              <a:t>        </a:t>
            </a:r>
            <a:r>
              <a:rPr lang="fr-FR" b="1" dirty="0" err="1">
                <a:solidFill>
                  <a:schemeClr val="bg1"/>
                </a:solidFill>
              </a:rPr>
              <a:t>Etival</a:t>
            </a:r>
            <a:r>
              <a:rPr lang="fr-FR" b="1" dirty="0">
                <a:solidFill>
                  <a:schemeClr val="bg1"/>
                </a:solidFill>
              </a:rPr>
              <a:t>-Clairefontaine dans les Vosges </a:t>
            </a:r>
          </a:p>
        </p:txBody>
      </p:sp>
      <p:sp>
        <p:nvSpPr>
          <p:cNvPr id="6" name="ZoneTexte 5">
            <a:extLst>
              <a:ext uri="{FF2B5EF4-FFF2-40B4-BE49-F238E27FC236}">
                <a16:creationId xmlns:a16="http://schemas.microsoft.com/office/drawing/2014/main" id="{CE0D5F9B-59B8-4C6E-AC12-B8146942D627}"/>
              </a:ext>
            </a:extLst>
          </p:cNvPr>
          <p:cNvSpPr txBox="1"/>
          <p:nvPr/>
        </p:nvSpPr>
        <p:spPr>
          <a:xfrm>
            <a:off x="323528" y="0"/>
            <a:ext cx="7992888" cy="369332"/>
          </a:xfrm>
          <a:prstGeom prst="rect">
            <a:avLst/>
          </a:prstGeom>
          <a:noFill/>
        </p:spPr>
        <p:txBody>
          <a:bodyPr wrap="square" rtlCol="0">
            <a:spAutoFit/>
          </a:bodyPr>
          <a:lstStyle/>
          <a:p>
            <a:r>
              <a:rPr lang="fr-FR" b="1" dirty="0">
                <a:solidFill>
                  <a:schemeClr val="tx1">
                    <a:lumMod val="50000"/>
                    <a:lumOff val="50000"/>
                  </a:schemeClr>
                </a:solidFill>
              </a:rPr>
              <a:t>La diversification des fonctions productives, une industrialisation rurale ancienne </a:t>
            </a:r>
          </a:p>
        </p:txBody>
      </p:sp>
    </p:spTree>
    <p:extLst>
      <p:ext uri="{BB962C8B-B14F-4D97-AF65-F5344CB8AC3E}">
        <p14:creationId xmlns:p14="http://schemas.microsoft.com/office/powerpoint/2010/main" val="455024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
          <p:cNvSpPr txBox="1">
            <a:spLocks noChangeArrowheads="1"/>
          </p:cNvSpPr>
          <p:nvPr/>
        </p:nvSpPr>
        <p:spPr bwMode="auto">
          <a:xfrm>
            <a:off x="0" y="404664"/>
            <a:ext cx="8864273" cy="777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SimSun"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SimSun"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SimSun"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SimSun"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charset="0"/>
                <a:ea typeface="SimSun" charset="-122"/>
              </a:defRPr>
            </a:lvl9pPr>
          </a:lstStyle>
          <a:p>
            <a:pPr marL="342900" indent="-342900" algn="just" hangingPunct="1">
              <a:lnSpc>
                <a:spcPct val="100000"/>
              </a:lnSpc>
              <a:buFont typeface="Wingdings" pitchFamily="2" charset="2"/>
              <a:buChar char="§"/>
            </a:pPr>
            <a:r>
              <a:rPr lang="fr-FR" sz="2000" b="1" dirty="0">
                <a:latin typeface="Calibri" charset="0"/>
              </a:rPr>
              <a:t>Des usines à la campagne dans le Choletais </a:t>
            </a:r>
          </a:p>
          <a:p>
            <a:pPr algn="just" hangingPunct="1">
              <a:lnSpc>
                <a:spcPct val="100000"/>
              </a:lnSpc>
            </a:pPr>
            <a:r>
              <a:rPr lang="fr-FR" sz="1400" dirty="0">
                <a:latin typeface="Calibri" charset="0"/>
              </a:rPr>
              <a:t>Le Choletais a inventé un modèle unique de développement : un réseau très dense ou fleurissent les "usines à la campagne". Derrière les réussites spectaculaires de marques de notoriété internationale il recèle un réservoir de compétences, de main d'</a:t>
            </a:r>
            <a:r>
              <a:rPr lang="fr-FR" sz="1400" dirty="0" err="1">
                <a:latin typeface="Calibri" charset="0"/>
              </a:rPr>
              <a:t>œuve</a:t>
            </a:r>
            <a:r>
              <a:rPr lang="fr-FR" sz="1400" dirty="0">
                <a:latin typeface="Calibri" charset="0"/>
              </a:rPr>
              <a:t> et de solidarité. </a:t>
            </a:r>
          </a:p>
          <a:p>
            <a:pPr algn="just" hangingPunct="1">
              <a:lnSpc>
                <a:spcPct val="100000"/>
              </a:lnSpc>
            </a:pPr>
            <a:r>
              <a:rPr lang="fr-FR" sz="1400" dirty="0">
                <a:latin typeface="Calibri" charset="0"/>
              </a:rPr>
              <a:t>Étonnant Choletais qui toujours se renouvelle et se réinvente. Le secteur textile a su passer du tissage artisanal à l'industrie de la mode, puis intégrer les impératifs du prêt à porter et des circuits courts de distribution. Au côté de NEWMAN, on trouve un pôle de mode enfantine unique en Europe avec CATIMINI, I.K.K.S., JEAN BOURGET, SUCRE D'ORGE... toutes des créations locales.</a:t>
            </a:r>
          </a:p>
          <a:p>
            <a:pPr algn="just" hangingPunct="1">
              <a:lnSpc>
                <a:spcPct val="100000"/>
              </a:lnSpc>
            </a:pPr>
            <a:r>
              <a:rPr lang="fr-FR" sz="1400" b="1" dirty="0">
                <a:latin typeface="Calibri" charset="0"/>
              </a:rPr>
              <a:t>29000 salariés dans l'industrie</a:t>
            </a:r>
          </a:p>
          <a:p>
            <a:pPr algn="just" hangingPunct="1">
              <a:lnSpc>
                <a:spcPct val="100000"/>
              </a:lnSpc>
            </a:pPr>
            <a:r>
              <a:rPr lang="fr-FR" sz="1400" dirty="0">
                <a:latin typeface="Calibri" charset="0"/>
              </a:rPr>
              <a:t>Le Choletais est aussi le pays de la chaussure, fabricant la moitié de la production française, avec les cinq premiers groupes industriels nationaux (ERAM, PINDIERE, CANSELIER et CHUPIN-PENOT) et de l'agro alimentaire : cette industrie s'est naturellement développée sur des production locales abondantes.</a:t>
            </a:r>
          </a:p>
          <a:p>
            <a:pPr algn="just" hangingPunct="1">
              <a:lnSpc>
                <a:spcPct val="100000"/>
              </a:lnSpc>
            </a:pPr>
            <a:r>
              <a:rPr lang="fr-FR" sz="1400" dirty="0">
                <a:latin typeface="Calibri" charset="0"/>
              </a:rPr>
              <a:t> Plus de 4000 personnes travaillent ainsi dans la transformation de la viande (CHARAL, PORCIAL, SCABEV, VOLAILLES DE FRANCE...) ou la viennoiserie (BRIOCHE PASQUIER...).</a:t>
            </a:r>
          </a:p>
          <a:p>
            <a:pPr algn="just" hangingPunct="1">
              <a:lnSpc>
                <a:spcPct val="100000"/>
              </a:lnSpc>
            </a:pPr>
            <a:r>
              <a:rPr lang="fr-FR" sz="1400" dirty="0">
                <a:latin typeface="Calibri" charset="0"/>
              </a:rPr>
              <a:t> Quant au marché aux bestiaux, il est aujourd'hui le premier en France pour les gros bovins. </a:t>
            </a:r>
          </a:p>
          <a:p>
            <a:pPr algn="just" hangingPunct="1">
              <a:lnSpc>
                <a:spcPct val="100000"/>
              </a:lnSpc>
            </a:pPr>
            <a:r>
              <a:rPr lang="fr-FR" sz="1400" dirty="0">
                <a:latin typeface="Calibri" charset="0"/>
              </a:rPr>
              <a:t>Ces grandes marques se sont développées à force d'innovation, mais toujours en préservant des forces vives ancrées dans le terroir choletais.</a:t>
            </a:r>
          </a:p>
          <a:p>
            <a:pPr algn="just" hangingPunct="1">
              <a:lnSpc>
                <a:spcPct val="100000"/>
              </a:lnSpc>
            </a:pPr>
            <a:r>
              <a:rPr lang="fr-FR" sz="1400" dirty="0">
                <a:latin typeface="Calibri" charset="0"/>
              </a:rPr>
              <a:t> Ainsi, ERAM invente avant tout le monde le concept d'intégration du réseau de distribution, mais conserve sa puissance de feu industriel dans dix usines réparties dans autant de bourgs ruraux...</a:t>
            </a:r>
          </a:p>
          <a:p>
            <a:pPr algn="just" hangingPunct="1">
              <a:lnSpc>
                <a:spcPct val="100000"/>
              </a:lnSpc>
            </a:pPr>
            <a:r>
              <a:rPr lang="fr-FR" sz="1400" dirty="0">
                <a:latin typeface="Calibri" charset="0"/>
              </a:rPr>
              <a:t> Ainsi PASQUIER innove dans la réduction du temps de travail dans ses usines choletaises et surfe au premier rang de la brioche française dans une commune de moins de 1000 habitants...</a:t>
            </a:r>
          </a:p>
          <a:p>
            <a:pPr algn="just" hangingPunct="1">
              <a:lnSpc>
                <a:spcPct val="100000"/>
              </a:lnSpc>
            </a:pPr>
            <a:r>
              <a:rPr lang="fr-FR" sz="1400" dirty="0">
                <a:latin typeface="Calibri" charset="0"/>
              </a:rPr>
              <a:t>Ainsi GRIMAUD FRÈRES, continue d'investir dans ses bases locales et s'affirme au premier rang mondial de la génétique animale au sein d'une holding qui regroupe 500 personnes et 15 entreprises en France, aux Etats-Unis, en Allemagne, ou en Chine, et lui aussi depuis sa commune de </a:t>
            </a:r>
            <a:r>
              <a:rPr lang="fr-FR" sz="1400" dirty="0" err="1">
                <a:latin typeface="Calibri" charset="0"/>
              </a:rPr>
              <a:t>Roussay</a:t>
            </a:r>
            <a:r>
              <a:rPr lang="fr-FR" sz="1400" dirty="0">
                <a:latin typeface="Calibri" charset="0"/>
              </a:rPr>
              <a:t> avec ses 900 habitants ! </a:t>
            </a:r>
          </a:p>
          <a:p>
            <a:pPr algn="just" hangingPunct="1">
              <a:lnSpc>
                <a:spcPct val="100000"/>
              </a:lnSpc>
            </a:pPr>
            <a:r>
              <a:rPr lang="fr-FR" sz="1400" dirty="0">
                <a:latin typeface="Calibri" charset="0"/>
              </a:rPr>
              <a:t>Chacune des communes est un cœur de plus pour alimenter l'activité économique. C'est bien là que se jouent les choix décisifs : positionnement sur le haut de gamme, course à la créativité, investissement à l'international.</a:t>
            </a:r>
          </a:p>
          <a:p>
            <a:pPr algn="just" hangingPunct="1">
              <a:lnSpc>
                <a:spcPct val="100000"/>
              </a:lnSpc>
            </a:pPr>
            <a:r>
              <a:rPr lang="fr-FR" sz="1400" dirty="0">
                <a:latin typeface="Calibri" charset="0"/>
              </a:rPr>
              <a:t>C'est là aussi que se pérennisent des réseaux de compétences est de sous-traitances qui attirent régulièrement de nouveaux industriels.</a:t>
            </a:r>
          </a:p>
          <a:p>
            <a:pPr algn="just" hangingPunct="1">
              <a:lnSpc>
                <a:spcPct val="100000"/>
              </a:lnSpc>
            </a:pPr>
            <a:endParaRPr lang="fr-FR" sz="1400" dirty="0">
              <a:latin typeface="Calibri" charset="0"/>
            </a:endParaRPr>
          </a:p>
        </p:txBody>
      </p:sp>
      <p:sp>
        <p:nvSpPr>
          <p:cNvPr id="14338" name="Freeform 2"/>
          <p:cNvSpPr>
            <a:spLocks noChangeArrowheads="1"/>
          </p:cNvSpPr>
          <p:nvPr/>
        </p:nvSpPr>
        <p:spPr bwMode="auto">
          <a:xfrm>
            <a:off x="2699792" y="6309320"/>
            <a:ext cx="8248650" cy="366713"/>
          </a:xfrm>
          <a:custGeom>
            <a:avLst/>
            <a:gdLst>
              <a:gd name="T0" fmla="*/ 0 w 21600"/>
              <a:gd name="T1" fmla="*/ 0 h 21600"/>
              <a:gd name="T2" fmla="*/ 21600 w 21600"/>
              <a:gd name="T3" fmla="*/ 0 h 21600"/>
              <a:gd name="T4" fmla="*/ 21600 w 21600"/>
              <a:gd name="T5" fmla="*/ 21600 h 21600"/>
              <a:gd name="T6" fmla="*/ 0 w 21600"/>
              <a:gd name="T7" fmla="*/ 216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hangingPunct="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pPr>
            <a:r>
              <a:rPr lang="fr-FR" dirty="0">
                <a:solidFill>
                  <a:srgbClr val="000000"/>
                </a:solidFill>
                <a:latin typeface="Calibri" charset="0"/>
              </a:rPr>
              <a:t>https://www.cholet.fr/chaines/dossier_3_usines+campagne.html</a:t>
            </a:r>
          </a:p>
        </p:txBody>
      </p:sp>
      <p:sp>
        <p:nvSpPr>
          <p:cNvPr id="4" name="ZoneTexte 3">
            <a:extLst>
              <a:ext uri="{FF2B5EF4-FFF2-40B4-BE49-F238E27FC236}">
                <a16:creationId xmlns:a16="http://schemas.microsoft.com/office/drawing/2014/main" id="{D326ADC6-B2F0-45F7-B307-08B3F73533B9}"/>
              </a:ext>
            </a:extLst>
          </p:cNvPr>
          <p:cNvSpPr txBox="1"/>
          <p:nvPr/>
        </p:nvSpPr>
        <p:spPr>
          <a:xfrm>
            <a:off x="323528" y="0"/>
            <a:ext cx="7992888" cy="369332"/>
          </a:xfrm>
          <a:prstGeom prst="rect">
            <a:avLst/>
          </a:prstGeom>
          <a:noFill/>
        </p:spPr>
        <p:txBody>
          <a:bodyPr wrap="square" rtlCol="0">
            <a:spAutoFit/>
          </a:bodyPr>
          <a:lstStyle/>
          <a:p>
            <a:r>
              <a:rPr lang="fr-FR" b="1" dirty="0">
                <a:solidFill>
                  <a:schemeClr val="tx1">
                    <a:lumMod val="50000"/>
                    <a:lumOff val="50000"/>
                  </a:schemeClr>
                </a:solidFill>
              </a:rPr>
              <a:t>La diversification des fonctions productives, une industrialisation rurale ancienne </a:t>
            </a:r>
          </a:p>
        </p:txBody>
      </p:sp>
    </p:spTree>
    <p:extLst>
      <p:ext uri="{BB962C8B-B14F-4D97-AF65-F5344CB8AC3E}">
        <p14:creationId xmlns:p14="http://schemas.microsoft.com/office/powerpoint/2010/main" val="4274954799"/>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132856"/>
            <a:ext cx="8229600" cy="679229"/>
          </a:xfrm>
        </p:spPr>
        <p:txBody>
          <a:bodyPr>
            <a:normAutofit fontScale="90000"/>
          </a:bodyPr>
          <a:lstStyle/>
          <a:p>
            <a:r>
              <a:rPr lang="fr-FR" sz="3200" dirty="0"/>
              <a:t>Le programme de géographie de première : </a:t>
            </a:r>
            <a:br>
              <a:rPr lang="fr-FR" sz="3200" dirty="0"/>
            </a:br>
            <a:br>
              <a:rPr lang="fr-FR" sz="1300" dirty="0"/>
            </a:br>
            <a:br>
              <a:rPr lang="fr-FR" sz="900" dirty="0"/>
            </a:br>
            <a:r>
              <a:rPr lang="fr-FR" sz="3200" b="1" dirty="0">
                <a:solidFill>
                  <a:srgbClr val="7030A0"/>
                </a:solidFill>
              </a:rPr>
              <a:t>« Les dynamiques d’un monde en recomposition » </a:t>
            </a:r>
            <a:br>
              <a:rPr lang="fr-FR" sz="3200" b="1" dirty="0"/>
            </a:br>
            <a:endParaRPr lang="fr-FR" sz="3200" dirty="0"/>
          </a:p>
        </p:txBody>
      </p:sp>
      <p:sp>
        <p:nvSpPr>
          <p:cNvPr id="5" name="Rectangle 4">
            <a:extLst>
              <a:ext uri="{FF2B5EF4-FFF2-40B4-BE49-F238E27FC236}">
                <a16:creationId xmlns:a16="http://schemas.microsoft.com/office/drawing/2014/main" id="{CDC87BA5-F4B8-46C4-8760-C1CC1718B9C0}"/>
              </a:ext>
            </a:extLst>
          </p:cNvPr>
          <p:cNvSpPr/>
          <p:nvPr/>
        </p:nvSpPr>
        <p:spPr>
          <a:xfrm>
            <a:off x="1691680" y="6309320"/>
            <a:ext cx="7452320" cy="369332"/>
          </a:xfrm>
          <a:prstGeom prst="rect">
            <a:avLst/>
          </a:prstGeom>
        </p:spPr>
        <p:txBody>
          <a:bodyPr wrap="square">
            <a:spAutoFit/>
          </a:bodyPr>
          <a:lstStyle/>
          <a:p>
            <a:r>
              <a:rPr lang="fr-FR" dirty="0"/>
              <a:t>Le </a:t>
            </a:r>
            <a:r>
              <a:rPr lang="fr-FR" i="1" dirty="0">
                <a:hlinkClick r:id="rId2" tooltip="Au BO spécial du 22 janvier 2019 : programmes d'enseignement du lycée général et technologique - Nouvelle fenêtre"/>
              </a:rPr>
              <a:t>Bulletin officiel </a:t>
            </a:r>
            <a:r>
              <a:rPr lang="fr-FR" dirty="0">
                <a:hlinkClick r:id="rId2" tooltip="Au BO spécial du 22 janvier 2019 : programmes d'enseignement du lycée général et technologique - Nouvelle fenêtre"/>
              </a:rPr>
              <a:t>de l’Éducation nationale spécial n° 1</a:t>
            </a:r>
            <a:r>
              <a:rPr lang="fr-FR" dirty="0"/>
              <a:t> du 22 janvier 2019,</a:t>
            </a:r>
          </a:p>
        </p:txBody>
      </p:sp>
      <p:sp>
        <p:nvSpPr>
          <p:cNvPr id="8" name="Rectangle 7">
            <a:extLst>
              <a:ext uri="{FF2B5EF4-FFF2-40B4-BE49-F238E27FC236}">
                <a16:creationId xmlns:a16="http://schemas.microsoft.com/office/drawing/2014/main" id="{898A75C7-31AF-438B-8150-DD5EC46A0867}"/>
              </a:ext>
            </a:extLst>
          </p:cNvPr>
          <p:cNvSpPr/>
          <p:nvPr/>
        </p:nvSpPr>
        <p:spPr>
          <a:xfrm>
            <a:off x="1043608" y="3573016"/>
            <a:ext cx="7194598" cy="1754326"/>
          </a:xfrm>
          <a:prstGeom prst="rect">
            <a:avLst/>
          </a:prstGeom>
        </p:spPr>
        <p:txBody>
          <a:bodyPr wrap="none">
            <a:spAutoFit/>
          </a:bodyPr>
          <a:lstStyle/>
          <a:p>
            <a:r>
              <a:rPr lang="fr-FR" dirty="0"/>
              <a:t>Chaque année, le programme est structuré autour d’un axe principal :</a:t>
            </a:r>
          </a:p>
          <a:p>
            <a:endParaRPr lang="fr-FR" dirty="0"/>
          </a:p>
          <a:p>
            <a:r>
              <a:rPr lang="fr-FR" dirty="0"/>
              <a:t>Le programme de géographie de seconde a comme axe la </a:t>
            </a:r>
            <a:r>
              <a:rPr lang="fr-FR" b="1" dirty="0">
                <a:solidFill>
                  <a:srgbClr val="7030A0"/>
                </a:solidFill>
              </a:rPr>
              <a:t>TRANSITION</a:t>
            </a:r>
            <a:r>
              <a:rPr lang="fr-FR" dirty="0"/>
              <a:t>, </a:t>
            </a:r>
          </a:p>
          <a:p>
            <a:endParaRPr lang="fr-FR" dirty="0"/>
          </a:p>
          <a:p>
            <a:r>
              <a:rPr lang="fr-FR" dirty="0"/>
              <a:t>Celui de première a comme axe la </a:t>
            </a:r>
            <a:r>
              <a:rPr lang="fr-FR" b="1" dirty="0">
                <a:solidFill>
                  <a:srgbClr val="7030A0"/>
                </a:solidFill>
              </a:rPr>
              <a:t>RECOMPOSITION</a:t>
            </a:r>
            <a:r>
              <a:rPr lang="fr-FR" dirty="0"/>
              <a:t>, « centrée sur l'étude </a:t>
            </a:r>
          </a:p>
          <a:p>
            <a:r>
              <a:rPr lang="fr-FR" dirty="0"/>
              <a:t>des restructurations spatiales liées à ces grandes mutations »</a:t>
            </a:r>
          </a:p>
        </p:txBody>
      </p:sp>
    </p:spTree>
    <p:extLst>
      <p:ext uri="{BB962C8B-B14F-4D97-AF65-F5344CB8AC3E}">
        <p14:creationId xmlns:p14="http://schemas.microsoft.com/office/powerpoint/2010/main" val="12516330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761772" y="3202215"/>
            <a:ext cx="4608512" cy="1938992"/>
          </a:xfrm>
          <a:prstGeom prst="rect">
            <a:avLst/>
          </a:prstGeom>
          <a:noFill/>
        </p:spPr>
        <p:txBody>
          <a:bodyPr wrap="square" rtlCol="0">
            <a:spAutoFit/>
          </a:bodyPr>
          <a:lstStyle/>
          <a:p>
            <a:endParaRPr lang="fr-FR" sz="2400" dirty="0"/>
          </a:p>
          <a:p>
            <a:r>
              <a:rPr lang="fr-FR" sz="2400" b="1" dirty="0"/>
              <a:t>le site d'</a:t>
            </a:r>
            <a:r>
              <a:rPr lang="fr-FR" sz="2400" b="1" dirty="0" err="1"/>
              <a:t>Estrée</a:t>
            </a:r>
            <a:r>
              <a:rPr lang="fr-FR" sz="2400" b="1" dirty="0"/>
              <a:t>-Mons en France</a:t>
            </a:r>
          </a:p>
          <a:p>
            <a:r>
              <a:rPr lang="fr-FR" sz="2400" dirty="0">
                <a:hlinkClick r:id="rId2"/>
              </a:rPr>
              <a:t>https://www.bonduelle.com/fr/</a:t>
            </a:r>
            <a:endParaRPr lang="fr-FR" sz="2400" dirty="0"/>
          </a:p>
          <a:p>
            <a:r>
              <a:rPr lang="fr-FR" sz="2400" dirty="0"/>
              <a:t>Consulté en avril 2019</a:t>
            </a:r>
          </a:p>
          <a:p>
            <a:endParaRPr lang="fr-FR" sz="2400" dirty="0"/>
          </a:p>
        </p:txBody>
      </p:sp>
      <p:pic>
        <p:nvPicPr>
          <p:cNvPr id="11270" name="Picture 6" descr="https://www.bonduelle.com/fileadmin/user_upload/Bonduelle_estre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693002"/>
            <a:ext cx="4299520" cy="2808006"/>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0000">
            <a:off x="-31794" y="3501008"/>
            <a:ext cx="4763853" cy="344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4572000" y="6484694"/>
            <a:ext cx="4798284" cy="369332"/>
          </a:xfrm>
          <a:prstGeom prst="rect">
            <a:avLst/>
          </a:prstGeom>
          <a:noFill/>
        </p:spPr>
        <p:txBody>
          <a:bodyPr wrap="square" rtlCol="0">
            <a:spAutoFit/>
          </a:bodyPr>
          <a:lstStyle/>
          <a:p>
            <a:r>
              <a:rPr lang="fr-FR" dirty="0"/>
              <a:t>Magnard première </a:t>
            </a:r>
          </a:p>
        </p:txBody>
      </p:sp>
      <p:sp>
        <p:nvSpPr>
          <p:cNvPr id="4" name="Rectangle 3"/>
          <p:cNvSpPr/>
          <p:nvPr/>
        </p:nvSpPr>
        <p:spPr>
          <a:xfrm>
            <a:off x="539552" y="980728"/>
            <a:ext cx="3845227" cy="2492990"/>
          </a:xfrm>
          <a:prstGeom prst="rect">
            <a:avLst/>
          </a:prstGeom>
        </p:spPr>
        <p:txBody>
          <a:bodyPr wrap="square">
            <a:spAutoFit/>
          </a:bodyPr>
          <a:lstStyle/>
          <a:p>
            <a:pPr algn="just"/>
            <a:r>
              <a:rPr lang="fr-FR" b="1" dirty="0"/>
              <a:t>Le site Bonduelle d’Estrées-Mons</a:t>
            </a:r>
            <a:r>
              <a:rPr lang="fr-FR" dirty="0"/>
              <a:t>, à la frontière de l’Aisne et la Somme, se décompose en deux entités : l’usine de surgelés et celle de conserves.</a:t>
            </a:r>
          </a:p>
          <a:p>
            <a:pPr algn="just"/>
            <a:r>
              <a:rPr lang="fr-FR" b="1" dirty="0"/>
              <a:t>À elles deux</a:t>
            </a:r>
            <a:r>
              <a:rPr lang="fr-FR" dirty="0"/>
              <a:t>, elles emploient environ 900 salariés à temps plein (environ 380 à l’unité surgelés, 500 à l’unité conserve)</a:t>
            </a:r>
          </a:p>
          <a:p>
            <a:pPr algn="just"/>
            <a:r>
              <a:rPr lang="fr-FR" sz="1200" dirty="0"/>
              <a:t>http://www.courrier-picard.fr/114482/article/2018-06-04</a:t>
            </a:r>
          </a:p>
        </p:txBody>
      </p:sp>
      <p:sp>
        <p:nvSpPr>
          <p:cNvPr id="5" name="ZoneTexte 4"/>
          <p:cNvSpPr txBox="1"/>
          <p:nvPr/>
        </p:nvSpPr>
        <p:spPr>
          <a:xfrm>
            <a:off x="9165" y="476672"/>
            <a:ext cx="8764016" cy="461665"/>
          </a:xfrm>
          <a:prstGeom prst="rect">
            <a:avLst/>
          </a:prstGeom>
          <a:noFill/>
        </p:spPr>
        <p:txBody>
          <a:bodyPr wrap="square" rtlCol="0">
            <a:spAutoFit/>
          </a:bodyPr>
          <a:lstStyle/>
          <a:p>
            <a:pPr marL="342900" indent="-342900">
              <a:buFont typeface="Wingdings" pitchFamily="2" charset="2"/>
              <a:buChar char="§"/>
            </a:pPr>
            <a:r>
              <a:rPr lang="fr-FR" sz="2400" b="1" dirty="0"/>
              <a:t>Les industries agro-alimentaires </a:t>
            </a:r>
          </a:p>
        </p:txBody>
      </p:sp>
      <p:sp>
        <p:nvSpPr>
          <p:cNvPr id="8" name="ZoneTexte 7">
            <a:extLst>
              <a:ext uri="{FF2B5EF4-FFF2-40B4-BE49-F238E27FC236}">
                <a16:creationId xmlns:a16="http://schemas.microsoft.com/office/drawing/2014/main" id="{9E6583CF-1F29-4A6B-8F75-0EDE1495D678}"/>
              </a:ext>
            </a:extLst>
          </p:cNvPr>
          <p:cNvSpPr txBox="1"/>
          <p:nvPr/>
        </p:nvSpPr>
        <p:spPr>
          <a:xfrm>
            <a:off x="323528" y="0"/>
            <a:ext cx="7992888" cy="369332"/>
          </a:xfrm>
          <a:prstGeom prst="rect">
            <a:avLst/>
          </a:prstGeom>
          <a:noFill/>
        </p:spPr>
        <p:txBody>
          <a:bodyPr wrap="square" rtlCol="0">
            <a:spAutoFit/>
          </a:bodyPr>
          <a:lstStyle/>
          <a:p>
            <a:r>
              <a:rPr lang="fr-FR" b="1" dirty="0">
                <a:solidFill>
                  <a:schemeClr val="tx1">
                    <a:lumMod val="50000"/>
                    <a:lumOff val="50000"/>
                  </a:schemeClr>
                </a:solidFill>
              </a:rPr>
              <a:t>La diversification des fonctions productives, une industrialisation rurale</a:t>
            </a:r>
          </a:p>
        </p:txBody>
      </p:sp>
    </p:spTree>
    <p:extLst>
      <p:ext uri="{BB962C8B-B14F-4D97-AF65-F5344CB8AC3E}">
        <p14:creationId xmlns:p14="http://schemas.microsoft.com/office/powerpoint/2010/main" val="3065459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9144000" cy="7755969"/>
          </a:xfrm>
          <a:prstGeom prst="rect">
            <a:avLst/>
          </a:prstGeom>
          <a:noFill/>
        </p:spPr>
        <p:txBody>
          <a:bodyPr wrap="square" rtlCol="0">
            <a:spAutoFit/>
          </a:bodyPr>
          <a:lstStyle/>
          <a:p>
            <a:r>
              <a:rPr lang="fr-FR" sz="1200" b="1" dirty="0"/>
              <a:t>ESTREES-MONS (80) Bonduelle: comment la Haute Somme lui a ouvert l’appétit </a:t>
            </a:r>
          </a:p>
          <a:p>
            <a:r>
              <a:rPr lang="fr-FR" sz="1200" dirty="0"/>
              <a:t>En un peu plus d’un demi-siècle, le groupe nordiste Bonduelle a fait de son usine d’Estrées-Mons la plus grande entreprise de transformation de légumes au monde. Visite au royaume du petit pois.</a:t>
            </a:r>
          </a:p>
          <a:p>
            <a:r>
              <a:rPr lang="fr-FR" sz="1200" dirty="0"/>
              <a:t>Par Le Courrier Picard | Publié le 15/07/2015</a:t>
            </a:r>
          </a:p>
          <a:p>
            <a:r>
              <a:rPr lang="fr-FR" sz="1200" dirty="0"/>
              <a:t>Il n’y a que Bonduelle pour aimer les légumes verts à ce point ! À faire verdir la concurrence. C’est à Estrées-Mons (Somme), près de Péronne, qu’officie le géant de la transformation des légumes de plein champ ; numéro 1 en France et en Europe pour les conserves, numéro 2 européen pour les surgelés. Posée au milieu de la plaine picarde, l’usine locale (50 hectares) est l’une des 57 que possède le groupe dans le monde. Mais elle est la première de toutes en termes de production. «</a:t>
            </a:r>
            <a:r>
              <a:rPr lang="fr-FR" sz="1200" i="1" dirty="0"/>
              <a:t>  Deux boîtes par personne consommées en France sortent d’ici</a:t>
            </a:r>
            <a:r>
              <a:rPr lang="fr-FR" sz="1200" dirty="0"/>
              <a:t> », calcule </a:t>
            </a:r>
            <a:r>
              <a:rPr lang="fr-FR" sz="1200" dirty="0" err="1"/>
              <a:t>Faicel</a:t>
            </a:r>
            <a:r>
              <a:rPr lang="fr-FR" sz="1200" dirty="0"/>
              <a:t> </a:t>
            </a:r>
            <a:r>
              <a:rPr lang="fr-FR" sz="1200" dirty="0" err="1"/>
              <a:t>Baaziz</a:t>
            </a:r>
            <a:r>
              <a:rPr lang="fr-FR" sz="1200" dirty="0"/>
              <a:t>, directeur de la conserverie. Sans parler des palettes qui partent pour toute l’Europe, les États-Unis et le Canada. Comme un phare surplombant le site, la chambre froide de la partie surgelés s’élève à 28 mètres du sol. Aujourd’hui, ce sont des robots qui vont chercher les caisses à expédier. Pour ce frigo, l’un des plus grands d’Europe, Bonduelle a investi 17 millions d’euros.</a:t>
            </a:r>
          </a:p>
          <a:p>
            <a:r>
              <a:rPr lang="fr-FR" sz="1200" b="1" dirty="0"/>
              <a:t>Seul Bonduelle est resté </a:t>
            </a:r>
          </a:p>
          <a:p>
            <a:r>
              <a:rPr lang="fr-FR" sz="1200" dirty="0"/>
              <a:t>À Estrées-Mons, le « généraliste du légume » traite 36 variétés sur 38 qui poussent dans le Nord-Picardie. Avec une préférence pour les petits pois « extrafins » et les petits pois carottes. La moitié de sa production, devant les haricots verts, les flageolets, la macédoine. La marque Cassegrain est la fierté de l’usine. Dans les années 50, le secteur a attiré nombre d’industriels conserveurs qui savaient trouver dans la région des légumes de qualité et en quantité. Saupiquet, Chacun, </a:t>
            </a:r>
            <a:r>
              <a:rPr lang="fr-FR" sz="1200" dirty="0" err="1"/>
              <a:t>Raphalen</a:t>
            </a:r>
            <a:r>
              <a:rPr lang="fr-FR" sz="1200" dirty="0"/>
              <a:t>, les Propriétaires réunis de Rosporden. Tous venus de Bretagne. Mais c’est le Nordiste de la bande, Bonduelle, dernier arrivé en 1963, qui est resté. Les autres, bloqués par de trop lourds investissements à l’heure de la mécanisation galopante, ayant préféré renoncer.</a:t>
            </a:r>
          </a:p>
          <a:p>
            <a:r>
              <a:rPr lang="fr-FR" sz="1200" dirty="0"/>
              <a:t>« </a:t>
            </a:r>
            <a:r>
              <a:rPr lang="fr-FR" sz="1200" i="1" dirty="0"/>
              <a:t>Aujourd’hui le marché européen est limite en récession, mais Bonduelle est en croissance</a:t>
            </a:r>
            <a:r>
              <a:rPr lang="fr-FR" sz="1200" dirty="0"/>
              <a:t> », affirme le directeur d’Estrées-Mons. Ses filiales dans le reste du monde tirent le groupe. En 2014, il a réalisé un chiffre d’affaires avoisinant les deux milliards. Ce matin de fin juin, la campagne bat son plein. Le légume de saison est au menu. Mille tonnes de petits pois par jour. Sept jours sur sept. Les camions déversent leur cargaison dans des entonnoirs gigantesques sur l’un des huit quais qui jalonnent la conserverie. Instantanément, les petits pois sont triés, lavés, blanchis, conditionnés, arrosés de jus, stérilisés à 130ºC, </a:t>
            </a:r>
            <a:r>
              <a:rPr lang="fr-FR" sz="1200" dirty="0" err="1"/>
              <a:t>étiquettés</a:t>
            </a:r>
            <a:r>
              <a:rPr lang="fr-FR" sz="1200" dirty="0"/>
              <a:t>. Quinze étapes qui paraissent n’en faire qu’une tant le procédé est bien rodé. Extrafin aussi, le mode opératoire du groupe qui a son siège à Villeneuve-d’Ascq. Des trieurs optiques à plusieurs centaines de milliers d’euros piègent les intrus, répartissent les pois selon le calibre attendu par le client. Mais il faut toujours des petites mains pour introduire la feuille de salade et les petits oignons blancs au fond de la boîte. Malgré la mécanisation, l’usine emploie encore « </a:t>
            </a:r>
            <a:r>
              <a:rPr lang="fr-FR" sz="1200" i="1" dirty="0"/>
              <a:t>1 000 salariés permanents, jusqu’à 2 000 avec les saisonniers</a:t>
            </a:r>
            <a:r>
              <a:rPr lang="fr-FR" sz="1200" dirty="0"/>
              <a:t> », assure la direction. Comme les grands parfumeurs ont leur nez, Bonduelle a ses goûteurs (ses) qui chaque jour dégustent la production de la veille. Le moindre défaut peut entraîner l’élimination.</a:t>
            </a:r>
          </a:p>
          <a:p>
            <a:r>
              <a:rPr lang="fr-FR" sz="1200" b="1" dirty="0"/>
              <a:t>Les riches terres du Santerre </a:t>
            </a:r>
          </a:p>
          <a:p>
            <a:r>
              <a:rPr lang="fr-FR" sz="1200" dirty="0"/>
              <a:t>L’usine locale appartient à la division Bonduelle Europe Long Life (Bell Légumes), qui possède cinq sites en Nord-Picardie, deux dans le Sud-Ouest. Un ogre qui avale des millions de tonnes de légumes, la moitié de juin à août, recrachant 200 millions de boîtes par an. Regroupés au sein d’une coopérative baptisée OPLVERT, pour Organisation des producteurs de légumes verts, 1 500 agriculteurs sous contrat, répartis sur 20 000 hectares dans un rayon de 100 à 150 kilomètres, alimentent l’usine. Bonduelle fournit les semences, ses techniciens tentent de réduire l’usage des phytosanitaires.</a:t>
            </a:r>
          </a:p>
          <a:p>
            <a:r>
              <a:rPr lang="fr-FR" sz="1200" dirty="0"/>
              <a:t>« </a:t>
            </a:r>
            <a:r>
              <a:rPr lang="fr-FR" sz="1200" i="1" dirty="0"/>
              <a:t>La beauté de notre métier c’est que nous restons soumis aux aléas des récoltes  </a:t>
            </a:r>
            <a:r>
              <a:rPr lang="fr-FR" sz="1200" dirty="0"/>
              <a:t>», explique Romain Deschamps, responsable production. Mais au fait, pourquoi Estrées-Mons ? Selon la marque, c’est dans le Santerre que sont concentrées les meilleures terres d’Europe en termes de rendements. Mais c’est aussi la qualité de la nappe phréatique qui a séduit l’industriel. Comme les agriculteurs, Bonduelle a besoin d’eau, de beaucoup d’eau. Près de 1 500 mètres cubes par jour pour rendre de beaux petits pois au consommateur.</a:t>
            </a:r>
          </a:p>
          <a:p>
            <a:r>
              <a:rPr lang="fr-FR" sz="1200" dirty="0"/>
              <a:t>PASCAL MUREAU </a:t>
            </a:r>
          </a:p>
          <a:p>
            <a:r>
              <a:rPr lang="fr-FR" sz="1200" dirty="0"/>
              <a:t>http://www.courrier-picard.fr/archive/recup/loisirs-pratique/estrees-mons-80-bonduelle-comment-la-haute-somme-lui-a-ia222b0n605033</a:t>
            </a:r>
          </a:p>
          <a:p>
            <a:endParaRPr lang="fr-FR" sz="1200" dirty="0"/>
          </a:p>
        </p:txBody>
      </p:sp>
    </p:spTree>
    <p:extLst>
      <p:ext uri="{BB962C8B-B14F-4D97-AF65-F5344CB8AC3E}">
        <p14:creationId xmlns:p14="http://schemas.microsoft.com/office/powerpoint/2010/main" val="28500405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geotheque.org/wp-content/uploads/2015/10/TypoBv2010_Pistre-RevuPMG-pour-g%C3%A9oth%C3%A8quev4-01.png"/>
          <p:cNvPicPr>
            <a:picLocks noChangeAspect="1" noChangeArrowheads="1"/>
          </p:cNvPicPr>
          <p:nvPr/>
        </p:nvPicPr>
        <p:blipFill>
          <a:blip r:embed="rId2" cstate="print"/>
          <a:srcRect/>
          <a:stretch>
            <a:fillRect/>
          </a:stretch>
        </p:blipFill>
        <p:spPr bwMode="auto">
          <a:xfrm>
            <a:off x="0" y="381560"/>
            <a:ext cx="8988425" cy="6476440"/>
          </a:xfrm>
          <a:prstGeom prst="rect">
            <a:avLst/>
          </a:prstGeom>
          <a:noFill/>
          <a:ln w="9525">
            <a:noFill/>
            <a:miter lim="800000"/>
            <a:headEnd/>
            <a:tailEnd/>
          </a:ln>
        </p:spPr>
      </p:pic>
      <p:sp>
        <p:nvSpPr>
          <p:cNvPr id="2" name="Rectangle 1"/>
          <p:cNvSpPr/>
          <p:nvPr/>
        </p:nvSpPr>
        <p:spPr>
          <a:xfrm>
            <a:off x="107503" y="3635490"/>
            <a:ext cx="3865529" cy="441582"/>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370653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010" y="425504"/>
            <a:ext cx="4631574" cy="1107996"/>
          </a:xfrm>
          <a:prstGeom prst="rect">
            <a:avLst/>
          </a:prstGeom>
        </p:spPr>
        <p:txBody>
          <a:bodyPr wrap="square">
            <a:spAutoFit/>
          </a:bodyPr>
          <a:lstStyle/>
          <a:p>
            <a:endParaRPr lang="fr-FR" sz="1200" dirty="0"/>
          </a:p>
          <a:p>
            <a:r>
              <a:rPr lang="fr-FR" dirty="0"/>
              <a:t>Attrait des paysages mais aussi des ressources récréatives comme l’eau en été et la neige en hiver qui modifient les espaces ruraux.</a:t>
            </a:r>
          </a:p>
        </p:txBody>
      </p:sp>
      <p:sp>
        <p:nvSpPr>
          <p:cNvPr id="4" name="Rectangle 3"/>
          <p:cNvSpPr/>
          <p:nvPr/>
        </p:nvSpPr>
        <p:spPr>
          <a:xfrm>
            <a:off x="611560" y="1700808"/>
            <a:ext cx="3811918" cy="1107996"/>
          </a:xfrm>
          <a:prstGeom prst="rect">
            <a:avLst/>
          </a:prstGeom>
        </p:spPr>
        <p:txBody>
          <a:bodyPr wrap="square">
            <a:spAutoFit/>
          </a:bodyPr>
          <a:lstStyle/>
          <a:p>
            <a:r>
              <a:rPr lang="fr-FR" sz="2400" u="sng" dirty="0">
                <a:solidFill>
                  <a:schemeClr val="accent4"/>
                </a:solidFill>
              </a:rPr>
              <a:t>Du tourisme de station  au tourisme de masse … </a:t>
            </a:r>
            <a:r>
              <a:rPr lang="fr-FR" sz="2400" dirty="0">
                <a:solidFill>
                  <a:schemeClr val="accent4"/>
                </a:solidFill>
              </a:rPr>
              <a:t> </a:t>
            </a:r>
            <a:endParaRPr lang="fr-FR" sz="2400" u="sng" dirty="0">
              <a:solidFill>
                <a:schemeClr val="accent4"/>
              </a:solidFill>
            </a:endParaRPr>
          </a:p>
          <a:p>
            <a:endParaRPr lang="fr-FR" dirty="0">
              <a:solidFill>
                <a:schemeClr val="accent4"/>
              </a:solidFill>
            </a:endParaRPr>
          </a:p>
        </p:txBody>
      </p:sp>
      <p:pic>
        <p:nvPicPr>
          <p:cNvPr id="10242" name="Picture 2" descr="Évian-les-Ba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5019" y="586804"/>
            <a:ext cx="4067944" cy="30523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815019" y="3300551"/>
            <a:ext cx="4572000" cy="307777"/>
          </a:xfrm>
          <a:prstGeom prst="rect">
            <a:avLst/>
          </a:prstGeom>
        </p:spPr>
        <p:txBody>
          <a:bodyPr>
            <a:spAutoFit/>
          </a:bodyPr>
          <a:lstStyle/>
          <a:p>
            <a:r>
              <a:rPr lang="fr-FR" sz="1400" dirty="0"/>
              <a:t>https://fr.wikipedia.org/wiki/%C3%89vian-les-Bains</a:t>
            </a:r>
          </a:p>
        </p:txBody>
      </p:sp>
      <p:sp>
        <p:nvSpPr>
          <p:cNvPr id="6" name="ZoneTexte 5"/>
          <p:cNvSpPr txBox="1"/>
          <p:nvPr/>
        </p:nvSpPr>
        <p:spPr>
          <a:xfrm>
            <a:off x="5067047" y="610170"/>
            <a:ext cx="4067944" cy="369332"/>
          </a:xfrm>
          <a:prstGeom prst="rect">
            <a:avLst/>
          </a:prstGeom>
          <a:noFill/>
        </p:spPr>
        <p:txBody>
          <a:bodyPr wrap="square" rtlCol="0">
            <a:spAutoFit/>
          </a:bodyPr>
          <a:lstStyle/>
          <a:p>
            <a:r>
              <a:rPr lang="fr-FR" b="1" dirty="0"/>
              <a:t>Evian les Bains  (Haute Savoie) </a:t>
            </a:r>
          </a:p>
        </p:txBody>
      </p:sp>
      <p:pic>
        <p:nvPicPr>
          <p:cNvPr id="10244" name="Picture 4" descr="https://www.vacancesvuesdublog.fr/wp-content/uploads/La-Grande-Mot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609" y="3305045"/>
            <a:ext cx="4320478" cy="288032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9558" y="6185365"/>
            <a:ext cx="4572000" cy="261610"/>
          </a:xfrm>
          <a:prstGeom prst="rect">
            <a:avLst/>
          </a:prstGeom>
        </p:spPr>
        <p:txBody>
          <a:bodyPr>
            <a:spAutoFit/>
          </a:bodyPr>
          <a:lstStyle/>
          <a:p>
            <a:r>
              <a:rPr lang="fr-FR" sz="1100" dirty="0"/>
              <a:t>https://www.vacancesvuesdublog.fr/divers/cote-languedoc-5/</a:t>
            </a:r>
          </a:p>
        </p:txBody>
      </p:sp>
      <p:sp>
        <p:nvSpPr>
          <p:cNvPr id="8" name="ZoneTexte 7"/>
          <p:cNvSpPr txBox="1"/>
          <p:nvPr/>
        </p:nvSpPr>
        <p:spPr>
          <a:xfrm>
            <a:off x="143609" y="2935713"/>
            <a:ext cx="4320478" cy="369332"/>
          </a:xfrm>
          <a:prstGeom prst="rect">
            <a:avLst/>
          </a:prstGeom>
          <a:noFill/>
        </p:spPr>
        <p:txBody>
          <a:bodyPr wrap="square" rtlCol="0">
            <a:spAutoFit/>
          </a:bodyPr>
          <a:lstStyle/>
          <a:p>
            <a:r>
              <a:rPr lang="fr-FR" b="1" dirty="0"/>
              <a:t>La Grande Motte littoral languedocien</a:t>
            </a:r>
          </a:p>
        </p:txBody>
      </p:sp>
      <p:sp>
        <p:nvSpPr>
          <p:cNvPr id="3" name="Rectangle 2"/>
          <p:cNvSpPr/>
          <p:nvPr/>
        </p:nvSpPr>
        <p:spPr>
          <a:xfrm>
            <a:off x="1475656" y="16112"/>
            <a:ext cx="5402120" cy="461665"/>
          </a:xfrm>
          <a:prstGeom prst="rect">
            <a:avLst/>
          </a:prstGeom>
        </p:spPr>
        <p:txBody>
          <a:bodyPr wrap="none">
            <a:spAutoFit/>
          </a:bodyPr>
          <a:lstStyle/>
          <a:p>
            <a:r>
              <a:rPr lang="fr-FR" sz="2400" b="1" dirty="0"/>
              <a:t>b) Une fonction récréative et touristique </a:t>
            </a:r>
          </a:p>
        </p:txBody>
      </p:sp>
      <p:sp>
        <p:nvSpPr>
          <p:cNvPr id="9" name="ZoneTexte 8"/>
          <p:cNvSpPr txBox="1"/>
          <p:nvPr/>
        </p:nvSpPr>
        <p:spPr>
          <a:xfrm>
            <a:off x="4531523" y="3789040"/>
            <a:ext cx="4603468" cy="2677656"/>
          </a:xfrm>
          <a:prstGeom prst="rect">
            <a:avLst/>
          </a:prstGeom>
          <a:noFill/>
        </p:spPr>
        <p:txBody>
          <a:bodyPr wrap="square" rtlCol="0">
            <a:spAutoFit/>
          </a:bodyPr>
          <a:lstStyle/>
          <a:p>
            <a:pPr algn="just"/>
            <a:r>
              <a:rPr lang="fr-FR" sz="1400" b="1" dirty="0"/>
              <a:t>La </a:t>
            </a:r>
            <a:r>
              <a:rPr lang="fr-FR" sz="1400" b="1" dirty="0" err="1"/>
              <a:t>Plagne</a:t>
            </a:r>
            <a:r>
              <a:rPr lang="fr-FR" sz="1400" b="1" dirty="0"/>
              <a:t> (Vallée de la Tarentaise</a:t>
            </a:r>
            <a:r>
              <a:rPr lang="fr-FR" sz="1400" dirty="0"/>
              <a:t>), une station créée  ex-nihilo, en 1959 la vie agricole est dite archaïque et le niveau de vie faible. La plupart des productions étaient destinées à l’autoconsommation paysanne. En 1959, le maire alerte les services de l’équipement d’une possibilité de sauvetage de l’économie locale. En 1961, était signée la convention d’aménagement entre la société d’aménagement de la </a:t>
            </a:r>
            <a:r>
              <a:rPr lang="fr-FR" sz="1400" dirty="0" err="1"/>
              <a:t>Plagne</a:t>
            </a:r>
            <a:r>
              <a:rPr lang="fr-FR" sz="1400" dirty="0"/>
              <a:t> et le syndicat intercommunal et la commune de </a:t>
            </a:r>
            <a:r>
              <a:rPr lang="fr-FR" sz="1400" dirty="0" err="1"/>
              <a:t>Macöt</a:t>
            </a:r>
            <a:r>
              <a:rPr lang="fr-FR" sz="1400" dirty="0"/>
              <a:t> d’autre part. Naissait la doyenne des stations intégrées qui avec ses satellites constitue la « Grande </a:t>
            </a:r>
            <a:r>
              <a:rPr lang="fr-FR" sz="1400" dirty="0" err="1"/>
              <a:t>Plagne</a:t>
            </a:r>
            <a:r>
              <a:rPr lang="fr-FR" sz="1400" dirty="0"/>
              <a:t> », un ensemble de 30 000 lits touristiques étagés entre 1 200 et 2 000m. (Rémy </a:t>
            </a:r>
            <a:r>
              <a:rPr lang="fr-FR" sz="1400" dirty="0" err="1"/>
              <a:t>Knafou</a:t>
            </a:r>
            <a:r>
              <a:rPr lang="fr-FR" sz="1400" dirty="0"/>
              <a:t>)</a:t>
            </a:r>
          </a:p>
        </p:txBody>
      </p:sp>
    </p:spTree>
    <p:extLst>
      <p:ext uri="{BB962C8B-B14F-4D97-AF65-F5344CB8AC3E}">
        <p14:creationId xmlns:p14="http://schemas.microsoft.com/office/powerpoint/2010/main" val="3352894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eux Alpes en 1950 001"/>
          <p:cNvPicPr>
            <a:picLocks noChangeAspect="1" noChangeArrowheads="1"/>
          </p:cNvPicPr>
          <p:nvPr/>
        </p:nvPicPr>
        <p:blipFill>
          <a:blip r:embed="rId2" cstate="print"/>
          <a:srcRect l="2744" r="2744"/>
          <a:stretch>
            <a:fillRect/>
          </a:stretch>
        </p:blipFill>
        <p:spPr bwMode="auto">
          <a:xfrm>
            <a:off x="395536" y="188640"/>
            <a:ext cx="3672408" cy="2145836"/>
          </a:xfrm>
          <a:prstGeom prst="rect">
            <a:avLst/>
          </a:prstGeom>
          <a:noFill/>
          <a:ln w="9525">
            <a:noFill/>
            <a:miter lim="800000"/>
            <a:headEnd/>
            <a:tailEnd/>
          </a:ln>
        </p:spPr>
      </p:pic>
      <p:sp>
        <p:nvSpPr>
          <p:cNvPr id="4100" name="Text Box 2"/>
          <p:cNvSpPr txBox="1">
            <a:spLocks noChangeArrowheads="1"/>
          </p:cNvSpPr>
          <p:nvPr/>
        </p:nvSpPr>
        <p:spPr bwMode="auto">
          <a:xfrm>
            <a:off x="4139952" y="260648"/>
            <a:ext cx="4968552" cy="1533358"/>
          </a:xfrm>
          <a:prstGeom prst="rect">
            <a:avLst/>
          </a:prstGeom>
          <a:solidFill>
            <a:srgbClr val="FFFFFF"/>
          </a:solidFill>
          <a:ln w="9525">
            <a:solidFill>
              <a:srgbClr val="000000"/>
            </a:solidFill>
            <a:miter lim="800000"/>
            <a:headEnd/>
            <a:tailEnd/>
          </a:ln>
        </p:spPr>
        <p:txBody>
          <a:bodyPr/>
          <a:lstStyle/>
          <a:p>
            <a:pPr>
              <a:spcAft>
                <a:spcPts val="1000"/>
              </a:spcAft>
            </a:pPr>
            <a:r>
              <a:rPr lang="fr-FR" sz="1000" b="1" dirty="0">
                <a:latin typeface="Arial Narrow" pitchFamily="34" charset="0"/>
              </a:rPr>
              <a:t>L’hiver, une saison morte.</a:t>
            </a:r>
          </a:p>
          <a:p>
            <a:pPr>
              <a:spcAft>
                <a:spcPts val="1000"/>
              </a:spcAft>
            </a:pPr>
            <a:r>
              <a:rPr lang="fr-FR" sz="1000" dirty="0">
                <a:latin typeface="Arial Narrow" pitchFamily="34" charset="0"/>
              </a:rPr>
              <a:t>« Cette période de froid et de neige est en montagne une saison morte de quatre à six mois, où non seulement les gens restent sans occupation sauf donner quelques soins au bétail et faire un peu de bois, mais où toutes les communications sont coupées, et surtout où l’on consomme sans rien acquérir.</a:t>
            </a:r>
          </a:p>
          <a:p>
            <a:pPr>
              <a:spcAft>
                <a:spcPts val="1000"/>
              </a:spcAft>
            </a:pPr>
            <a:r>
              <a:rPr lang="fr-FR" sz="1000" dirty="0">
                <a:latin typeface="Arial Narrow" pitchFamily="34" charset="0"/>
              </a:rPr>
              <a:t>La médiocre agriculture de montagne était impuissante à alimenter l’année entière une population nombreuse. Les départs d’hiver permettaient de débarrasser la montagne d’un certain nombre de bouches à nourrir, expédiées dans d’autres lieux où elles pourront trouver à manger en travaillant. »          	D’après </a:t>
            </a:r>
            <a:r>
              <a:rPr lang="fr-FR" sz="1000" b="1" dirty="0">
                <a:latin typeface="Arial Narrow" pitchFamily="34" charset="0"/>
              </a:rPr>
              <a:t> R. Blanchard, </a:t>
            </a:r>
            <a:r>
              <a:rPr lang="fr-FR" sz="1000" b="1" i="1" dirty="0">
                <a:latin typeface="Arial Narrow" pitchFamily="34" charset="0"/>
              </a:rPr>
              <a:t>Les Alpes et leur destin</a:t>
            </a:r>
            <a:r>
              <a:rPr lang="fr-FR" sz="1000" b="1" dirty="0">
                <a:latin typeface="Arial Narrow" pitchFamily="34" charset="0"/>
              </a:rPr>
              <a:t>, Fayard, 1958.</a:t>
            </a:r>
            <a:endParaRPr lang="fr-FR" sz="1000" dirty="0">
              <a:latin typeface="Arial Narrow" pitchFamily="34" charset="0"/>
            </a:endParaRPr>
          </a:p>
          <a:p>
            <a:pPr>
              <a:spcAft>
                <a:spcPts val="1000"/>
              </a:spcAft>
            </a:pPr>
            <a:endParaRPr lang="fr-FR" sz="1000" dirty="0">
              <a:latin typeface="Arial Narrow" pitchFamily="34" charset="0"/>
            </a:endParaRPr>
          </a:p>
        </p:txBody>
      </p:sp>
      <p:sp>
        <p:nvSpPr>
          <p:cNvPr id="10259" name="ZoneTexte 43"/>
          <p:cNvSpPr txBox="1">
            <a:spLocks noChangeArrowheads="1"/>
          </p:cNvSpPr>
          <p:nvPr/>
        </p:nvSpPr>
        <p:spPr bwMode="auto">
          <a:xfrm>
            <a:off x="3286125" y="2571750"/>
            <a:ext cx="1285875" cy="369888"/>
          </a:xfrm>
          <a:prstGeom prst="rect">
            <a:avLst/>
          </a:prstGeom>
          <a:noFill/>
          <a:ln w="9525">
            <a:solidFill>
              <a:schemeClr val="bg1"/>
            </a:solidFill>
            <a:miter lim="800000"/>
            <a:headEnd/>
            <a:tailEnd/>
          </a:ln>
        </p:spPr>
        <p:txBody>
          <a:bodyPr>
            <a:spAutoFit/>
          </a:bodyPr>
          <a:lstStyle/>
          <a:p>
            <a:pPr algn="ctr"/>
            <a:r>
              <a:rPr lang="fr-FR" b="1">
                <a:solidFill>
                  <a:schemeClr val="bg1"/>
                </a:solidFill>
                <a:latin typeface="Calibri" pitchFamily="34" charset="0"/>
              </a:rPr>
              <a:t>Versants </a:t>
            </a:r>
          </a:p>
        </p:txBody>
      </p:sp>
      <p:sp>
        <p:nvSpPr>
          <p:cNvPr id="35855" name="Line 15"/>
          <p:cNvSpPr>
            <a:spLocks noChangeShapeType="1"/>
          </p:cNvSpPr>
          <p:nvPr/>
        </p:nvSpPr>
        <p:spPr bwMode="auto">
          <a:xfrm flipV="1">
            <a:off x="5795963" y="1628775"/>
            <a:ext cx="863600" cy="1511300"/>
          </a:xfrm>
          <a:prstGeom prst="line">
            <a:avLst/>
          </a:prstGeom>
          <a:noFill/>
          <a:ln w="38100">
            <a:solidFill>
              <a:schemeClr val="bg1"/>
            </a:solidFill>
            <a:round/>
            <a:headEnd type="triangle" w="med" len="med"/>
            <a:tailEnd type="triangle" w="med" len="med"/>
          </a:ln>
        </p:spPr>
        <p:txBody>
          <a:bodyPr/>
          <a:lstStyle/>
          <a:p>
            <a:endParaRPr lang="fr-FR"/>
          </a:p>
        </p:txBody>
      </p:sp>
      <p:sp>
        <p:nvSpPr>
          <p:cNvPr id="35856" name="Line 16"/>
          <p:cNvSpPr>
            <a:spLocks noChangeShapeType="1"/>
          </p:cNvSpPr>
          <p:nvPr/>
        </p:nvSpPr>
        <p:spPr bwMode="auto">
          <a:xfrm flipH="1">
            <a:off x="1476375" y="2924175"/>
            <a:ext cx="2087563" cy="288925"/>
          </a:xfrm>
          <a:prstGeom prst="line">
            <a:avLst/>
          </a:prstGeom>
          <a:noFill/>
          <a:ln w="9525">
            <a:solidFill>
              <a:schemeClr val="bg1"/>
            </a:solidFill>
            <a:round/>
            <a:headEnd/>
            <a:tailEnd type="triangle" w="med" len="med"/>
          </a:ln>
        </p:spPr>
        <p:txBody>
          <a:bodyPr/>
          <a:lstStyle/>
          <a:p>
            <a:endParaRPr lang="fr-FR"/>
          </a:p>
        </p:txBody>
      </p:sp>
      <p:sp>
        <p:nvSpPr>
          <p:cNvPr id="35857" name="Line 17"/>
          <p:cNvSpPr>
            <a:spLocks noChangeShapeType="1"/>
          </p:cNvSpPr>
          <p:nvPr/>
        </p:nvSpPr>
        <p:spPr bwMode="auto">
          <a:xfrm>
            <a:off x="4062676" y="2574094"/>
            <a:ext cx="3684603" cy="360363"/>
          </a:xfrm>
          <a:prstGeom prst="line">
            <a:avLst/>
          </a:prstGeom>
          <a:noFill/>
          <a:ln w="9525">
            <a:solidFill>
              <a:schemeClr val="bg1"/>
            </a:solidFill>
            <a:round/>
            <a:headEnd/>
            <a:tailEnd type="triangle" w="med" len="med"/>
          </a:ln>
        </p:spPr>
        <p:txBody>
          <a:bodyPr/>
          <a:lstStyle/>
          <a:p>
            <a:endParaRPr lang="fr-FR"/>
          </a:p>
        </p:txBody>
      </p:sp>
      <p:pic>
        <p:nvPicPr>
          <p:cNvPr id="18" name="Picture 2" descr="Deux Alpes en 1995"/>
          <p:cNvPicPr>
            <a:picLocks noChangeAspect="1" noChangeArrowheads="1"/>
          </p:cNvPicPr>
          <p:nvPr/>
        </p:nvPicPr>
        <p:blipFill>
          <a:blip r:embed="rId3" cstate="print"/>
          <a:srcRect l="2744" t="5710" r="4323" b="7042"/>
          <a:stretch>
            <a:fillRect/>
          </a:stretch>
        </p:blipFill>
        <p:spPr bwMode="auto">
          <a:xfrm>
            <a:off x="362202" y="2327007"/>
            <a:ext cx="3675086" cy="2024488"/>
          </a:xfrm>
          <a:prstGeom prst="rect">
            <a:avLst/>
          </a:prstGeom>
          <a:noFill/>
          <a:ln w="9525">
            <a:noFill/>
            <a:miter lim="800000"/>
            <a:headEnd/>
            <a:tailEnd/>
          </a:ln>
        </p:spPr>
      </p:pic>
      <p:sp>
        <p:nvSpPr>
          <p:cNvPr id="19" name="Text Box 2"/>
          <p:cNvSpPr txBox="1">
            <a:spLocks noChangeArrowheads="1"/>
          </p:cNvSpPr>
          <p:nvPr/>
        </p:nvSpPr>
        <p:spPr bwMode="auto">
          <a:xfrm>
            <a:off x="4139952" y="1844824"/>
            <a:ext cx="4938546" cy="1324371"/>
          </a:xfrm>
          <a:prstGeom prst="rect">
            <a:avLst/>
          </a:prstGeom>
          <a:solidFill>
            <a:srgbClr val="FFFFFF"/>
          </a:solidFill>
          <a:ln w="9525">
            <a:solidFill>
              <a:srgbClr val="000000"/>
            </a:solidFill>
            <a:miter lim="800000"/>
            <a:headEnd/>
            <a:tailEnd/>
          </a:ln>
        </p:spPr>
        <p:txBody>
          <a:bodyPr/>
          <a:lstStyle/>
          <a:p>
            <a:pPr algn="just">
              <a:spcAft>
                <a:spcPts val="1000"/>
              </a:spcAft>
            </a:pPr>
            <a:r>
              <a:rPr lang="fr-FR" sz="1000" b="1" dirty="0">
                <a:latin typeface="Arial Narrow" pitchFamily="34" charset="0"/>
              </a:rPr>
              <a:t>La révolution du ski.</a:t>
            </a:r>
          </a:p>
          <a:p>
            <a:pPr algn="just">
              <a:spcAft>
                <a:spcPts val="1000"/>
              </a:spcAft>
            </a:pPr>
            <a:r>
              <a:rPr lang="fr-FR" sz="1000" dirty="0">
                <a:latin typeface="Arial Narrow" pitchFamily="34" charset="0"/>
              </a:rPr>
              <a:t>« Voici la grande nouveauté, une révolution peut-on dire : l’hiver alpin, autrefois paralysé par la neige, doit à la neige sa plus longue saison touristique, du moins aux altitudes suffisantes pour que s’installe un enneigement régulier et prolongé. Ce changement, on le sait, est l’œuvre du ski. […] Tandis que le berger devenait moniteur de ski,[il] a transformé d’un coup de baguette magique de nombreux villages paisibles en stations de sports d’hiver à la mode»  </a:t>
            </a:r>
            <a:r>
              <a:rPr lang="fr-FR" sz="1000" b="1" dirty="0">
                <a:latin typeface="Arial Narrow" pitchFamily="34" charset="0"/>
              </a:rPr>
              <a:t>P. et G. </a:t>
            </a:r>
            <a:r>
              <a:rPr lang="fr-FR" sz="1000" b="1" dirty="0" err="1">
                <a:latin typeface="Arial Narrow" pitchFamily="34" charset="0"/>
              </a:rPr>
              <a:t>Veyret</a:t>
            </a:r>
            <a:r>
              <a:rPr lang="fr-FR" sz="1000" b="1" dirty="0">
                <a:latin typeface="Arial Narrow" pitchFamily="34" charset="0"/>
              </a:rPr>
              <a:t>, </a:t>
            </a:r>
            <a:r>
              <a:rPr lang="fr-FR" sz="1000" b="1" i="1" dirty="0">
                <a:latin typeface="Arial Narrow" pitchFamily="34" charset="0"/>
              </a:rPr>
              <a:t>Au cœur de l’Europe, les Alpes</a:t>
            </a:r>
            <a:r>
              <a:rPr lang="fr-FR" sz="1000" b="1" dirty="0">
                <a:latin typeface="Arial Narrow" pitchFamily="34" charset="0"/>
              </a:rPr>
              <a:t>, Flammarion, 1967.</a:t>
            </a:r>
            <a:endParaRPr lang="fr-FR" sz="1000" dirty="0">
              <a:latin typeface="Arial Narrow" pitchFamily="34" charset="0"/>
            </a:endParaRPr>
          </a:p>
        </p:txBody>
      </p:sp>
      <p:pic>
        <p:nvPicPr>
          <p:cNvPr id="20" name="Picture 2"/>
          <p:cNvPicPr>
            <a:picLocks noChangeAspect="1" noChangeArrowheads="1"/>
          </p:cNvPicPr>
          <p:nvPr/>
        </p:nvPicPr>
        <p:blipFill>
          <a:blip r:embed="rId4" cstate="print"/>
          <a:srcRect/>
          <a:stretch>
            <a:fillRect/>
          </a:stretch>
        </p:blipFill>
        <p:spPr bwMode="auto">
          <a:xfrm>
            <a:off x="360139" y="4378303"/>
            <a:ext cx="3622750" cy="2423574"/>
          </a:xfrm>
          <a:prstGeom prst="rect">
            <a:avLst/>
          </a:prstGeom>
          <a:noFill/>
          <a:ln w="9525">
            <a:noFill/>
            <a:miter lim="800000"/>
            <a:headEnd/>
            <a:tailEnd/>
          </a:ln>
        </p:spPr>
      </p:pic>
      <p:sp>
        <p:nvSpPr>
          <p:cNvPr id="2" name="ZoneTexte 1"/>
          <p:cNvSpPr txBox="1"/>
          <p:nvPr/>
        </p:nvSpPr>
        <p:spPr>
          <a:xfrm>
            <a:off x="678576" y="4318529"/>
            <a:ext cx="4248472" cy="261610"/>
          </a:xfrm>
          <a:prstGeom prst="rect">
            <a:avLst/>
          </a:prstGeom>
          <a:noFill/>
        </p:spPr>
        <p:txBody>
          <a:bodyPr wrap="square" rtlCol="0">
            <a:spAutoFit/>
          </a:bodyPr>
          <a:lstStyle/>
          <a:p>
            <a:r>
              <a:rPr lang="fr-FR" sz="1050" b="1" dirty="0"/>
              <a:t>Les Deux Alpes aujourd’hui</a:t>
            </a:r>
          </a:p>
        </p:txBody>
      </p:sp>
      <p:sp>
        <p:nvSpPr>
          <p:cNvPr id="4" name="Rectangle 3"/>
          <p:cNvSpPr/>
          <p:nvPr/>
        </p:nvSpPr>
        <p:spPr>
          <a:xfrm>
            <a:off x="217385" y="1988840"/>
            <a:ext cx="178151" cy="17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p:cNvSpPr/>
          <p:nvPr/>
        </p:nvSpPr>
        <p:spPr>
          <a:xfrm>
            <a:off x="221059" y="4093103"/>
            <a:ext cx="178151" cy="17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Picture 3"/>
          <p:cNvPicPr>
            <a:picLocks noChangeAspect="1" noChangeArrowheads="1"/>
          </p:cNvPicPr>
          <p:nvPr/>
        </p:nvPicPr>
        <p:blipFill>
          <a:blip r:embed="rId5" cstate="print"/>
          <a:srcRect l="5121" t="7083" r="5122" b="2194"/>
          <a:stretch>
            <a:fillRect/>
          </a:stretch>
        </p:blipFill>
        <p:spPr bwMode="auto">
          <a:xfrm>
            <a:off x="4472252" y="3580714"/>
            <a:ext cx="4086777" cy="2581197"/>
          </a:xfrm>
          <a:prstGeom prst="rect">
            <a:avLst/>
          </a:prstGeom>
          <a:noFill/>
          <a:ln w="9525">
            <a:noFill/>
            <a:miter lim="800000"/>
            <a:headEnd/>
            <a:tailEnd/>
          </a:ln>
        </p:spPr>
      </p:pic>
      <p:sp>
        <p:nvSpPr>
          <p:cNvPr id="6" name="ZoneTexte 5"/>
          <p:cNvSpPr txBox="1"/>
          <p:nvPr/>
        </p:nvSpPr>
        <p:spPr>
          <a:xfrm>
            <a:off x="3929062" y="6161911"/>
            <a:ext cx="5214938" cy="646331"/>
          </a:xfrm>
          <a:prstGeom prst="rect">
            <a:avLst/>
          </a:prstGeom>
          <a:noFill/>
        </p:spPr>
        <p:txBody>
          <a:bodyPr wrap="square" rtlCol="0">
            <a:spAutoFit/>
          </a:bodyPr>
          <a:lstStyle/>
          <a:p>
            <a:r>
              <a:rPr lang="fr-FR" sz="1200" dirty="0"/>
              <a:t>A partir du corpus documentaire montrez que les contraintes dans un espace rural peuvent devenir des atouts et cherchez quelles évolutions de la société peuvent expliquer cette mutation. Quels problèmes en terme de durabilité ?</a:t>
            </a:r>
          </a:p>
        </p:txBody>
      </p:sp>
      <p:sp>
        <p:nvSpPr>
          <p:cNvPr id="3" name="Rectangle 2"/>
          <p:cNvSpPr/>
          <p:nvPr/>
        </p:nvSpPr>
        <p:spPr>
          <a:xfrm>
            <a:off x="4139952" y="3140968"/>
            <a:ext cx="4938546" cy="400110"/>
          </a:xfrm>
          <a:prstGeom prst="rect">
            <a:avLst/>
          </a:prstGeom>
        </p:spPr>
        <p:txBody>
          <a:bodyPr wrap="square">
            <a:spAutoFit/>
          </a:bodyPr>
          <a:lstStyle/>
          <a:p>
            <a:r>
              <a:rPr lang="fr-FR" sz="1000" dirty="0">
                <a:latin typeface="Arial Narrow" pitchFamily="34" charset="0"/>
              </a:rPr>
              <a:t>La station compte 1930 habitants à l'année d'après le dernier recensement de 2015 et la population maximale peut atteindre 42 000 personnes en pleine saison hivernale</a:t>
            </a:r>
          </a:p>
        </p:txBody>
      </p:sp>
      <p:sp>
        <p:nvSpPr>
          <p:cNvPr id="17" name="ZoneTexte 16">
            <a:extLst>
              <a:ext uri="{FF2B5EF4-FFF2-40B4-BE49-F238E27FC236}">
                <a16:creationId xmlns:a16="http://schemas.microsoft.com/office/drawing/2014/main" id="{1A3AC155-40EB-4665-9359-A8E9EE028E80}"/>
              </a:ext>
            </a:extLst>
          </p:cNvPr>
          <p:cNvSpPr txBox="1"/>
          <p:nvPr/>
        </p:nvSpPr>
        <p:spPr>
          <a:xfrm>
            <a:off x="323528" y="0"/>
            <a:ext cx="7992888" cy="338554"/>
          </a:xfrm>
          <a:prstGeom prst="rect">
            <a:avLst/>
          </a:prstGeom>
          <a:noFill/>
        </p:spPr>
        <p:txBody>
          <a:bodyPr wrap="square" rtlCol="0">
            <a:spAutoFit/>
          </a:bodyPr>
          <a:lstStyle/>
          <a:p>
            <a:r>
              <a:rPr lang="fr-FR" sz="1600" b="1" dirty="0">
                <a:solidFill>
                  <a:schemeClr val="tx1">
                    <a:lumMod val="50000"/>
                    <a:lumOff val="50000"/>
                  </a:schemeClr>
                </a:solidFill>
              </a:rPr>
              <a:t>La diversification des fonctions productives, une fonction récréative et touristique </a:t>
            </a:r>
          </a:p>
        </p:txBody>
      </p:sp>
    </p:spTree>
    <p:extLst>
      <p:ext uri="{BB962C8B-B14F-4D97-AF65-F5344CB8AC3E}">
        <p14:creationId xmlns:p14="http://schemas.microsoft.com/office/powerpoint/2010/main" val="3700038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Aménagement\Sans titre-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92696"/>
            <a:ext cx="4427984" cy="2772102"/>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951"/>
          <a:stretch/>
        </p:blipFill>
        <p:spPr bwMode="auto">
          <a:xfrm>
            <a:off x="0" y="3674394"/>
            <a:ext cx="4795391" cy="2807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E:\Aménagement\Sans titre-1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2483"/>
          <a:stretch/>
        </p:blipFill>
        <p:spPr bwMode="auto">
          <a:xfrm>
            <a:off x="5004048" y="476672"/>
            <a:ext cx="3724576" cy="2780947"/>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4932040" y="3294237"/>
            <a:ext cx="4032448" cy="2031325"/>
          </a:xfrm>
          <a:prstGeom prst="rect">
            <a:avLst/>
          </a:prstGeom>
          <a:noFill/>
        </p:spPr>
        <p:txBody>
          <a:bodyPr wrap="square" rtlCol="0">
            <a:spAutoFit/>
          </a:bodyPr>
          <a:lstStyle/>
          <a:p>
            <a:r>
              <a:rPr lang="fr-FR" sz="1400" b="1" dirty="0"/>
              <a:t>Port Camargue</a:t>
            </a:r>
          </a:p>
          <a:p>
            <a:endParaRPr lang="fr-FR" sz="1400" dirty="0"/>
          </a:p>
          <a:p>
            <a:r>
              <a:rPr lang="fr-FR" sz="1400" dirty="0"/>
              <a:t>Il s’agit d’une marina en partie creusée et en partie gagnée sur la mer, à l’une des extrémités du delta du Rhône. Cette opération s’est inscrite dans le cadre de l’aménagement  de l’ensemble de la côte du Languedoc Roussillon mené à l’initiative de l’Etat à partir de 1963 et poursuivi au long des années 1970 et 1980.</a:t>
            </a:r>
          </a:p>
        </p:txBody>
      </p:sp>
      <p:sp>
        <p:nvSpPr>
          <p:cNvPr id="4" name="ZoneTexte 3"/>
          <p:cNvSpPr txBox="1"/>
          <p:nvPr/>
        </p:nvSpPr>
        <p:spPr>
          <a:xfrm>
            <a:off x="107504" y="332656"/>
            <a:ext cx="4536504" cy="369332"/>
          </a:xfrm>
          <a:prstGeom prst="rect">
            <a:avLst/>
          </a:prstGeom>
          <a:noFill/>
        </p:spPr>
        <p:txBody>
          <a:bodyPr wrap="square" rtlCol="0">
            <a:spAutoFit/>
          </a:bodyPr>
          <a:lstStyle/>
          <a:p>
            <a:r>
              <a:rPr lang="fr-FR" b="1" dirty="0"/>
              <a:t>Le Grau-du-Roy dans les années 50 et en 2018</a:t>
            </a:r>
          </a:p>
        </p:txBody>
      </p:sp>
      <p:sp>
        <p:nvSpPr>
          <p:cNvPr id="8" name="ZoneTexte 7">
            <a:extLst>
              <a:ext uri="{FF2B5EF4-FFF2-40B4-BE49-F238E27FC236}">
                <a16:creationId xmlns:a16="http://schemas.microsoft.com/office/drawing/2014/main" id="{CAA74CB7-DB2A-4A74-B1F7-2B5F788B2EAD}"/>
              </a:ext>
            </a:extLst>
          </p:cNvPr>
          <p:cNvSpPr txBox="1"/>
          <p:nvPr/>
        </p:nvSpPr>
        <p:spPr>
          <a:xfrm>
            <a:off x="323528" y="0"/>
            <a:ext cx="7992888" cy="338554"/>
          </a:xfrm>
          <a:prstGeom prst="rect">
            <a:avLst/>
          </a:prstGeom>
          <a:noFill/>
        </p:spPr>
        <p:txBody>
          <a:bodyPr wrap="square" rtlCol="0">
            <a:spAutoFit/>
          </a:bodyPr>
          <a:lstStyle/>
          <a:p>
            <a:r>
              <a:rPr lang="fr-FR" sz="1600" b="1" dirty="0">
                <a:solidFill>
                  <a:schemeClr val="tx1">
                    <a:lumMod val="50000"/>
                    <a:lumOff val="50000"/>
                  </a:schemeClr>
                </a:solidFill>
              </a:rPr>
              <a:t>La diversification des fonctions productives, une fonction récréative et touristique </a:t>
            </a:r>
          </a:p>
        </p:txBody>
      </p:sp>
    </p:spTree>
    <p:extLst>
      <p:ext uri="{BB962C8B-B14F-4D97-AF65-F5344CB8AC3E}">
        <p14:creationId xmlns:p14="http://schemas.microsoft.com/office/powerpoint/2010/main" val="1703312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5616" y="1052736"/>
            <a:ext cx="6069610" cy="523220"/>
          </a:xfrm>
          <a:prstGeom prst="rect">
            <a:avLst/>
          </a:prstGeom>
        </p:spPr>
        <p:txBody>
          <a:bodyPr wrap="none">
            <a:spAutoFit/>
          </a:bodyPr>
          <a:lstStyle/>
          <a:p>
            <a:r>
              <a:rPr lang="fr-FR" sz="2800" u="sng" dirty="0">
                <a:solidFill>
                  <a:schemeClr val="accent4"/>
                </a:solidFill>
              </a:rPr>
              <a:t>… puis au tourisme vert, tourisme diffus </a:t>
            </a:r>
            <a:endParaRPr lang="fr-FR" sz="2800" dirty="0">
              <a:solidFill>
                <a:schemeClr val="accent4"/>
              </a:solidFill>
            </a:endParaRPr>
          </a:p>
        </p:txBody>
      </p:sp>
      <p:sp>
        <p:nvSpPr>
          <p:cNvPr id="4" name="Rectangle 3"/>
          <p:cNvSpPr/>
          <p:nvPr/>
        </p:nvSpPr>
        <p:spPr>
          <a:xfrm>
            <a:off x="349303" y="2132856"/>
            <a:ext cx="8417398" cy="1815882"/>
          </a:xfrm>
          <a:prstGeom prst="rect">
            <a:avLst/>
          </a:prstGeom>
        </p:spPr>
        <p:txBody>
          <a:bodyPr wrap="square">
            <a:spAutoFit/>
          </a:bodyPr>
          <a:lstStyle/>
          <a:p>
            <a:pPr algn="just"/>
            <a:r>
              <a:rPr lang="fr-FR" sz="2800" dirty="0"/>
              <a:t>Un tourisme diffus moins concentré demandant moins d’infrastructures dit tourisme vert ou tourisme rural avec une complémentarité entre tourisme diffus et activités agricoles</a:t>
            </a:r>
          </a:p>
        </p:txBody>
      </p:sp>
      <p:sp>
        <p:nvSpPr>
          <p:cNvPr id="5" name="ZoneTexte 4">
            <a:extLst>
              <a:ext uri="{FF2B5EF4-FFF2-40B4-BE49-F238E27FC236}">
                <a16:creationId xmlns:a16="http://schemas.microsoft.com/office/drawing/2014/main" id="{60B43B49-3A73-4067-AC0A-969BFA041A6A}"/>
              </a:ext>
            </a:extLst>
          </p:cNvPr>
          <p:cNvSpPr txBox="1"/>
          <p:nvPr/>
        </p:nvSpPr>
        <p:spPr>
          <a:xfrm>
            <a:off x="323528" y="0"/>
            <a:ext cx="7992888" cy="338554"/>
          </a:xfrm>
          <a:prstGeom prst="rect">
            <a:avLst/>
          </a:prstGeom>
          <a:noFill/>
        </p:spPr>
        <p:txBody>
          <a:bodyPr wrap="square" rtlCol="0">
            <a:spAutoFit/>
          </a:bodyPr>
          <a:lstStyle/>
          <a:p>
            <a:r>
              <a:rPr lang="fr-FR" sz="1600" b="1" dirty="0">
                <a:solidFill>
                  <a:schemeClr val="tx1">
                    <a:lumMod val="50000"/>
                    <a:lumOff val="50000"/>
                  </a:schemeClr>
                </a:solidFill>
              </a:rPr>
              <a:t>La diversification des fonctions productives, une fonction récréative et touristique </a:t>
            </a:r>
          </a:p>
        </p:txBody>
      </p:sp>
    </p:spTree>
    <p:extLst>
      <p:ext uri="{BB962C8B-B14F-4D97-AF65-F5344CB8AC3E}">
        <p14:creationId xmlns:p14="http://schemas.microsoft.com/office/powerpoint/2010/main" val="20542887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journals.openedition.org/teoros/docannexe/image/1091/img-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428" y="2852936"/>
            <a:ext cx="6915150" cy="2781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7504" y="548680"/>
            <a:ext cx="8856983" cy="2185214"/>
          </a:xfrm>
          <a:prstGeom prst="rect">
            <a:avLst/>
          </a:prstGeom>
        </p:spPr>
        <p:txBody>
          <a:bodyPr wrap="square">
            <a:spAutoFit/>
          </a:bodyPr>
          <a:lstStyle/>
          <a:p>
            <a:r>
              <a:rPr lang="fr-FR" sz="1600" b="1" dirty="0">
                <a:hlinkClick r:id="rId3"/>
              </a:rPr>
              <a:t>Tourisme rural, agrotourisme et tourisme à la ferme</a:t>
            </a:r>
            <a:endParaRPr lang="fr-FR" sz="1600" b="1" dirty="0"/>
          </a:p>
          <a:p>
            <a:endParaRPr lang="fr-FR" sz="1600" b="1" dirty="0"/>
          </a:p>
          <a:p>
            <a:pPr algn="just"/>
            <a:r>
              <a:rPr lang="fr-FR" sz="1600" dirty="0"/>
              <a:t>La distinction entre tourisme rural, agrotourisme et tourisme à la ferme apparaît plus précise. Le vocable « tourisme rural » représente une ombrelle pour les multiples formes de tourisme qui se déroulent dans le domaine rural et dont l’agrotourisme devient alors l’une des constituantes. Si l’agrotourisme se pratique dans des entreprises à vocation agricole, le tourisme à la ferme viserait plus spécifiquement les visiteurs qui s’hébergent à la ferme					</a:t>
            </a:r>
            <a:r>
              <a:rPr lang="fr-FR" sz="1600" b="1" dirty="0"/>
              <a:t>Maurice Doyon</a:t>
            </a:r>
          </a:p>
          <a:p>
            <a:pPr algn="r"/>
            <a:r>
              <a:rPr lang="fr-FR" sz="1200" dirty="0"/>
              <a:t>				Professeur agrégé au Département d’économie agroalimentaire </a:t>
            </a:r>
            <a:r>
              <a:rPr lang="fr-FR" sz="1050" dirty="0"/>
              <a:t>et des sciences de la consommation, Université Laval        </a:t>
            </a:r>
            <a:r>
              <a:rPr lang="fr-FR" sz="1200" dirty="0"/>
              <a:t>https://journals.openedition.org/teoros/1091</a:t>
            </a:r>
          </a:p>
        </p:txBody>
      </p:sp>
      <p:sp>
        <p:nvSpPr>
          <p:cNvPr id="5" name="ZoneTexte 4">
            <a:extLst>
              <a:ext uri="{FF2B5EF4-FFF2-40B4-BE49-F238E27FC236}">
                <a16:creationId xmlns:a16="http://schemas.microsoft.com/office/drawing/2014/main" id="{0AABB521-FC7E-485B-871B-F7D1859E4556}"/>
              </a:ext>
            </a:extLst>
          </p:cNvPr>
          <p:cNvSpPr txBox="1"/>
          <p:nvPr/>
        </p:nvSpPr>
        <p:spPr>
          <a:xfrm>
            <a:off x="323528" y="0"/>
            <a:ext cx="7992888" cy="338554"/>
          </a:xfrm>
          <a:prstGeom prst="rect">
            <a:avLst/>
          </a:prstGeom>
          <a:noFill/>
        </p:spPr>
        <p:txBody>
          <a:bodyPr wrap="square" rtlCol="0">
            <a:spAutoFit/>
          </a:bodyPr>
          <a:lstStyle/>
          <a:p>
            <a:r>
              <a:rPr lang="fr-FR" sz="1600" b="1" dirty="0">
                <a:solidFill>
                  <a:schemeClr val="tx1">
                    <a:lumMod val="50000"/>
                    <a:lumOff val="50000"/>
                  </a:schemeClr>
                </a:solidFill>
              </a:rPr>
              <a:t>La diversification des fonctions productives, une fonction récréative et touristique </a:t>
            </a:r>
          </a:p>
        </p:txBody>
      </p:sp>
    </p:spTree>
    <p:extLst>
      <p:ext uri="{BB962C8B-B14F-4D97-AF65-F5344CB8AC3E}">
        <p14:creationId xmlns:p14="http://schemas.microsoft.com/office/powerpoint/2010/main" val="19560040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84784"/>
            <a:ext cx="9144000" cy="418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1187624" y="764704"/>
            <a:ext cx="7416824" cy="646331"/>
          </a:xfrm>
          <a:prstGeom prst="rect">
            <a:avLst/>
          </a:prstGeom>
          <a:noFill/>
        </p:spPr>
        <p:txBody>
          <a:bodyPr wrap="square" rtlCol="0">
            <a:spAutoFit/>
          </a:bodyPr>
          <a:lstStyle/>
          <a:p>
            <a:r>
              <a:rPr lang="fr-FR" sz="3600" dirty="0"/>
              <a:t>Le tourisme vert </a:t>
            </a:r>
          </a:p>
        </p:txBody>
      </p:sp>
      <p:sp>
        <p:nvSpPr>
          <p:cNvPr id="6" name="ZoneTexte 5"/>
          <p:cNvSpPr txBox="1"/>
          <p:nvPr/>
        </p:nvSpPr>
        <p:spPr>
          <a:xfrm>
            <a:off x="539552" y="5805264"/>
            <a:ext cx="8208912" cy="369332"/>
          </a:xfrm>
          <a:prstGeom prst="rect">
            <a:avLst/>
          </a:prstGeom>
          <a:noFill/>
        </p:spPr>
        <p:txBody>
          <a:bodyPr wrap="square" rtlCol="0">
            <a:spAutoFit/>
          </a:bodyPr>
          <a:lstStyle/>
          <a:p>
            <a:r>
              <a:rPr lang="fr-FR" dirty="0"/>
              <a:t>Capture d’écran </a:t>
            </a:r>
            <a:r>
              <a:rPr lang="fr-FR" dirty="0" err="1"/>
              <a:t>google</a:t>
            </a:r>
            <a:r>
              <a:rPr lang="fr-FR" dirty="0"/>
              <a:t> image tourisme vert</a:t>
            </a:r>
          </a:p>
        </p:txBody>
      </p:sp>
      <p:sp>
        <p:nvSpPr>
          <p:cNvPr id="7" name="ZoneTexte 6">
            <a:extLst>
              <a:ext uri="{FF2B5EF4-FFF2-40B4-BE49-F238E27FC236}">
                <a16:creationId xmlns:a16="http://schemas.microsoft.com/office/drawing/2014/main" id="{1F43081D-95E3-452A-9BAD-3095EBD99FF0}"/>
              </a:ext>
            </a:extLst>
          </p:cNvPr>
          <p:cNvSpPr txBox="1"/>
          <p:nvPr/>
        </p:nvSpPr>
        <p:spPr>
          <a:xfrm>
            <a:off x="323528" y="0"/>
            <a:ext cx="7992888" cy="338554"/>
          </a:xfrm>
          <a:prstGeom prst="rect">
            <a:avLst/>
          </a:prstGeom>
          <a:noFill/>
        </p:spPr>
        <p:txBody>
          <a:bodyPr wrap="square" rtlCol="0">
            <a:spAutoFit/>
          </a:bodyPr>
          <a:lstStyle/>
          <a:p>
            <a:r>
              <a:rPr lang="fr-FR" sz="1600" b="1" dirty="0">
                <a:solidFill>
                  <a:schemeClr val="tx1">
                    <a:lumMod val="50000"/>
                    <a:lumOff val="50000"/>
                  </a:schemeClr>
                </a:solidFill>
              </a:rPr>
              <a:t>La diversification des fonctions productives, une fonction récréative et touristique </a:t>
            </a:r>
          </a:p>
        </p:txBody>
      </p:sp>
    </p:spTree>
    <p:extLst>
      <p:ext uri="{BB962C8B-B14F-4D97-AF65-F5344CB8AC3E}">
        <p14:creationId xmlns:p14="http://schemas.microsoft.com/office/powerpoint/2010/main" val="13701270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286" t="8056" r="9058" b="22761"/>
          <a:stretch/>
        </p:blipFill>
        <p:spPr bwMode="auto">
          <a:xfrm>
            <a:off x="148964" y="834874"/>
            <a:ext cx="9032031" cy="4250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280855" y="5301208"/>
            <a:ext cx="4027449" cy="369332"/>
          </a:xfrm>
          <a:prstGeom prst="rect">
            <a:avLst/>
          </a:prstGeom>
        </p:spPr>
        <p:txBody>
          <a:bodyPr wrap="none">
            <a:spAutoFit/>
          </a:bodyPr>
          <a:lstStyle/>
          <a:p>
            <a:r>
              <a:rPr lang="fr-FR" dirty="0"/>
              <a:t>https://www.bienvenue-a-la-ferme.com/</a:t>
            </a:r>
          </a:p>
        </p:txBody>
      </p:sp>
      <p:sp>
        <p:nvSpPr>
          <p:cNvPr id="5" name="ZoneTexte 4"/>
          <p:cNvSpPr txBox="1"/>
          <p:nvPr/>
        </p:nvSpPr>
        <p:spPr>
          <a:xfrm>
            <a:off x="2267744" y="404664"/>
            <a:ext cx="4752528" cy="523220"/>
          </a:xfrm>
          <a:prstGeom prst="rect">
            <a:avLst/>
          </a:prstGeom>
          <a:noFill/>
        </p:spPr>
        <p:txBody>
          <a:bodyPr wrap="square" rtlCol="0">
            <a:spAutoFit/>
          </a:bodyPr>
          <a:lstStyle/>
          <a:p>
            <a:r>
              <a:rPr lang="fr-FR" sz="2800" dirty="0"/>
              <a:t>Tourisme à la ferme </a:t>
            </a:r>
          </a:p>
        </p:txBody>
      </p:sp>
      <p:sp>
        <p:nvSpPr>
          <p:cNvPr id="6" name="ZoneTexte 5">
            <a:extLst>
              <a:ext uri="{FF2B5EF4-FFF2-40B4-BE49-F238E27FC236}">
                <a16:creationId xmlns:a16="http://schemas.microsoft.com/office/drawing/2014/main" id="{CA41A6B8-2430-4D87-95F0-50DF8CB1EEE1}"/>
              </a:ext>
            </a:extLst>
          </p:cNvPr>
          <p:cNvSpPr txBox="1"/>
          <p:nvPr/>
        </p:nvSpPr>
        <p:spPr>
          <a:xfrm>
            <a:off x="323528" y="0"/>
            <a:ext cx="7992888" cy="338554"/>
          </a:xfrm>
          <a:prstGeom prst="rect">
            <a:avLst/>
          </a:prstGeom>
          <a:noFill/>
        </p:spPr>
        <p:txBody>
          <a:bodyPr wrap="square" rtlCol="0">
            <a:spAutoFit/>
          </a:bodyPr>
          <a:lstStyle/>
          <a:p>
            <a:r>
              <a:rPr lang="fr-FR" sz="1600" b="1" dirty="0">
                <a:solidFill>
                  <a:schemeClr val="tx1">
                    <a:lumMod val="50000"/>
                    <a:lumOff val="50000"/>
                  </a:schemeClr>
                </a:solidFill>
              </a:rPr>
              <a:t>La diversification des fonctions productives, une fonction récréative et touristique </a:t>
            </a:r>
          </a:p>
        </p:txBody>
      </p:sp>
    </p:spTree>
    <p:extLst>
      <p:ext uri="{BB962C8B-B14F-4D97-AF65-F5344CB8AC3E}">
        <p14:creationId xmlns:p14="http://schemas.microsoft.com/office/powerpoint/2010/main" val="2970363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476672"/>
            <a:ext cx="8229600" cy="679229"/>
          </a:xfrm>
        </p:spPr>
        <p:txBody>
          <a:bodyPr>
            <a:normAutofit fontScale="90000"/>
          </a:bodyPr>
          <a:lstStyle/>
          <a:p>
            <a:r>
              <a:rPr lang="fr-FR" sz="3200" dirty="0"/>
              <a:t>Le programme de géographie de première : </a:t>
            </a:r>
            <a:br>
              <a:rPr lang="fr-FR" sz="3200" dirty="0"/>
            </a:br>
            <a:br>
              <a:rPr lang="fr-FR" sz="1300" dirty="0"/>
            </a:br>
            <a:br>
              <a:rPr lang="fr-FR" sz="900" dirty="0"/>
            </a:br>
            <a:r>
              <a:rPr lang="fr-FR" sz="3200" b="1" dirty="0">
                <a:solidFill>
                  <a:srgbClr val="7030A0"/>
                </a:solidFill>
              </a:rPr>
              <a:t>« Les dynamiques d’un monde en recomposition » </a:t>
            </a:r>
            <a:br>
              <a:rPr lang="fr-FR" sz="3200" b="1" dirty="0"/>
            </a:br>
            <a:endParaRPr lang="fr-FR" sz="3200" dirty="0"/>
          </a:p>
        </p:txBody>
      </p:sp>
      <p:sp>
        <p:nvSpPr>
          <p:cNvPr id="3" name="Espace réservé du contenu 2"/>
          <p:cNvSpPr>
            <a:spLocks noGrp="1"/>
          </p:cNvSpPr>
          <p:nvPr>
            <p:ph idx="1"/>
          </p:nvPr>
        </p:nvSpPr>
        <p:spPr>
          <a:xfrm>
            <a:off x="179512" y="1412776"/>
            <a:ext cx="8856984" cy="6021288"/>
          </a:xfrm>
        </p:spPr>
        <p:txBody>
          <a:bodyPr>
            <a:normAutofit/>
          </a:bodyPr>
          <a:lstStyle/>
          <a:p>
            <a:pPr marL="0" indent="0" algn="just">
              <a:buNone/>
            </a:pPr>
            <a:r>
              <a:rPr lang="fr-FR" sz="2000"/>
              <a:t>Sous l’effet des processus de transition – appréhendés en classe de seconde –, le monde contemporain connaît de profondes recompositions spatiales à toutes les échelles. Dans le cadre du programme de première, l’étude des dynamiques à l’œuvre fait ressortir la complexité de ces processus de réorganisation des espaces de vie et de production. </a:t>
            </a:r>
          </a:p>
          <a:p>
            <a:pPr marL="0" indent="0" algn="just">
              <a:buNone/>
            </a:pPr>
            <a:r>
              <a:rPr lang="fr-FR" sz="2000"/>
              <a:t>Ces recompositions peuvent être observées à travers le poids croissant des villes et des métropoles dans le fonctionnement des sociétés et l’organisation des territoires …</a:t>
            </a:r>
          </a:p>
          <a:p>
            <a:pPr marL="0" indent="0" algn="just">
              <a:buNone/>
            </a:pPr>
            <a:r>
              <a:rPr lang="fr-FR" sz="2000"/>
              <a:t>En lien avec la métropolisation, les espaces productifs se recomposent autour d’un nombre croissant d’acteurs aux profils variés. …</a:t>
            </a:r>
          </a:p>
          <a:p>
            <a:pPr marL="0" indent="0" algn="just">
              <a:buNone/>
            </a:pPr>
            <a:endParaRPr lang="fr-FR" sz="600"/>
          </a:p>
          <a:p>
            <a:pPr marL="0" indent="0" algn="just">
              <a:buNone/>
            </a:pPr>
            <a:r>
              <a:rPr lang="fr-FR" sz="2000"/>
              <a:t>Les espaces productifs liés à l’agriculture sont traités plus spécifiquement dans le thème sur les espaces ruraux. La multifonctionnalité de ces derniers et leurs liens avec les espaces urbains s’accentuent, à des degrés divers selon les contextes, et contribuent au développement de conflits d’usages. </a:t>
            </a:r>
          </a:p>
          <a:p>
            <a:pPr marL="0" indent="0" algn="just">
              <a:buNone/>
            </a:pPr>
            <a:endParaRPr lang="fr-FR" sz="2000"/>
          </a:p>
          <a:p>
            <a:pPr marL="0" indent="0" algn="just">
              <a:buNone/>
            </a:pPr>
            <a:endParaRPr lang="fr-FR" sz="2000"/>
          </a:p>
          <a:p>
            <a:pPr marL="0" indent="0" algn="just">
              <a:buNone/>
            </a:pPr>
            <a:endParaRPr lang="fr-FR" sz="600"/>
          </a:p>
          <a:p>
            <a:pPr marL="0" indent="0" algn="just">
              <a:buNone/>
            </a:pPr>
            <a:endParaRPr lang="fr-FR" sz="600" dirty="0"/>
          </a:p>
        </p:txBody>
      </p:sp>
      <p:sp>
        <p:nvSpPr>
          <p:cNvPr id="4" name="Espace réservé du contenu 2"/>
          <p:cNvSpPr txBox="1">
            <a:spLocks/>
          </p:cNvSpPr>
          <p:nvPr/>
        </p:nvSpPr>
        <p:spPr>
          <a:xfrm>
            <a:off x="179512" y="4725144"/>
            <a:ext cx="8856984" cy="2132856"/>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fr-FR" sz="2000" b="1" dirty="0">
                <a:solidFill>
                  <a:srgbClr val="FF0000"/>
                </a:solidFill>
              </a:rPr>
              <a:t>Les espaces productifs liés à l’agriculture sont traités plus spécifiquement dans le thème sur les espaces ruraux. La multifonctionnalité de ces derniers et leurs liens avec les espaces urbains s’accentuent, à des degrés divers selon les contextes, et contribuent au développement de conflits d’usages. </a:t>
            </a:r>
          </a:p>
          <a:p>
            <a:pPr marL="0" indent="0" algn="just">
              <a:buFont typeface="Arial" pitchFamily="34" charset="0"/>
              <a:buNone/>
            </a:pPr>
            <a:endParaRPr lang="fr-FR" sz="2000" b="1" dirty="0">
              <a:solidFill>
                <a:srgbClr val="FF0000"/>
              </a:solidFill>
            </a:endParaRPr>
          </a:p>
          <a:p>
            <a:pPr marL="0" indent="0" algn="just">
              <a:buFont typeface="Arial" pitchFamily="34" charset="0"/>
              <a:buNone/>
            </a:pPr>
            <a:endParaRPr lang="fr-FR" sz="2000" b="1" dirty="0">
              <a:solidFill>
                <a:srgbClr val="FF0000"/>
              </a:solidFill>
            </a:endParaRPr>
          </a:p>
          <a:p>
            <a:pPr marL="0" indent="0" algn="just">
              <a:buFont typeface="Arial" pitchFamily="34" charset="0"/>
              <a:buNone/>
            </a:pPr>
            <a:endParaRPr lang="fr-FR" sz="2000" b="1" dirty="0">
              <a:solidFill>
                <a:srgbClr val="FF0000"/>
              </a:solidFill>
            </a:endParaRPr>
          </a:p>
          <a:p>
            <a:pPr marL="0" indent="0" algn="just">
              <a:buFont typeface="Arial" pitchFamily="34" charset="0"/>
              <a:buNone/>
            </a:pPr>
            <a:endParaRPr lang="fr-FR" sz="2000" b="1" dirty="0">
              <a:solidFill>
                <a:srgbClr val="FF0000"/>
              </a:solidFill>
            </a:endParaRPr>
          </a:p>
        </p:txBody>
      </p:sp>
      <p:sp>
        <p:nvSpPr>
          <p:cNvPr id="5" name="Rectangle 4">
            <a:extLst>
              <a:ext uri="{FF2B5EF4-FFF2-40B4-BE49-F238E27FC236}">
                <a16:creationId xmlns:a16="http://schemas.microsoft.com/office/drawing/2014/main" id="{CDC87BA5-F4B8-46C4-8760-C1CC1718B9C0}"/>
              </a:ext>
            </a:extLst>
          </p:cNvPr>
          <p:cNvSpPr/>
          <p:nvPr/>
        </p:nvSpPr>
        <p:spPr>
          <a:xfrm>
            <a:off x="1691680" y="6309320"/>
            <a:ext cx="7452320" cy="369332"/>
          </a:xfrm>
          <a:prstGeom prst="rect">
            <a:avLst/>
          </a:prstGeom>
        </p:spPr>
        <p:txBody>
          <a:bodyPr wrap="square">
            <a:spAutoFit/>
          </a:bodyPr>
          <a:lstStyle/>
          <a:p>
            <a:r>
              <a:rPr lang="fr-FR" dirty="0"/>
              <a:t>Le </a:t>
            </a:r>
            <a:r>
              <a:rPr lang="fr-FR" i="1" dirty="0">
                <a:hlinkClick r:id="rId2" tooltip="Au BO spécial du 22 janvier 2019 : programmes d'enseignement du lycée général et technologique - Nouvelle fenêtre"/>
              </a:rPr>
              <a:t>Bulletin officiel </a:t>
            </a:r>
            <a:r>
              <a:rPr lang="fr-FR" dirty="0">
                <a:hlinkClick r:id="rId2" tooltip="Au BO spécial du 22 janvier 2019 : programmes d'enseignement du lycée général et technologique - Nouvelle fenêtre"/>
              </a:rPr>
              <a:t>de l’Éducation nationale spécial n° 1</a:t>
            </a:r>
            <a:r>
              <a:rPr lang="fr-FR" dirty="0"/>
              <a:t> du 22 janvier 2019,</a:t>
            </a:r>
          </a:p>
        </p:txBody>
      </p:sp>
    </p:spTree>
    <p:extLst>
      <p:ext uri="{BB962C8B-B14F-4D97-AF65-F5344CB8AC3E}">
        <p14:creationId xmlns:p14="http://schemas.microsoft.com/office/powerpoint/2010/main" val="129722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geotheque.org/wp-content/uploads/2015/10/TypoBv2010_Pistre-RevuPMG-pour-g%C3%A9oth%C3%A8quev4-01.png"/>
          <p:cNvPicPr>
            <a:picLocks noChangeAspect="1" noChangeArrowheads="1"/>
          </p:cNvPicPr>
          <p:nvPr/>
        </p:nvPicPr>
        <p:blipFill>
          <a:blip r:embed="rId2" cstate="print"/>
          <a:srcRect/>
          <a:stretch>
            <a:fillRect/>
          </a:stretch>
        </p:blipFill>
        <p:spPr bwMode="auto">
          <a:xfrm>
            <a:off x="0" y="381560"/>
            <a:ext cx="8988425" cy="6476440"/>
          </a:xfrm>
          <a:prstGeom prst="rect">
            <a:avLst/>
          </a:prstGeom>
          <a:noFill/>
          <a:ln w="9525">
            <a:noFill/>
            <a:miter lim="800000"/>
            <a:headEnd/>
            <a:tailEnd/>
          </a:ln>
        </p:spPr>
      </p:pic>
      <p:sp>
        <p:nvSpPr>
          <p:cNvPr id="2" name="Rectangle 1"/>
          <p:cNvSpPr/>
          <p:nvPr/>
        </p:nvSpPr>
        <p:spPr>
          <a:xfrm>
            <a:off x="0" y="4293096"/>
            <a:ext cx="4427984" cy="648072"/>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37065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268760"/>
            <a:ext cx="7920880" cy="40512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6" name="Freeform 2"/>
          <p:cNvSpPr>
            <a:spLocks noChangeArrowheads="1"/>
          </p:cNvSpPr>
          <p:nvPr/>
        </p:nvSpPr>
        <p:spPr bwMode="auto">
          <a:xfrm>
            <a:off x="58856" y="6626134"/>
            <a:ext cx="10201776" cy="276999"/>
          </a:xfrm>
          <a:custGeom>
            <a:avLst/>
            <a:gdLst>
              <a:gd name="T0" fmla="*/ 0 w 21600"/>
              <a:gd name="T1" fmla="*/ 0 h 21600"/>
              <a:gd name="T2" fmla="*/ 21600 w 21600"/>
              <a:gd name="T3" fmla="*/ 0 h 21600"/>
              <a:gd name="T4" fmla="*/ 21600 w 21600"/>
              <a:gd name="T5" fmla="*/ 21600 h 21600"/>
              <a:gd name="T6" fmla="*/ 0 w 21600"/>
              <a:gd name="T7" fmla="*/ 216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hangingPunct="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r>
              <a:rPr lang="fr-FR" sz="1200" dirty="0">
                <a:solidFill>
                  <a:srgbClr val="000000"/>
                </a:solidFill>
                <a:latin typeface="Calibri" charset="0"/>
              </a:rPr>
              <a:t>https://www.bing.com/search?q=wesserling&amp;qs=n&amp;form=QBRE&amp;sp=-1&amp;pq=wesserling&amp;sc=8-10&amp;sk=&amp;cvid=DDACF7A71B884050B0EA18218A54C167</a:t>
            </a:r>
          </a:p>
        </p:txBody>
      </p:sp>
      <p:pic>
        <p:nvPicPr>
          <p:cNvPr id="1638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417" y="4175044"/>
            <a:ext cx="2457450" cy="24495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3619" y="4192256"/>
            <a:ext cx="2457450" cy="2451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ZoneTexte 1"/>
          <p:cNvSpPr txBox="1"/>
          <p:nvPr/>
        </p:nvSpPr>
        <p:spPr>
          <a:xfrm>
            <a:off x="1" y="0"/>
            <a:ext cx="9144000" cy="892552"/>
          </a:xfrm>
          <a:prstGeom prst="rect">
            <a:avLst/>
          </a:prstGeom>
          <a:noFill/>
        </p:spPr>
        <p:txBody>
          <a:bodyPr wrap="square" rtlCol="0">
            <a:spAutoFit/>
          </a:bodyPr>
          <a:lstStyle/>
          <a:p>
            <a:pPr lvl="0" algn="ctr"/>
            <a:r>
              <a:rPr lang="fr-FR" sz="2400" b="1" dirty="0">
                <a:solidFill>
                  <a:srgbClr val="FF0000"/>
                </a:solidFill>
              </a:rPr>
              <a:t>C - La patrimonialisation des espaces ruraux</a:t>
            </a:r>
            <a:r>
              <a:rPr lang="fr-FR" sz="2400" b="1" u="sng" dirty="0">
                <a:solidFill>
                  <a:srgbClr val="FF0000"/>
                </a:solidFill>
              </a:rPr>
              <a:t>.</a:t>
            </a:r>
          </a:p>
          <a:p>
            <a:pPr lvl="0" algn="ctr"/>
            <a:endParaRPr lang="fr-FR" sz="1050" b="1" dirty="0">
              <a:solidFill>
                <a:srgbClr val="FF0000"/>
              </a:solidFill>
            </a:endParaRPr>
          </a:p>
          <a:p>
            <a:r>
              <a:rPr lang="fr-FR" sz="1600" b="1" dirty="0"/>
              <a:t>Une valorisation du patrimoine bâti traditionnel, naturel ou industriel menée par les collectivités locales </a:t>
            </a:r>
          </a:p>
        </p:txBody>
      </p:sp>
      <p:sp>
        <p:nvSpPr>
          <p:cNvPr id="3" name="ZoneTexte 2">
            <a:extLst>
              <a:ext uri="{FF2B5EF4-FFF2-40B4-BE49-F238E27FC236}">
                <a16:creationId xmlns:a16="http://schemas.microsoft.com/office/drawing/2014/main" id="{543C4E5B-BCAA-4E03-B2A7-16430F980239}"/>
              </a:ext>
            </a:extLst>
          </p:cNvPr>
          <p:cNvSpPr txBox="1"/>
          <p:nvPr/>
        </p:nvSpPr>
        <p:spPr>
          <a:xfrm>
            <a:off x="323528" y="836712"/>
            <a:ext cx="4608512" cy="400110"/>
          </a:xfrm>
          <a:prstGeom prst="rect">
            <a:avLst/>
          </a:prstGeom>
          <a:noFill/>
        </p:spPr>
        <p:txBody>
          <a:bodyPr wrap="square" rtlCol="0">
            <a:spAutoFit/>
          </a:bodyPr>
          <a:lstStyle/>
          <a:p>
            <a:pPr marL="285750" indent="-285750">
              <a:buFont typeface="Wingdings" panose="05000000000000000000" pitchFamily="2" charset="2"/>
              <a:buChar char="Ø"/>
            </a:pPr>
            <a:r>
              <a:rPr lang="fr-FR" sz="2000" u="sng" dirty="0"/>
              <a:t>Valorisation du patrimoine industriel </a:t>
            </a:r>
          </a:p>
        </p:txBody>
      </p:sp>
    </p:spTree>
    <p:extLst>
      <p:ext uri="{BB962C8B-B14F-4D97-AF65-F5344CB8AC3E}">
        <p14:creationId xmlns:p14="http://schemas.microsoft.com/office/powerpoint/2010/main" val="1538646086"/>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geoconfluences.ens-lyon.fr/images/veille/2017/pnr-20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1312" y="810170"/>
            <a:ext cx="6192688" cy="5651579"/>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contenu 2"/>
          <p:cNvSpPr txBox="1">
            <a:spLocks/>
          </p:cNvSpPr>
          <p:nvPr/>
        </p:nvSpPr>
        <p:spPr>
          <a:xfrm>
            <a:off x="3059832" y="6597352"/>
            <a:ext cx="5946670" cy="438036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000" dirty="0"/>
              <a:t>http://www.cedille.pro/wp-content/uploads/2017/06/Etude-Tiers-lieux-PNR-Avril-2017-1.pdf</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268760"/>
            <a:ext cx="2903433" cy="2114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3528" y="548680"/>
            <a:ext cx="4631574" cy="584775"/>
          </a:xfrm>
          <a:prstGeom prst="rect">
            <a:avLst/>
          </a:prstGeom>
        </p:spPr>
        <p:txBody>
          <a:bodyPr wrap="square">
            <a:spAutoFit/>
          </a:bodyPr>
          <a:lstStyle/>
          <a:p>
            <a:pPr marL="285750" indent="-285750">
              <a:buFont typeface="Wingdings" pitchFamily="2" charset="2"/>
              <a:buChar char="Ø"/>
            </a:pPr>
            <a:r>
              <a:rPr lang="fr-FR" sz="2000" dirty="0"/>
              <a:t> </a:t>
            </a:r>
            <a:r>
              <a:rPr lang="fr-FR" sz="2000" u="sng" dirty="0"/>
              <a:t>Une fonction “de nature</a:t>
            </a:r>
            <a:r>
              <a:rPr lang="fr-FR" sz="2000" dirty="0"/>
              <a:t>” </a:t>
            </a:r>
          </a:p>
          <a:p>
            <a:endParaRPr lang="fr-FR" sz="1100" dirty="0"/>
          </a:p>
        </p:txBody>
      </p:sp>
      <p:sp>
        <p:nvSpPr>
          <p:cNvPr id="5" name="Rectangle 4">
            <a:extLst>
              <a:ext uri="{FF2B5EF4-FFF2-40B4-BE49-F238E27FC236}">
                <a16:creationId xmlns:a16="http://schemas.microsoft.com/office/drawing/2014/main" id="{7FF239A9-2DDC-45AC-B727-E572A9063A83}"/>
              </a:ext>
            </a:extLst>
          </p:cNvPr>
          <p:cNvSpPr/>
          <p:nvPr/>
        </p:nvSpPr>
        <p:spPr>
          <a:xfrm>
            <a:off x="1619672" y="0"/>
            <a:ext cx="4126771" cy="369332"/>
          </a:xfrm>
          <a:prstGeom prst="rect">
            <a:avLst/>
          </a:prstGeom>
        </p:spPr>
        <p:txBody>
          <a:bodyPr wrap="none">
            <a:spAutoFit/>
          </a:bodyPr>
          <a:lstStyle/>
          <a:p>
            <a:pPr lvl="0" algn="ctr"/>
            <a:r>
              <a:rPr lang="fr-FR" b="1" dirty="0">
                <a:solidFill>
                  <a:schemeClr val="tx1">
                    <a:lumMod val="50000"/>
                    <a:lumOff val="50000"/>
                  </a:schemeClr>
                </a:solidFill>
              </a:rPr>
              <a:t>La patrimonialisation des espaces ruraux</a:t>
            </a:r>
            <a:r>
              <a:rPr lang="fr-FR" b="1" u="sng" dirty="0">
                <a:solidFill>
                  <a:schemeClr val="tx1">
                    <a:lumMod val="50000"/>
                    <a:lumOff val="50000"/>
                  </a:schemeClr>
                </a:solidFill>
              </a:rPr>
              <a:t>.</a:t>
            </a:r>
          </a:p>
        </p:txBody>
      </p:sp>
    </p:spTree>
    <p:extLst>
      <p:ext uri="{BB962C8B-B14F-4D97-AF65-F5344CB8AC3E}">
        <p14:creationId xmlns:p14="http://schemas.microsoft.com/office/powerpoint/2010/main" val="17545485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Parc naturel régional des Pyrénées ariégeoises </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105" y="1484784"/>
            <a:ext cx="9066895" cy="4914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788997" y="6531233"/>
            <a:ext cx="7103483" cy="369332"/>
          </a:xfrm>
          <a:prstGeom prst="rect">
            <a:avLst/>
          </a:prstGeom>
        </p:spPr>
        <p:txBody>
          <a:bodyPr wrap="none">
            <a:spAutoFit/>
          </a:bodyPr>
          <a:lstStyle/>
          <a:p>
            <a:r>
              <a:rPr lang="fr-FR" dirty="0">
                <a:hlinkClick r:id="rId3"/>
              </a:rPr>
              <a:t>https://www.ariege.com/parc-naturel-regional</a:t>
            </a:r>
            <a:r>
              <a:rPr lang="fr-FR" dirty="0"/>
              <a:t> consulté le 14 février 2019</a:t>
            </a:r>
          </a:p>
        </p:txBody>
      </p:sp>
    </p:spTree>
    <p:extLst>
      <p:ext uri="{BB962C8B-B14F-4D97-AF65-F5344CB8AC3E}">
        <p14:creationId xmlns:p14="http://schemas.microsoft.com/office/powerpoint/2010/main" val="37006724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68254"/>
            <a:ext cx="4603998" cy="5262979"/>
          </a:xfrm>
          <a:prstGeom prst="rect">
            <a:avLst/>
          </a:prstGeom>
        </p:spPr>
        <p:txBody>
          <a:bodyPr wrap="square">
            <a:spAutoFit/>
          </a:bodyPr>
          <a:lstStyle/>
          <a:p>
            <a:pPr algn="just"/>
            <a:r>
              <a:rPr lang="fr-FR" sz="1200" dirty="0"/>
              <a:t> Le Parc Naturel Régional des Pyrénées Ariégeoises a vu le jour en 2009. Il est le quatrième PNR de la région  Midi Pyrénées  après celui des Grands Causses (12) des Causses du Quercy (46) et celui du Haut Languedoc (81) et avec lui la région </a:t>
            </a:r>
            <a:r>
              <a:rPr lang="fr-FR" sz="1200" b="1" dirty="0"/>
              <a:t>Midi Pyrénées</a:t>
            </a:r>
            <a:r>
              <a:rPr lang="fr-FR" sz="1200" dirty="0"/>
              <a:t> </a:t>
            </a:r>
            <a:r>
              <a:rPr lang="fr-FR" sz="1200" b="1" dirty="0"/>
              <a:t>devient  la première région de France pour l’étendue de ses espaces protégés</a:t>
            </a:r>
            <a:r>
              <a:rPr lang="fr-FR" sz="1200" dirty="0"/>
              <a:t>.</a:t>
            </a:r>
          </a:p>
          <a:p>
            <a:pPr algn="just"/>
            <a:r>
              <a:rPr lang="fr-FR" sz="1200" dirty="0"/>
              <a:t>Le PNR reconnaît l’intérêt et la diversité du patrimoine naturel, culturel et paysager de ses 142 communes. Il abrite un patrimoine naturel exceptionnel, avec des milieux remarquables et de nombreuses espèces endémiques ou menacées : isard, gypaète barbu, desman, </a:t>
            </a:r>
            <a:r>
              <a:rPr lang="fr-FR" sz="1200" dirty="0" err="1"/>
              <a:t>euprocte</a:t>
            </a:r>
            <a:r>
              <a:rPr lang="fr-FR" sz="1200" dirty="0"/>
              <a:t> des Pyrénées, grand tétras, lys des Pyrénées etc… Il est également le siège de nombreuses activités humaines (agriculture, artisanat, industries) dont certaines, telles que le pastoralisme, lui sont emblématiques. Ses sites préhistoriques et historiques (grottes ornées de Niaux, </a:t>
            </a:r>
            <a:r>
              <a:rPr lang="fr-FR" sz="1200" dirty="0" err="1"/>
              <a:t>Bédeilhac</a:t>
            </a:r>
            <a:r>
              <a:rPr lang="fr-FR" sz="1200" dirty="0"/>
              <a:t>, </a:t>
            </a:r>
            <a:r>
              <a:rPr lang="fr-FR" sz="1200" dirty="0" err="1"/>
              <a:t>Maz</a:t>
            </a:r>
            <a:r>
              <a:rPr lang="fr-FR" sz="1200" dirty="0"/>
              <a:t> d’</a:t>
            </a:r>
            <a:r>
              <a:rPr lang="fr-FR" sz="1200" dirty="0" err="1"/>
              <a:t>Azil</a:t>
            </a:r>
            <a:r>
              <a:rPr lang="fr-FR" sz="1200" dirty="0"/>
              <a:t>, cité de St </a:t>
            </a:r>
            <a:r>
              <a:rPr lang="fr-FR" sz="1200" dirty="0" err="1"/>
              <a:t>Lizier</a:t>
            </a:r>
            <a:r>
              <a:rPr lang="fr-FR" sz="1200" dirty="0"/>
              <a:t>…) son histoire, sa culture, son patrimoine bâti et ses paysages en font également un espace reconnu et envié.</a:t>
            </a:r>
          </a:p>
          <a:p>
            <a:pPr algn="just"/>
            <a:endParaRPr lang="fr-FR" sz="1200" dirty="0"/>
          </a:p>
          <a:p>
            <a:pPr algn="just"/>
            <a:r>
              <a:rPr lang="fr-FR" sz="1200" b="1" dirty="0"/>
              <a:t>Les chiffres clés du territoire :</a:t>
            </a:r>
            <a:endParaRPr lang="fr-FR" sz="1200" dirty="0"/>
          </a:p>
          <a:p>
            <a:pPr algn="just"/>
            <a:r>
              <a:rPr lang="fr-FR" sz="1200" dirty="0"/>
              <a:t>2465 km2 de superficie soit 40 % de la superficie du département</a:t>
            </a:r>
          </a:p>
          <a:p>
            <a:pPr algn="just"/>
            <a:r>
              <a:rPr lang="fr-FR" sz="1200" dirty="0"/>
              <a:t>142 communes</a:t>
            </a:r>
          </a:p>
          <a:p>
            <a:pPr algn="just"/>
            <a:r>
              <a:rPr lang="fr-FR" sz="1200" dirty="0"/>
              <a:t>43 500 habitants (en 2006) 30 % de la population Ariégeoise</a:t>
            </a:r>
          </a:p>
          <a:p>
            <a:pPr algn="just"/>
            <a:r>
              <a:rPr lang="fr-FR" sz="1200" dirty="0"/>
              <a:t>Le PNR est un moteur de développement durable pour les Pyrénées Ariégeoises. Grâce au Parc et avec ses partenaires, les Pyrénées Ariégeoises se sont dotées d’une dynamique et d’un support pour préserver, valoriser ce patrimoine et en faire un vecteur de développement économique.</a:t>
            </a:r>
          </a:p>
          <a:p>
            <a:pPr algn="just"/>
            <a:r>
              <a:rPr lang="fr-FR" sz="1200" dirty="0"/>
              <a:t>Pour plus d’informations :</a:t>
            </a:r>
            <a:br>
              <a:rPr lang="fr-FR" sz="1200" dirty="0"/>
            </a:br>
            <a:r>
              <a:rPr lang="fr-FR" sz="1200" dirty="0">
                <a:hlinkClick r:id="rId2"/>
              </a:rPr>
              <a:t>www.parc-pyrenees-ariegeoises.fr</a:t>
            </a:r>
            <a:endParaRPr lang="fr-FR" sz="1200" dirty="0"/>
          </a:p>
        </p:txBody>
      </p:sp>
      <p:pic>
        <p:nvPicPr>
          <p:cNvPr id="4098" name="Picture 2" descr="m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0100" y="1600101"/>
            <a:ext cx="4533900" cy="43529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17426" y="42386"/>
            <a:ext cx="8826574" cy="1415772"/>
          </a:xfrm>
          <a:prstGeom prst="rect">
            <a:avLst/>
          </a:prstGeom>
        </p:spPr>
        <p:txBody>
          <a:bodyPr wrap="square">
            <a:spAutoFit/>
          </a:bodyPr>
          <a:lstStyle/>
          <a:p>
            <a:r>
              <a:rPr lang="fr-FR" sz="3200" b="1" dirty="0"/>
              <a:t>Le Parc Naturel Régional des Pyrénées Ariégeoises </a:t>
            </a:r>
          </a:p>
          <a:p>
            <a:pPr algn="r"/>
            <a:r>
              <a:rPr lang="fr-FR" b="1" dirty="0"/>
              <a:t>				Les Parcs naturels régionaux sont créés pour 					protéger et mettre en valeur de grands espaces 					ruraux ou de montagne, habités.</a:t>
            </a:r>
          </a:p>
        </p:txBody>
      </p:sp>
      <p:sp>
        <p:nvSpPr>
          <p:cNvPr id="6" name="Rectangle 5"/>
          <p:cNvSpPr/>
          <p:nvPr/>
        </p:nvSpPr>
        <p:spPr>
          <a:xfrm>
            <a:off x="1788997" y="6531233"/>
            <a:ext cx="7103483" cy="369332"/>
          </a:xfrm>
          <a:prstGeom prst="rect">
            <a:avLst/>
          </a:prstGeom>
        </p:spPr>
        <p:txBody>
          <a:bodyPr wrap="none">
            <a:spAutoFit/>
          </a:bodyPr>
          <a:lstStyle/>
          <a:p>
            <a:r>
              <a:rPr lang="fr-FR" dirty="0">
                <a:hlinkClick r:id="rId4"/>
              </a:rPr>
              <a:t>https://www.ariege.com/parc-naturel-regional</a:t>
            </a:r>
            <a:r>
              <a:rPr lang="fr-FR" dirty="0"/>
              <a:t> consulté le 14 février 2019</a:t>
            </a:r>
          </a:p>
        </p:txBody>
      </p:sp>
    </p:spTree>
    <p:extLst>
      <p:ext uri="{BB962C8B-B14F-4D97-AF65-F5344CB8AC3E}">
        <p14:creationId xmlns:p14="http://schemas.microsoft.com/office/powerpoint/2010/main" val="6948217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22" y="476672"/>
            <a:ext cx="9089478" cy="5110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542" t="9375" r="14861" b="4949"/>
          <a:stretch/>
        </p:blipFill>
        <p:spPr bwMode="auto">
          <a:xfrm>
            <a:off x="124782" y="457200"/>
            <a:ext cx="9019218" cy="606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331640" y="6525344"/>
            <a:ext cx="7812360" cy="369332"/>
          </a:xfrm>
          <a:prstGeom prst="rect">
            <a:avLst/>
          </a:prstGeom>
        </p:spPr>
        <p:txBody>
          <a:bodyPr wrap="square">
            <a:spAutoFit/>
          </a:bodyPr>
          <a:lstStyle/>
          <a:p>
            <a:r>
              <a:rPr lang="fr-FR" dirty="0">
                <a:hlinkClick r:id="rId4"/>
              </a:rPr>
              <a:t>http://www.produits-parc-pyrenees-ariegeoises.fr/</a:t>
            </a:r>
            <a:r>
              <a:rPr lang="fr-FR" dirty="0"/>
              <a:t> consulté le 14 février 2019</a:t>
            </a:r>
          </a:p>
        </p:txBody>
      </p:sp>
      <p:sp>
        <p:nvSpPr>
          <p:cNvPr id="4" name="Ellipse 3"/>
          <p:cNvSpPr/>
          <p:nvPr/>
        </p:nvSpPr>
        <p:spPr>
          <a:xfrm>
            <a:off x="4067944" y="3031840"/>
            <a:ext cx="566447" cy="4594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9806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23528" y="332656"/>
            <a:ext cx="8568952" cy="5262979"/>
          </a:xfrm>
          <a:prstGeom prst="rect">
            <a:avLst/>
          </a:prstGeom>
          <a:noFill/>
        </p:spPr>
        <p:txBody>
          <a:bodyPr wrap="square" rtlCol="0">
            <a:spAutoFit/>
          </a:bodyPr>
          <a:lstStyle/>
          <a:p>
            <a:r>
              <a:rPr lang="fr-FR" sz="2800" dirty="0"/>
              <a:t>Cette multifonctionnalité économique ne se développe pas sans poser des problèmes</a:t>
            </a:r>
          </a:p>
          <a:p>
            <a:endParaRPr lang="fr-FR" sz="2800" dirty="0"/>
          </a:p>
          <a:p>
            <a:pPr marL="285750" indent="-285750">
              <a:buFont typeface="Wingdings" pitchFamily="2" charset="2"/>
              <a:buChar char="Ø"/>
            </a:pPr>
            <a:r>
              <a:rPr lang="fr-FR" sz="2800" dirty="0"/>
              <a:t>Des concurrences d’usage en milieu rural sur l’accès aux ressources : la terre avec le foncier, l’eau  </a:t>
            </a:r>
          </a:p>
          <a:p>
            <a:pPr marL="285750" indent="-285750">
              <a:buFont typeface="Wingdings" pitchFamily="2" charset="2"/>
              <a:buChar char="Ø"/>
            </a:pPr>
            <a:endParaRPr lang="fr-FR" sz="2800" dirty="0"/>
          </a:p>
          <a:p>
            <a:pPr marL="285750" indent="-285750">
              <a:buFont typeface="Wingdings" pitchFamily="2" charset="2"/>
              <a:buChar char="Ø"/>
            </a:pPr>
            <a:r>
              <a:rPr lang="fr-FR" sz="2800" dirty="0"/>
              <a:t>Des conflits d’aménagement : du Larzac dans les années 1970 jusqu’à la construction d’un nouvel aéroport de Nantes à Notre-Dame des Landes, l’A 45, Roybon ou le TGV Méditerranée, les éoliennes en milieu rural</a:t>
            </a:r>
          </a:p>
          <a:p>
            <a:pPr marL="285750" indent="-285750">
              <a:buFont typeface="Wingdings" pitchFamily="2" charset="2"/>
              <a:buChar char="Ø"/>
            </a:pPr>
            <a:endParaRPr lang="fr-FR" sz="2800" dirty="0"/>
          </a:p>
          <a:p>
            <a:pPr marL="285750" indent="-285750">
              <a:buFont typeface="Wingdings" pitchFamily="2" charset="2"/>
              <a:buChar char="Ø"/>
            </a:pPr>
            <a:r>
              <a:rPr lang="fr-FR" sz="2800" dirty="0"/>
              <a:t>Des conflits de voisinage entre ruraux et néo-ruraux</a:t>
            </a:r>
          </a:p>
        </p:txBody>
      </p:sp>
    </p:spTree>
    <p:extLst>
      <p:ext uri="{BB962C8B-B14F-4D97-AF65-F5344CB8AC3E}">
        <p14:creationId xmlns:p14="http://schemas.microsoft.com/office/powerpoint/2010/main" val="31139785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64704"/>
            <a:ext cx="9144000" cy="2369880"/>
          </a:xfrm>
          <a:prstGeom prst="rect">
            <a:avLst/>
          </a:prstGeom>
        </p:spPr>
        <p:txBody>
          <a:bodyPr wrap="square">
            <a:spAutoFit/>
          </a:bodyPr>
          <a:lstStyle/>
          <a:p>
            <a:pPr lvl="0" algn="ctr"/>
            <a:r>
              <a:rPr lang="fr-FR" sz="4000" b="1" dirty="0">
                <a:solidFill>
                  <a:srgbClr val="FF0000"/>
                </a:solidFill>
              </a:rPr>
              <a:t>II - Les relations ville-campagne</a:t>
            </a:r>
            <a:r>
              <a:rPr lang="fr-FR" sz="3600" dirty="0">
                <a:solidFill>
                  <a:srgbClr val="FF0000"/>
                </a:solidFill>
              </a:rPr>
              <a:t>.</a:t>
            </a:r>
          </a:p>
          <a:p>
            <a:endParaRPr lang="fr-FR" b="1" dirty="0"/>
          </a:p>
          <a:p>
            <a:endParaRPr lang="fr-FR" b="1" dirty="0"/>
          </a:p>
          <a:p>
            <a:pPr algn="ctr"/>
            <a:r>
              <a:rPr lang="fr-FR" b="1" i="1" dirty="0"/>
              <a:t>Quelle est la place des ruraux dans un pays marqué par l’urbanisation ?</a:t>
            </a:r>
            <a:endParaRPr lang="fr-FR" b="1" dirty="0"/>
          </a:p>
          <a:p>
            <a:endParaRPr lang="fr-FR" dirty="0">
              <a:solidFill>
                <a:srgbClr val="000000"/>
              </a:solidFill>
              <a:latin typeface="Arial"/>
            </a:endParaRPr>
          </a:p>
          <a:p>
            <a:r>
              <a:rPr lang="fr-FR" dirty="0">
                <a:solidFill>
                  <a:srgbClr val="000000"/>
                </a:solidFill>
                <a:latin typeface="Arial"/>
              </a:rPr>
              <a:t>IO : Pression urbaine croissante et liens accrus avec les espaces urbains, </a:t>
            </a:r>
          </a:p>
          <a:p>
            <a:endParaRPr lang="fr-FR" dirty="0">
              <a:solidFill>
                <a:srgbClr val="000000"/>
              </a:solidFill>
              <a:latin typeface="Arial"/>
            </a:endParaRPr>
          </a:p>
        </p:txBody>
      </p:sp>
      <p:sp>
        <p:nvSpPr>
          <p:cNvPr id="3" name="Rectangle 2"/>
          <p:cNvSpPr/>
          <p:nvPr/>
        </p:nvSpPr>
        <p:spPr>
          <a:xfrm>
            <a:off x="1331640" y="3573016"/>
            <a:ext cx="7056784" cy="954107"/>
          </a:xfrm>
          <a:prstGeom prst="rect">
            <a:avLst/>
          </a:prstGeom>
        </p:spPr>
        <p:txBody>
          <a:bodyPr wrap="square">
            <a:spAutoFit/>
          </a:bodyPr>
          <a:lstStyle/>
          <a:p>
            <a:pPr algn="ctr"/>
            <a:r>
              <a:rPr lang="fr-FR" sz="2800" b="1" dirty="0"/>
              <a:t>Le processus de la périurbanisation     </a:t>
            </a:r>
          </a:p>
          <a:p>
            <a:pPr algn="ctr"/>
            <a:r>
              <a:rPr lang="fr-FR" sz="2800" dirty="0"/>
              <a:t>Exemple de Caen </a:t>
            </a:r>
          </a:p>
        </p:txBody>
      </p:sp>
    </p:spTree>
    <p:extLst>
      <p:ext uri="{BB962C8B-B14F-4D97-AF65-F5344CB8AC3E}">
        <p14:creationId xmlns:p14="http://schemas.microsoft.com/office/powerpoint/2010/main" val="15501056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p:cNvPicPr>
            <a:picLocks noChangeAspect="1" noChangeArrowheads="1"/>
          </p:cNvPicPr>
          <p:nvPr/>
        </p:nvPicPr>
        <p:blipFill>
          <a:blip r:embed="rId2" cstate="print"/>
          <a:srcRect t="11510" r="2338" b="45660"/>
          <a:stretch>
            <a:fillRect/>
          </a:stretch>
        </p:blipFill>
        <p:spPr bwMode="auto">
          <a:xfrm>
            <a:off x="0" y="0"/>
            <a:ext cx="9144000" cy="5346700"/>
          </a:xfrm>
          <a:prstGeom prst="rect">
            <a:avLst/>
          </a:prstGeom>
          <a:noFill/>
          <a:ln w="9525">
            <a:noFill/>
            <a:miter lim="800000"/>
            <a:headEnd/>
            <a:tailEnd/>
          </a:ln>
        </p:spPr>
      </p:pic>
      <p:sp>
        <p:nvSpPr>
          <p:cNvPr id="3" name="Rectangle 2"/>
          <p:cNvSpPr/>
          <p:nvPr/>
        </p:nvSpPr>
        <p:spPr>
          <a:xfrm>
            <a:off x="-29044" y="5229200"/>
            <a:ext cx="9929635" cy="1938992"/>
          </a:xfrm>
          <a:prstGeom prst="rect">
            <a:avLst/>
          </a:prstGeom>
        </p:spPr>
        <p:txBody>
          <a:bodyPr wrap="square">
            <a:spAutoFit/>
          </a:bodyPr>
          <a:lstStyle/>
          <a:p>
            <a:r>
              <a:rPr lang="fr-FR" sz="1600" b="1" dirty="0">
                <a:solidFill>
                  <a:srgbClr val="000000"/>
                </a:solidFill>
                <a:latin typeface="Arial"/>
              </a:rPr>
              <a:t>Capacités : Employer les notions et exploiter les outils spécifiques aux disciplines</a:t>
            </a:r>
          </a:p>
          <a:p>
            <a:pPr marL="285750" indent="-285750">
              <a:buFont typeface="Arial" pitchFamily="34" charset="0"/>
              <a:buChar char="•"/>
            </a:pPr>
            <a:r>
              <a:rPr lang="fr-FR" sz="1600" dirty="0">
                <a:solidFill>
                  <a:srgbClr val="000000"/>
                </a:solidFill>
                <a:latin typeface="Arial"/>
              </a:rPr>
              <a:t>Réaliser des productions graphiques et cartographiques dans le cadre d’une analyse. </a:t>
            </a:r>
          </a:p>
          <a:p>
            <a:pPr marL="285750" indent="-285750">
              <a:buFont typeface="Arial" pitchFamily="34" charset="0"/>
              <a:buChar char="•"/>
            </a:pPr>
            <a:r>
              <a:rPr lang="fr-FR" sz="1600" dirty="0">
                <a:solidFill>
                  <a:srgbClr val="000000"/>
                </a:solidFill>
                <a:latin typeface="Arial"/>
              </a:rPr>
              <a:t>Savoir lire, comprendre et apprécier une carte, un croquis</a:t>
            </a:r>
          </a:p>
          <a:p>
            <a:pPr fontAlgn="t"/>
            <a:r>
              <a:rPr lang="fr-FR" sz="400" b="1" dirty="0"/>
              <a:t> </a:t>
            </a:r>
            <a:r>
              <a:rPr lang="fr-FR" b="1" dirty="0"/>
              <a:t>	     Construire une argumentation historique ou géographique 	</a:t>
            </a:r>
            <a:endParaRPr lang="fr-FR" dirty="0"/>
          </a:p>
          <a:p>
            <a:pPr marL="285750" indent="-285750" fontAlgn="t">
              <a:buFont typeface="Arial" pitchFamily="34" charset="0"/>
              <a:buChar char="•"/>
            </a:pPr>
            <a:r>
              <a:rPr lang="fr-FR" dirty="0"/>
              <a:t>Procéder à l’analyse critique d’un document selon une approche géographique. </a:t>
            </a:r>
          </a:p>
          <a:p>
            <a:pPr marL="285750" indent="-285750" fontAlgn="t">
              <a:buFont typeface="Arial" pitchFamily="34" charset="0"/>
              <a:buChar char="•"/>
            </a:pPr>
            <a:r>
              <a:rPr lang="fr-FR" dirty="0"/>
              <a:t>Utiliser une approche géographique pour mener une analyse ou construire une argumentation. </a:t>
            </a:r>
          </a:p>
          <a:p>
            <a:pPr>
              <a:buFont typeface="Arial" pitchFamily="34" charset="0"/>
              <a:buChar char="•"/>
            </a:pPr>
            <a:endParaRPr lang="fr-FR" b="1" dirty="0">
              <a:solidFill>
                <a:srgbClr val="000000"/>
              </a:solidFill>
              <a:latin typeface="Arial"/>
            </a:endParaRPr>
          </a:p>
        </p:txBody>
      </p:sp>
    </p:spTree>
    <p:extLst>
      <p:ext uri="{BB962C8B-B14F-4D97-AF65-F5344CB8AC3E}">
        <p14:creationId xmlns:p14="http://schemas.microsoft.com/office/powerpoint/2010/main" val="20070498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0429"/>
            <a:ext cx="9159230" cy="5149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79662" y="6434078"/>
            <a:ext cx="4596130" cy="369332"/>
          </a:xfrm>
          <a:prstGeom prst="rect">
            <a:avLst/>
          </a:prstGeom>
        </p:spPr>
        <p:txBody>
          <a:bodyPr wrap="none">
            <a:spAutoFit/>
          </a:bodyPr>
          <a:lstStyle/>
          <a:p>
            <a:r>
              <a:rPr lang="fr-FR" dirty="0">
                <a:hlinkClick r:id="rId3"/>
              </a:rPr>
              <a:t>https://edugeo.ign.fr</a:t>
            </a:r>
            <a:r>
              <a:rPr lang="fr-FR" dirty="0"/>
              <a:t>  consulté 22 avril 2019</a:t>
            </a:r>
          </a:p>
        </p:txBody>
      </p:sp>
      <p:sp>
        <p:nvSpPr>
          <p:cNvPr id="4" name="Oval 5"/>
          <p:cNvSpPr>
            <a:spLocks noChangeArrowheads="1"/>
          </p:cNvSpPr>
          <p:nvPr/>
        </p:nvSpPr>
        <p:spPr bwMode="auto">
          <a:xfrm>
            <a:off x="2829000" y="3554960"/>
            <a:ext cx="1584325" cy="1225550"/>
          </a:xfrm>
          <a:prstGeom prst="ellipse">
            <a:avLst/>
          </a:prstGeom>
          <a:noFill/>
          <a:ln w="76200">
            <a:solidFill>
              <a:srgbClr val="FF0000"/>
            </a:solidFill>
            <a:round/>
            <a:headEnd/>
            <a:tailEnd/>
          </a:ln>
        </p:spPr>
        <p:txBody>
          <a:bodyPr wrap="none" anchor="ctr"/>
          <a:lstStyle/>
          <a:p>
            <a:endParaRPr lang="fr-FR"/>
          </a:p>
        </p:txBody>
      </p:sp>
      <p:sp>
        <p:nvSpPr>
          <p:cNvPr id="5" name="ZoneTexte 4"/>
          <p:cNvSpPr txBox="1"/>
          <p:nvPr/>
        </p:nvSpPr>
        <p:spPr>
          <a:xfrm>
            <a:off x="0" y="365817"/>
            <a:ext cx="7128792" cy="646331"/>
          </a:xfrm>
          <a:prstGeom prst="rect">
            <a:avLst/>
          </a:prstGeom>
          <a:noFill/>
        </p:spPr>
        <p:txBody>
          <a:bodyPr wrap="square" rtlCol="0">
            <a:spAutoFit/>
          </a:bodyPr>
          <a:lstStyle/>
          <a:p>
            <a:r>
              <a:rPr lang="fr-FR" b="1" dirty="0"/>
              <a:t>Caen extrait de la carte IGN de 2013 </a:t>
            </a:r>
          </a:p>
          <a:p>
            <a:r>
              <a:rPr lang="fr-FR" b="1" dirty="0"/>
              <a:t>(</a:t>
            </a:r>
            <a:r>
              <a:rPr lang="fr-FR" b="1" dirty="0" err="1"/>
              <a:t>geoportail</a:t>
            </a:r>
            <a:r>
              <a:rPr lang="fr-FR" b="1" dirty="0"/>
              <a:t>)</a:t>
            </a:r>
          </a:p>
        </p:txBody>
      </p:sp>
      <p:sp>
        <p:nvSpPr>
          <p:cNvPr id="3" name="ZoneTexte 2"/>
          <p:cNvSpPr txBox="1"/>
          <p:nvPr/>
        </p:nvSpPr>
        <p:spPr>
          <a:xfrm>
            <a:off x="4139952" y="11875"/>
            <a:ext cx="5210740" cy="1354217"/>
          </a:xfrm>
          <a:prstGeom prst="rect">
            <a:avLst/>
          </a:prstGeom>
          <a:noFill/>
        </p:spPr>
        <p:txBody>
          <a:bodyPr wrap="square" rtlCol="0">
            <a:spAutoFit/>
          </a:bodyPr>
          <a:lstStyle/>
          <a:p>
            <a:r>
              <a:rPr lang="fr-FR" sz="1600" dirty="0"/>
              <a:t>Repérer sur l’extrait de la carte topographique </a:t>
            </a:r>
          </a:p>
          <a:p>
            <a:r>
              <a:rPr lang="fr-FR" sz="1600" dirty="0"/>
              <a:t>*les signes de l’ancienneté de l’activité agricole</a:t>
            </a:r>
          </a:p>
          <a:p>
            <a:r>
              <a:rPr lang="fr-FR" sz="1600" dirty="0"/>
              <a:t>*Des activités récréatives</a:t>
            </a:r>
          </a:p>
          <a:p>
            <a:r>
              <a:rPr lang="fr-FR" sz="1600" dirty="0"/>
              <a:t>*Des zones d’activités commerciales/industrielles</a:t>
            </a:r>
          </a:p>
          <a:p>
            <a:r>
              <a:rPr lang="fr-FR" sz="1600" dirty="0"/>
              <a:t>*De la fonction résidentielle </a:t>
            </a:r>
          </a:p>
        </p:txBody>
      </p:sp>
    </p:spTree>
    <p:extLst>
      <p:ext uri="{BB962C8B-B14F-4D97-AF65-F5344CB8AC3E}">
        <p14:creationId xmlns:p14="http://schemas.microsoft.com/office/powerpoint/2010/main" val="112368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7158" y="2786058"/>
            <a:ext cx="3071834" cy="923330"/>
          </a:xfrm>
          <a:prstGeom prst="rect">
            <a:avLst/>
          </a:prstGeom>
          <a:solidFill>
            <a:schemeClr val="accent1"/>
          </a:solidFill>
        </p:spPr>
        <p:txBody>
          <a:bodyPr wrap="square" rtlCol="0">
            <a:spAutoFit/>
          </a:bodyPr>
          <a:lstStyle/>
          <a:p>
            <a:pPr algn="ctr"/>
            <a:r>
              <a:rPr lang="fr-FR" b="1" dirty="0">
                <a:solidFill>
                  <a:schemeClr val="bg1"/>
                </a:solidFill>
              </a:rPr>
              <a:t>Thème 2 : Une diversification des espaces et des acteurs de la production (12-14h)</a:t>
            </a:r>
          </a:p>
        </p:txBody>
      </p:sp>
      <p:sp>
        <p:nvSpPr>
          <p:cNvPr id="4" name="ZoneTexte 3"/>
          <p:cNvSpPr txBox="1"/>
          <p:nvPr/>
        </p:nvSpPr>
        <p:spPr>
          <a:xfrm>
            <a:off x="357158" y="4214818"/>
            <a:ext cx="3071834" cy="923330"/>
          </a:xfrm>
          <a:prstGeom prst="rect">
            <a:avLst/>
          </a:prstGeom>
          <a:solidFill>
            <a:schemeClr val="accent1"/>
          </a:solidFill>
        </p:spPr>
        <p:txBody>
          <a:bodyPr wrap="square" rtlCol="0">
            <a:spAutoFit/>
          </a:bodyPr>
          <a:lstStyle/>
          <a:p>
            <a:pPr algn="ctr"/>
            <a:r>
              <a:rPr lang="fr-FR" b="1" dirty="0">
                <a:solidFill>
                  <a:schemeClr val="bg1"/>
                </a:solidFill>
              </a:rPr>
              <a:t>Thème 3 : Les espaces ruraux, multifonctionnalité ou fragmentation (12-14h)</a:t>
            </a:r>
          </a:p>
        </p:txBody>
      </p:sp>
      <p:sp>
        <p:nvSpPr>
          <p:cNvPr id="6" name="ZoneTexte 5"/>
          <p:cNvSpPr txBox="1"/>
          <p:nvPr/>
        </p:nvSpPr>
        <p:spPr>
          <a:xfrm>
            <a:off x="3286116" y="571480"/>
            <a:ext cx="1928826" cy="369332"/>
          </a:xfrm>
          <a:prstGeom prst="rect">
            <a:avLst/>
          </a:prstGeom>
          <a:solidFill>
            <a:schemeClr val="accent1"/>
          </a:solidFill>
        </p:spPr>
        <p:txBody>
          <a:bodyPr wrap="square" rtlCol="0">
            <a:spAutoFit/>
          </a:bodyPr>
          <a:lstStyle/>
          <a:p>
            <a:r>
              <a:rPr lang="fr-FR" b="1" dirty="0">
                <a:solidFill>
                  <a:schemeClr val="bg1"/>
                </a:solidFill>
              </a:rPr>
              <a:t>RECOMPOSITIONS</a:t>
            </a:r>
          </a:p>
        </p:txBody>
      </p:sp>
      <p:sp>
        <p:nvSpPr>
          <p:cNvPr id="7" name="ZoneTexte 6"/>
          <p:cNvSpPr txBox="1"/>
          <p:nvPr/>
        </p:nvSpPr>
        <p:spPr>
          <a:xfrm>
            <a:off x="357158" y="1428736"/>
            <a:ext cx="3071834" cy="923330"/>
          </a:xfrm>
          <a:prstGeom prst="rect">
            <a:avLst/>
          </a:prstGeom>
          <a:solidFill>
            <a:schemeClr val="accent1"/>
          </a:solidFill>
          <a:ln>
            <a:solidFill>
              <a:srgbClr val="0070C0"/>
            </a:solidFill>
          </a:ln>
        </p:spPr>
        <p:txBody>
          <a:bodyPr wrap="square" rtlCol="0">
            <a:spAutoFit/>
          </a:bodyPr>
          <a:lstStyle/>
          <a:p>
            <a:pPr algn="ctr"/>
            <a:r>
              <a:rPr lang="fr-FR" b="1" dirty="0">
                <a:solidFill>
                  <a:schemeClr val="bg1"/>
                </a:solidFill>
              </a:rPr>
              <a:t>Thème 1 : La métropolisation : un processus mondial différencié  (12-14h) </a:t>
            </a:r>
          </a:p>
        </p:txBody>
      </p:sp>
      <p:sp>
        <p:nvSpPr>
          <p:cNvPr id="9" name="ZoneTexte 8"/>
          <p:cNvSpPr txBox="1"/>
          <p:nvPr/>
        </p:nvSpPr>
        <p:spPr>
          <a:xfrm>
            <a:off x="357158" y="5429264"/>
            <a:ext cx="3071834" cy="923330"/>
          </a:xfrm>
          <a:prstGeom prst="rect">
            <a:avLst/>
          </a:prstGeom>
          <a:solidFill>
            <a:schemeClr val="accent1"/>
          </a:solidFill>
        </p:spPr>
        <p:txBody>
          <a:bodyPr wrap="square" rtlCol="0">
            <a:spAutoFit/>
          </a:bodyPr>
          <a:lstStyle/>
          <a:p>
            <a:pPr algn="ctr"/>
            <a:r>
              <a:rPr lang="fr-FR" b="1" dirty="0">
                <a:solidFill>
                  <a:schemeClr val="bg1"/>
                </a:solidFill>
              </a:rPr>
              <a:t>Thème 4 : La Chine, des recompositions spatiales multiples (8-10h)</a:t>
            </a:r>
          </a:p>
        </p:txBody>
      </p:sp>
      <p:sp>
        <p:nvSpPr>
          <p:cNvPr id="10" name="ZoneTexte 9"/>
          <p:cNvSpPr txBox="1"/>
          <p:nvPr/>
        </p:nvSpPr>
        <p:spPr>
          <a:xfrm>
            <a:off x="5715008" y="571480"/>
            <a:ext cx="928694" cy="369332"/>
          </a:xfrm>
          <a:prstGeom prst="rect">
            <a:avLst/>
          </a:prstGeom>
          <a:solidFill>
            <a:schemeClr val="accent1"/>
          </a:solidFill>
        </p:spPr>
        <p:txBody>
          <a:bodyPr wrap="square" rtlCol="0">
            <a:spAutoFit/>
          </a:bodyPr>
          <a:lstStyle/>
          <a:p>
            <a:r>
              <a:rPr lang="fr-FR" b="1" dirty="0">
                <a:solidFill>
                  <a:schemeClr val="bg1"/>
                </a:solidFill>
              </a:rPr>
              <a:t>ENJEUX</a:t>
            </a:r>
          </a:p>
        </p:txBody>
      </p:sp>
      <p:sp>
        <p:nvSpPr>
          <p:cNvPr id="12" name="ZoneTexte 11"/>
          <p:cNvSpPr txBox="1"/>
          <p:nvPr/>
        </p:nvSpPr>
        <p:spPr>
          <a:xfrm>
            <a:off x="571472" y="285728"/>
            <a:ext cx="2500330" cy="830997"/>
          </a:xfrm>
          <a:prstGeom prst="rect">
            <a:avLst/>
          </a:prstGeom>
          <a:noFill/>
        </p:spPr>
        <p:txBody>
          <a:bodyPr wrap="square" rtlCol="0">
            <a:spAutoFit/>
          </a:bodyPr>
          <a:lstStyle/>
          <a:p>
            <a:pPr algn="ctr"/>
            <a:r>
              <a:rPr lang="fr-FR" sz="2400" b="1" dirty="0">
                <a:solidFill>
                  <a:srgbClr val="0070C0"/>
                </a:solidFill>
              </a:rPr>
              <a:t>LE PROGRAMME DE PREMIERE</a:t>
            </a:r>
          </a:p>
        </p:txBody>
      </p:sp>
      <p:sp>
        <p:nvSpPr>
          <p:cNvPr id="13" name="ZoneTexte 12"/>
          <p:cNvSpPr txBox="1"/>
          <p:nvPr/>
        </p:nvSpPr>
        <p:spPr>
          <a:xfrm>
            <a:off x="7429520" y="571480"/>
            <a:ext cx="1285884" cy="369332"/>
          </a:xfrm>
          <a:prstGeom prst="rect">
            <a:avLst/>
          </a:prstGeom>
          <a:solidFill>
            <a:schemeClr val="accent1"/>
          </a:solidFill>
        </p:spPr>
        <p:txBody>
          <a:bodyPr wrap="square" rtlCol="0">
            <a:spAutoFit/>
          </a:bodyPr>
          <a:lstStyle/>
          <a:p>
            <a:pPr algn="ctr"/>
            <a:r>
              <a:rPr lang="fr-FR" b="1" dirty="0">
                <a:solidFill>
                  <a:schemeClr val="bg1"/>
                </a:solidFill>
              </a:rPr>
              <a:t>FRANCE</a:t>
            </a:r>
          </a:p>
        </p:txBody>
      </p:sp>
      <p:cxnSp>
        <p:nvCxnSpPr>
          <p:cNvPr id="15" name="Connecteur droit avec flèche 14"/>
          <p:cNvCxnSpPr/>
          <p:nvPr/>
        </p:nvCxnSpPr>
        <p:spPr>
          <a:xfrm rot="5400000">
            <a:off x="1429522" y="3857628"/>
            <a:ext cx="5571370" cy="79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5000628" y="1357298"/>
            <a:ext cx="2143140" cy="1169551"/>
          </a:xfrm>
          <a:prstGeom prst="rect">
            <a:avLst/>
          </a:prstGeom>
          <a:noFill/>
          <a:ln>
            <a:solidFill>
              <a:srgbClr val="0070C0"/>
            </a:solidFill>
          </a:ln>
        </p:spPr>
        <p:txBody>
          <a:bodyPr wrap="square" rtlCol="0">
            <a:spAutoFit/>
          </a:bodyPr>
          <a:lstStyle/>
          <a:p>
            <a:pPr algn="ctr"/>
            <a:r>
              <a:rPr lang="fr-FR" sz="1400" dirty="0"/>
              <a:t>Manifestations, conséquences et enjeux des dynamiques métropolitaines à toutes les échelles</a:t>
            </a:r>
          </a:p>
        </p:txBody>
      </p:sp>
      <p:sp>
        <p:nvSpPr>
          <p:cNvPr id="17" name="ZoneTexte 16"/>
          <p:cNvSpPr txBox="1"/>
          <p:nvPr/>
        </p:nvSpPr>
        <p:spPr>
          <a:xfrm>
            <a:off x="3571868" y="1285860"/>
            <a:ext cx="1285884" cy="523220"/>
          </a:xfrm>
          <a:prstGeom prst="rect">
            <a:avLst/>
          </a:prstGeom>
          <a:solidFill>
            <a:schemeClr val="bg1"/>
          </a:solidFill>
        </p:spPr>
        <p:txBody>
          <a:bodyPr wrap="square" rtlCol="0">
            <a:spAutoFit/>
          </a:bodyPr>
          <a:lstStyle/>
          <a:p>
            <a:pPr algn="ctr"/>
            <a:r>
              <a:rPr lang="fr-FR" sz="1400" b="1" dirty="0"/>
              <a:t>Ségrégations socio-spatiales </a:t>
            </a:r>
          </a:p>
        </p:txBody>
      </p:sp>
      <p:sp>
        <p:nvSpPr>
          <p:cNvPr id="18" name="ZoneTexte 17"/>
          <p:cNvSpPr txBox="1"/>
          <p:nvPr/>
        </p:nvSpPr>
        <p:spPr>
          <a:xfrm>
            <a:off x="3571868" y="1928802"/>
            <a:ext cx="1357322" cy="738664"/>
          </a:xfrm>
          <a:prstGeom prst="rect">
            <a:avLst/>
          </a:prstGeom>
          <a:solidFill>
            <a:schemeClr val="bg1"/>
          </a:solidFill>
        </p:spPr>
        <p:txBody>
          <a:bodyPr wrap="square" rtlCol="0">
            <a:spAutoFit/>
          </a:bodyPr>
          <a:lstStyle/>
          <a:p>
            <a:pPr algn="ctr"/>
            <a:r>
              <a:rPr lang="fr-FR" sz="1400" b="1" dirty="0"/>
              <a:t>Recomposition des hiérarchies urbaines </a:t>
            </a:r>
          </a:p>
        </p:txBody>
      </p:sp>
      <p:sp>
        <p:nvSpPr>
          <p:cNvPr id="19" name="ZoneTexte 18"/>
          <p:cNvSpPr txBox="1"/>
          <p:nvPr/>
        </p:nvSpPr>
        <p:spPr>
          <a:xfrm>
            <a:off x="7358082" y="1357298"/>
            <a:ext cx="1643074" cy="1169551"/>
          </a:xfrm>
          <a:prstGeom prst="rect">
            <a:avLst/>
          </a:prstGeom>
          <a:noFill/>
          <a:ln>
            <a:solidFill>
              <a:srgbClr val="0070C0"/>
            </a:solidFill>
          </a:ln>
        </p:spPr>
        <p:txBody>
          <a:bodyPr wrap="square" rtlCol="0">
            <a:spAutoFit/>
          </a:bodyPr>
          <a:lstStyle/>
          <a:p>
            <a:pPr algn="ctr"/>
            <a:r>
              <a:rPr lang="fr-FR" sz="1400" dirty="0"/>
              <a:t>La métropolisation : un enjeu d’aménagement des territoires pour la France</a:t>
            </a:r>
          </a:p>
        </p:txBody>
      </p:sp>
      <p:sp>
        <p:nvSpPr>
          <p:cNvPr id="21" name="ZoneTexte 20"/>
          <p:cNvSpPr txBox="1"/>
          <p:nvPr/>
        </p:nvSpPr>
        <p:spPr>
          <a:xfrm>
            <a:off x="5000628" y="2786058"/>
            <a:ext cx="2143140" cy="954107"/>
          </a:xfrm>
          <a:prstGeom prst="rect">
            <a:avLst/>
          </a:prstGeom>
          <a:noFill/>
          <a:ln>
            <a:solidFill>
              <a:srgbClr val="0070C0"/>
            </a:solidFill>
          </a:ln>
        </p:spPr>
        <p:txBody>
          <a:bodyPr wrap="square" rtlCol="0">
            <a:spAutoFit/>
          </a:bodyPr>
          <a:lstStyle/>
          <a:p>
            <a:pPr algn="ctr"/>
            <a:r>
              <a:rPr lang="fr-FR" sz="1400" dirty="0"/>
              <a:t>Les espaces de production face aux dynamiques mises en jeu par la mondialisation</a:t>
            </a:r>
          </a:p>
        </p:txBody>
      </p:sp>
      <p:sp>
        <p:nvSpPr>
          <p:cNvPr id="22" name="ZoneTexte 21"/>
          <p:cNvSpPr txBox="1"/>
          <p:nvPr/>
        </p:nvSpPr>
        <p:spPr>
          <a:xfrm>
            <a:off x="5000628" y="4214818"/>
            <a:ext cx="2143140" cy="738664"/>
          </a:xfrm>
          <a:prstGeom prst="rect">
            <a:avLst/>
          </a:prstGeom>
          <a:noFill/>
          <a:ln>
            <a:solidFill>
              <a:srgbClr val="0070C0"/>
            </a:solidFill>
          </a:ln>
        </p:spPr>
        <p:txBody>
          <a:bodyPr wrap="square" rtlCol="0">
            <a:spAutoFit/>
          </a:bodyPr>
          <a:lstStyle/>
          <a:p>
            <a:pPr algn="ctr"/>
            <a:r>
              <a:rPr lang="fr-FR" sz="1400" dirty="0"/>
              <a:t>Les espaces ruraux à étudier dans leurs liens ambivalents avec la ville </a:t>
            </a:r>
          </a:p>
        </p:txBody>
      </p:sp>
      <p:sp>
        <p:nvSpPr>
          <p:cNvPr id="23" name="ZoneTexte 22"/>
          <p:cNvSpPr txBox="1"/>
          <p:nvPr/>
        </p:nvSpPr>
        <p:spPr>
          <a:xfrm>
            <a:off x="5000628" y="5357826"/>
            <a:ext cx="2143140" cy="1169551"/>
          </a:xfrm>
          <a:prstGeom prst="rect">
            <a:avLst/>
          </a:prstGeom>
          <a:noFill/>
          <a:ln>
            <a:solidFill>
              <a:srgbClr val="0070C0"/>
            </a:solidFill>
          </a:ln>
        </p:spPr>
        <p:txBody>
          <a:bodyPr wrap="square" rtlCol="0">
            <a:spAutoFit/>
          </a:bodyPr>
          <a:lstStyle/>
          <a:p>
            <a:pPr algn="ctr"/>
            <a:r>
              <a:rPr lang="fr-FR" sz="1400" dirty="0"/>
              <a:t>La Chine à envisager comme un laboratoire des recompositions spatiales engendrées par la mondialisation</a:t>
            </a:r>
          </a:p>
        </p:txBody>
      </p:sp>
      <p:sp>
        <p:nvSpPr>
          <p:cNvPr id="24" name="ZoneTexte 23"/>
          <p:cNvSpPr txBox="1"/>
          <p:nvPr/>
        </p:nvSpPr>
        <p:spPr>
          <a:xfrm>
            <a:off x="7429520" y="2786058"/>
            <a:ext cx="1571636" cy="954107"/>
          </a:xfrm>
          <a:prstGeom prst="rect">
            <a:avLst/>
          </a:prstGeom>
          <a:noFill/>
          <a:ln>
            <a:solidFill>
              <a:srgbClr val="0070C0"/>
            </a:solidFill>
          </a:ln>
        </p:spPr>
        <p:txBody>
          <a:bodyPr wrap="square" rtlCol="0">
            <a:spAutoFit/>
          </a:bodyPr>
          <a:lstStyle/>
          <a:p>
            <a:pPr algn="ctr"/>
            <a:r>
              <a:rPr lang="fr-FR" sz="1400" dirty="0"/>
              <a:t>Les systèmes productifs français entre local et global</a:t>
            </a:r>
          </a:p>
        </p:txBody>
      </p:sp>
      <p:sp>
        <p:nvSpPr>
          <p:cNvPr id="25" name="ZoneTexte 24"/>
          <p:cNvSpPr txBox="1"/>
          <p:nvPr/>
        </p:nvSpPr>
        <p:spPr>
          <a:xfrm>
            <a:off x="7429520" y="3857628"/>
            <a:ext cx="1571604" cy="1384995"/>
          </a:xfrm>
          <a:prstGeom prst="rect">
            <a:avLst/>
          </a:prstGeom>
          <a:noFill/>
          <a:ln>
            <a:solidFill>
              <a:srgbClr val="0070C0"/>
            </a:solidFill>
          </a:ln>
        </p:spPr>
        <p:txBody>
          <a:bodyPr wrap="square" rtlCol="0">
            <a:spAutoFit/>
          </a:bodyPr>
          <a:lstStyle/>
          <a:p>
            <a:pPr algn="ctr"/>
            <a:r>
              <a:rPr lang="fr-FR" sz="1400" dirty="0"/>
              <a:t>Le développement  des espaces ruraux français  : un enjeu politique d’aménagement du territoire</a:t>
            </a:r>
          </a:p>
        </p:txBody>
      </p:sp>
      <p:sp>
        <p:nvSpPr>
          <p:cNvPr id="27" name="ZoneTexte 26"/>
          <p:cNvSpPr txBox="1"/>
          <p:nvPr/>
        </p:nvSpPr>
        <p:spPr>
          <a:xfrm>
            <a:off x="3500430" y="2928934"/>
            <a:ext cx="1428760" cy="738664"/>
          </a:xfrm>
          <a:prstGeom prst="rect">
            <a:avLst/>
          </a:prstGeom>
          <a:solidFill>
            <a:schemeClr val="bg1"/>
          </a:solidFill>
        </p:spPr>
        <p:txBody>
          <a:bodyPr wrap="square" rtlCol="0">
            <a:spAutoFit/>
          </a:bodyPr>
          <a:lstStyle/>
          <a:p>
            <a:pPr algn="ctr"/>
            <a:r>
              <a:rPr lang="fr-FR" sz="1400" b="1" dirty="0"/>
              <a:t>Mutation des espaces productifs </a:t>
            </a:r>
          </a:p>
        </p:txBody>
      </p:sp>
      <p:sp>
        <p:nvSpPr>
          <p:cNvPr id="28" name="ZoneTexte 27"/>
          <p:cNvSpPr txBox="1"/>
          <p:nvPr/>
        </p:nvSpPr>
        <p:spPr>
          <a:xfrm>
            <a:off x="3500430" y="5214950"/>
            <a:ext cx="1428760" cy="1169551"/>
          </a:xfrm>
          <a:prstGeom prst="rect">
            <a:avLst/>
          </a:prstGeom>
          <a:solidFill>
            <a:schemeClr val="bg1"/>
          </a:solidFill>
        </p:spPr>
        <p:txBody>
          <a:bodyPr wrap="square" rtlCol="0">
            <a:spAutoFit/>
          </a:bodyPr>
          <a:lstStyle/>
          <a:p>
            <a:pPr algn="ctr"/>
            <a:r>
              <a:rPr lang="fr-FR" sz="1400" b="1" dirty="0"/>
              <a:t> Des recompositions  spectaculaires à toutes les échelles</a:t>
            </a:r>
          </a:p>
        </p:txBody>
      </p:sp>
      <p:sp>
        <p:nvSpPr>
          <p:cNvPr id="31" name="ZoneTexte 30"/>
          <p:cNvSpPr txBox="1"/>
          <p:nvPr/>
        </p:nvSpPr>
        <p:spPr>
          <a:xfrm>
            <a:off x="3428992" y="4000504"/>
            <a:ext cx="1571636" cy="1169551"/>
          </a:xfrm>
          <a:prstGeom prst="rect">
            <a:avLst/>
          </a:prstGeom>
          <a:solidFill>
            <a:schemeClr val="bg1"/>
          </a:solidFill>
        </p:spPr>
        <p:txBody>
          <a:bodyPr wrap="square" rtlCol="0">
            <a:spAutoFit/>
          </a:bodyPr>
          <a:lstStyle/>
          <a:p>
            <a:pPr algn="ctr"/>
            <a:r>
              <a:rPr lang="fr-FR" sz="1400" b="1" dirty="0"/>
              <a:t>Intégrations, </a:t>
            </a:r>
          </a:p>
          <a:p>
            <a:pPr algn="ctr"/>
            <a:r>
              <a:rPr lang="fr-FR" sz="1400" b="1" dirty="0"/>
              <a:t>relégations,</a:t>
            </a:r>
          </a:p>
          <a:p>
            <a:pPr algn="ctr"/>
            <a:r>
              <a:rPr lang="fr-FR" sz="1400" b="1" dirty="0"/>
              <a:t>Patrimonialisation des espaces ruraux </a:t>
            </a:r>
          </a:p>
        </p:txBody>
      </p:sp>
      <p:sp>
        <p:nvSpPr>
          <p:cNvPr id="26" name="ZoneTexte 25"/>
          <p:cNvSpPr txBox="1"/>
          <p:nvPr/>
        </p:nvSpPr>
        <p:spPr>
          <a:xfrm>
            <a:off x="3500430" y="0"/>
            <a:ext cx="5357850" cy="369332"/>
          </a:xfrm>
          <a:prstGeom prst="rect">
            <a:avLst/>
          </a:prstGeom>
          <a:noFill/>
        </p:spPr>
        <p:txBody>
          <a:bodyPr wrap="square" rtlCol="0">
            <a:spAutoFit/>
          </a:bodyPr>
          <a:lstStyle/>
          <a:p>
            <a:r>
              <a:rPr lang="fr-FR" b="1" dirty="0">
                <a:solidFill>
                  <a:srgbClr val="0070C0"/>
                </a:solidFill>
              </a:rPr>
              <a:t>LES DYNAMIQUES D’UN MONDE EN RECOMPOSITION</a:t>
            </a:r>
          </a:p>
        </p:txBody>
      </p:sp>
      <p:sp>
        <p:nvSpPr>
          <p:cNvPr id="3" name="ZoneTexte 2">
            <a:extLst>
              <a:ext uri="{FF2B5EF4-FFF2-40B4-BE49-F238E27FC236}">
                <a16:creationId xmlns:a16="http://schemas.microsoft.com/office/drawing/2014/main" id="{48FEC3B3-59B6-4640-BE67-5CD62E7F52FF}"/>
              </a:ext>
            </a:extLst>
          </p:cNvPr>
          <p:cNvSpPr txBox="1"/>
          <p:nvPr/>
        </p:nvSpPr>
        <p:spPr>
          <a:xfrm>
            <a:off x="1619672" y="6525344"/>
            <a:ext cx="7524328" cy="307777"/>
          </a:xfrm>
          <a:prstGeom prst="rect">
            <a:avLst/>
          </a:prstGeom>
          <a:noFill/>
        </p:spPr>
        <p:txBody>
          <a:bodyPr wrap="square" rtlCol="0">
            <a:spAutoFit/>
          </a:bodyPr>
          <a:lstStyle/>
          <a:p>
            <a:r>
              <a:rPr lang="fr-FR" sz="1400" dirty="0"/>
              <a:t>Source : formation aux nouveaux programmes de lycée : Les programmes de géographie </a:t>
            </a:r>
            <a:r>
              <a:rPr lang="fr-FR" sz="1400" dirty="0" err="1"/>
              <a:t>ac-nice</a:t>
            </a:r>
            <a:r>
              <a:rPr lang="fr-FR" sz="1400" dirty="0"/>
              <a:t> </a:t>
            </a:r>
          </a:p>
        </p:txBody>
      </p:sp>
      <p:sp>
        <p:nvSpPr>
          <p:cNvPr id="8" name="Rectangle : coins arrondis 7">
            <a:extLst>
              <a:ext uri="{FF2B5EF4-FFF2-40B4-BE49-F238E27FC236}">
                <a16:creationId xmlns:a16="http://schemas.microsoft.com/office/drawing/2014/main" id="{75054CC7-E630-4A2B-8940-190D204E77BE}"/>
              </a:ext>
            </a:extLst>
          </p:cNvPr>
          <p:cNvSpPr/>
          <p:nvPr/>
        </p:nvSpPr>
        <p:spPr>
          <a:xfrm>
            <a:off x="107504" y="4077072"/>
            <a:ext cx="3384376" cy="122413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771398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l="13948" t="5762" b="2794"/>
          <a:stretch>
            <a:fillRect/>
          </a:stretch>
        </p:blipFill>
        <p:spPr bwMode="auto">
          <a:xfrm>
            <a:off x="0" y="0"/>
            <a:ext cx="9144000" cy="6072188"/>
          </a:xfrm>
          <a:prstGeom prst="rect">
            <a:avLst/>
          </a:prstGeom>
          <a:noFill/>
          <a:ln w="9525">
            <a:noFill/>
            <a:miter lim="800000"/>
            <a:headEnd/>
            <a:tailEnd/>
          </a:ln>
        </p:spPr>
      </p:pic>
      <p:sp>
        <p:nvSpPr>
          <p:cNvPr id="6147" name="Oval 3"/>
          <p:cNvSpPr>
            <a:spLocks noChangeArrowheads="1"/>
          </p:cNvSpPr>
          <p:nvPr/>
        </p:nvSpPr>
        <p:spPr bwMode="auto">
          <a:xfrm>
            <a:off x="3132138" y="2781300"/>
            <a:ext cx="1584325" cy="1225550"/>
          </a:xfrm>
          <a:prstGeom prst="ellipse">
            <a:avLst/>
          </a:prstGeom>
          <a:noFill/>
          <a:ln w="76200">
            <a:solidFill>
              <a:srgbClr val="FF0000"/>
            </a:solidFill>
            <a:round/>
            <a:headEnd/>
            <a:tailEnd/>
          </a:ln>
        </p:spPr>
        <p:txBody>
          <a:bodyPr wrap="none" anchor="ctr"/>
          <a:lstStyle/>
          <a:p>
            <a:endParaRPr lang="fr-FR"/>
          </a:p>
        </p:txBody>
      </p:sp>
    </p:spTree>
    <p:extLst>
      <p:ext uri="{BB962C8B-B14F-4D97-AF65-F5344CB8AC3E}">
        <p14:creationId xmlns:p14="http://schemas.microsoft.com/office/powerpoint/2010/main" val="24217845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wedge">
                                      <p:cBhvr>
                                        <p:cTn id="7" dur="2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7"/>
          <p:cNvPicPr>
            <a:picLocks noChangeAspect="1" noChangeArrowheads="1"/>
          </p:cNvPicPr>
          <p:nvPr/>
        </p:nvPicPr>
        <p:blipFill>
          <a:blip r:embed="rId2" cstate="print"/>
          <a:srcRect l="14404" t="6476" b="2794"/>
          <a:stretch>
            <a:fillRect/>
          </a:stretch>
        </p:blipFill>
        <p:spPr bwMode="auto">
          <a:xfrm>
            <a:off x="-1588" y="333375"/>
            <a:ext cx="9145588" cy="6057900"/>
          </a:xfrm>
          <a:prstGeom prst="rect">
            <a:avLst/>
          </a:prstGeom>
          <a:noFill/>
          <a:ln w="9525">
            <a:noFill/>
            <a:miter lim="800000"/>
            <a:headEnd/>
            <a:tailEnd/>
          </a:ln>
        </p:spPr>
      </p:pic>
      <p:pic>
        <p:nvPicPr>
          <p:cNvPr id="9224" name="Picture 8"/>
          <p:cNvPicPr>
            <a:picLocks noChangeAspect="1" noChangeArrowheads="1"/>
          </p:cNvPicPr>
          <p:nvPr/>
        </p:nvPicPr>
        <p:blipFill>
          <a:blip r:embed="rId3" cstate="print"/>
          <a:srcRect l="14404" t="15396" b="4953"/>
          <a:stretch>
            <a:fillRect/>
          </a:stretch>
        </p:blipFill>
        <p:spPr bwMode="auto">
          <a:xfrm>
            <a:off x="3455988" y="0"/>
            <a:ext cx="5688012" cy="3308350"/>
          </a:xfrm>
          <a:prstGeom prst="rect">
            <a:avLst/>
          </a:prstGeom>
          <a:noFill/>
          <a:ln w="9525">
            <a:noFill/>
            <a:miter lim="800000"/>
            <a:headEnd/>
            <a:tailEnd/>
          </a:ln>
        </p:spPr>
      </p:pic>
      <p:sp>
        <p:nvSpPr>
          <p:cNvPr id="9225" name="Line 9"/>
          <p:cNvSpPr>
            <a:spLocks noChangeShapeType="1"/>
          </p:cNvSpPr>
          <p:nvPr/>
        </p:nvSpPr>
        <p:spPr bwMode="auto">
          <a:xfrm flipH="1">
            <a:off x="2268538" y="908050"/>
            <a:ext cx="1295400" cy="1296988"/>
          </a:xfrm>
          <a:prstGeom prst="line">
            <a:avLst/>
          </a:prstGeom>
          <a:noFill/>
          <a:ln w="76200">
            <a:solidFill>
              <a:schemeClr val="bg1"/>
            </a:solidFill>
            <a:round/>
            <a:headEnd/>
            <a:tailEnd type="triangle" w="med" len="med"/>
          </a:ln>
        </p:spPr>
        <p:txBody>
          <a:bodyPr/>
          <a:lstStyle/>
          <a:p>
            <a:endParaRPr lang="fr-FR"/>
          </a:p>
        </p:txBody>
      </p:sp>
      <p:pic>
        <p:nvPicPr>
          <p:cNvPr id="9226" name="Picture 10"/>
          <p:cNvPicPr>
            <a:picLocks noChangeAspect="1" noChangeArrowheads="1"/>
          </p:cNvPicPr>
          <p:nvPr/>
        </p:nvPicPr>
        <p:blipFill>
          <a:blip r:embed="rId4" cstate="print"/>
          <a:srcRect l="14404" t="10809" b="2794"/>
          <a:stretch>
            <a:fillRect/>
          </a:stretch>
        </p:blipFill>
        <p:spPr bwMode="auto">
          <a:xfrm>
            <a:off x="0" y="3357563"/>
            <a:ext cx="4824413" cy="3043237"/>
          </a:xfrm>
          <a:prstGeom prst="rect">
            <a:avLst/>
          </a:prstGeom>
          <a:noFill/>
          <a:ln w="9525">
            <a:noFill/>
            <a:miter lim="800000"/>
            <a:headEnd/>
            <a:tailEnd/>
          </a:ln>
        </p:spPr>
      </p:pic>
      <p:sp>
        <p:nvSpPr>
          <p:cNvPr id="9227" name="Line 11"/>
          <p:cNvSpPr>
            <a:spLocks noChangeShapeType="1"/>
          </p:cNvSpPr>
          <p:nvPr/>
        </p:nvSpPr>
        <p:spPr bwMode="auto">
          <a:xfrm>
            <a:off x="4356100" y="3860800"/>
            <a:ext cx="1152525" cy="0"/>
          </a:xfrm>
          <a:prstGeom prst="line">
            <a:avLst/>
          </a:prstGeom>
          <a:noFill/>
          <a:ln w="57150">
            <a:solidFill>
              <a:schemeClr val="bg1"/>
            </a:solidFill>
            <a:round/>
            <a:headEnd/>
            <a:tailEnd type="triangle" w="med" len="med"/>
          </a:ln>
        </p:spPr>
        <p:txBody>
          <a:bodyPr/>
          <a:lstStyle/>
          <a:p>
            <a:endParaRPr lang="fr-FR"/>
          </a:p>
        </p:txBody>
      </p:sp>
    </p:spTree>
    <p:extLst>
      <p:ext uri="{BB962C8B-B14F-4D97-AF65-F5344CB8AC3E}">
        <p14:creationId xmlns:p14="http://schemas.microsoft.com/office/powerpoint/2010/main" val="3622538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225"/>
                                        </p:tgtEl>
                                        <p:attrNameLst>
                                          <p:attrName>style.visibility</p:attrName>
                                        </p:attrNameLst>
                                      </p:cBhvr>
                                      <p:to>
                                        <p:strVal val="visible"/>
                                      </p:to>
                                    </p:set>
                                    <p:animEffect transition="in" filter="checkerboard(across)">
                                      <p:cBhvr>
                                        <p:cTn id="7" dur="500"/>
                                        <p:tgtEl>
                                          <p:spTgt spid="9225"/>
                                        </p:tgtEl>
                                      </p:cBhvr>
                                    </p:animEffect>
                                  </p:childTnLst>
                                </p:cTn>
                              </p:par>
                              <p:par>
                                <p:cTn id="8" presetID="5" presetClass="entr" presetSubtype="10" fill="hold" nodeType="withEffect">
                                  <p:stCondLst>
                                    <p:cond delay="0"/>
                                  </p:stCondLst>
                                  <p:childTnLst>
                                    <p:set>
                                      <p:cBhvr>
                                        <p:cTn id="9" dur="1" fill="hold">
                                          <p:stCondLst>
                                            <p:cond delay="0"/>
                                          </p:stCondLst>
                                        </p:cTn>
                                        <p:tgtEl>
                                          <p:spTgt spid="9224"/>
                                        </p:tgtEl>
                                        <p:attrNameLst>
                                          <p:attrName>style.visibility</p:attrName>
                                        </p:attrNameLst>
                                      </p:cBhvr>
                                      <p:to>
                                        <p:strVal val="visible"/>
                                      </p:to>
                                    </p:set>
                                    <p:animEffect transition="in" filter="checkerboard(across)">
                                      <p:cBhvr>
                                        <p:cTn id="10" dur="500"/>
                                        <p:tgtEl>
                                          <p:spTgt spid="92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9227"/>
                                        </p:tgtEl>
                                        <p:attrNameLst>
                                          <p:attrName>style.visibility</p:attrName>
                                        </p:attrNameLst>
                                      </p:cBhvr>
                                      <p:to>
                                        <p:strVal val="visible"/>
                                      </p:to>
                                    </p:set>
                                    <p:animEffect transition="in" filter="checkerboard(across)">
                                      <p:cBhvr>
                                        <p:cTn id="15" dur="500"/>
                                        <p:tgtEl>
                                          <p:spTgt spid="9227"/>
                                        </p:tgtEl>
                                      </p:cBhvr>
                                    </p:animEffect>
                                  </p:childTnLst>
                                </p:cTn>
                              </p:par>
                              <p:par>
                                <p:cTn id="16" presetID="5" presetClass="entr" presetSubtype="10" fill="hold" nodeType="withEffect">
                                  <p:stCondLst>
                                    <p:cond delay="0"/>
                                  </p:stCondLst>
                                  <p:childTnLst>
                                    <p:set>
                                      <p:cBhvr>
                                        <p:cTn id="17" dur="1" fill="hold">
                                          <p:stCondLst>
                                            <p:cond delay="0"/>
                                          </p:stCondLst>
                                        </p:cTn>
                                        <p:tgtEl>
                                          <p:spTgt spid="9226"/>
                                        </p:tgtEl>
                                        <p:attrNameLst>
                                          <p:attrName>style.visibility</p:attrName>
                                        </p:attrNameLst>
                                      </p:cBhvr>
                                      <p:to>
                                        <p:strVal val="visible"/>
                                      </p:to>
                                    </p:set>
                                    <p:animEffect transition="in" filter="checkerboard(across)">
                                      <p:cBhvr>
                                        <p:cTn id="18" dur="5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animBg="1"/>
      <p:bldP spid="922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3822"/>
            <a:ext cx="9146465" cy="369332"/>
          </a:xfrm>
          <a:prstGeom prst="rect">
            <a:avLst/>
          </a:prstGeom>
        </p:spPr>
        <p:txBody>
          <a:bodyPr wrap="square">
            <a:spAutoFit/>
          </a:bodyPr>
          <a:lstStyle/>
          <a:p>
            <a:r>
              <a:rPr lang="fr-FR" dirty="0"/>
              <a:t>L’enjeu est l’artificialisation des surfaces dans un contexte accru de concurrence pour l’espace</a:t>
            </a:r>
          </a:p>
        </p:txBody>
      </p:sp>
      <p:sp>
        <p:nvSpPr>
          <p:cNvPr id="4" name="ZoneTexte 3"/>
          <p:cNvSpPr txBox="1"/>
          <p:nvPr/>
        </p:nvSpPr>
        <p:spPr>
          <a:xfrm>
            <a:off x="2483768" y="2204864"/>
            <a:ext cx="4392488" cy="369332"/>
          </a:xfrm>
          <a:prstGeom prst="rect">
            <a:avLst/>
          </a:prstGeom>
          <a:noFill/>
        </p:spPr>
        <p:txBody>
          <a:bodyPr wrap="square" rtlCol="0">
            <a:spAutoFit/>
          </a:bodyPr>
          <a:lstStyle/>
          <a:p>
            <a:r>
              <a:rPr lang="fr-FR" dirty="0" err="1"/>
              <a:t>Louvigny</a:t>
            </a:r>
            <a:r>
              <a:rPr lang="fr-FR" dirty="0"/>
              <a:t> </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49" y="1412776"/>
            <a:ext cx="9074751" cy="510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699792" y="2152793"/>
            <a:ext cx="1265859" cy="369332"/>
          </a:xfrm>
          <a:prstGeom prst="rect">
            <a:avLst/>
          </a:prstGeom>
        </p:spPr>
        <p:txBody>
          <a:bodyPr wrap="none">
            <a:spAutoFit/>
          </a:bodyPr>
          <a:lstStyle/>
          <a:p>
            <a:r>
              <a:rPr lang="fr-FR" b="1" dirty="0">
                <a:solidFill>
                  <a:schemeClr val="bg1"/>
                </a:solidFill>
              </a:rPr>
              <a:t>Logements </a:t>
            </a:r>
          </a:p>
        </p:txBody>
      </p:sp>
      <p:sp>
        <p:nvSpPr>
          <p:cNvPr id="6" name="Rectangle 5"/>
          <p:cNvSpPr/>
          <p:nvPr/>
        </p:nvSpPr>
        <p:spPr>
          <a:xfrm>
            <a:off x="1122463" y="5188417"/>
            <a:ext cx="2487156" cy="369332"/>
          </a:xfrm>
          <a:prstGeom prst="rect">
            <a:avLst/>
          </a:prstGeom>
        </p:spPr>
        <p:txBody>
          <a:bodyPr wrap="none">
            <a:spAutoFit/>
          </a:bodyPr>
          <a:lstStyle/>
          <a:p>
            <a:r>
              <a:rPr lang="fr-FR" b="1" dirty="0">
                <a:solidFill>
                  <a:schemeClr val="bg1"/>
                </a:solidFill>
              </a:rPr>
              <a:t>axe de communication </a:t>
            </a:r>
          </a:p>
        </p:txBody>
      </p:sp>
      <p:sp>
        <p:nvSpPr>
          <p:cNvPr id="7" name="Rectangle 6"/>
          <p:cNvSpPr/>
          <p:nvPr/>
        </p:nvSpPr>
        <p:spPr>
          <a:xfrm>
            <a:off x="3693007" y="5805264"/>
            <a:ext cx="1954894" cy="369332"/>
          </a:xfrm>
          <a:prstGeom prst="rect">
            <a:avLst/>
          </a:prstGeom>
        </p:spPr>
        <p:txBody>
          <a:bodyPr wrap="none">
            <a:spAutoFit/>
          </a:bodyPr>
          <a:lstStyle/>
          <a:p>
            <a:r>
              <a:rPr lang="fr-FR" b="1" dirty="0">
                <a:solidFill>
                  <a:schemeClr val="bg1"/>
                </a:solidFill>
              </a:rPr>
              <a:t>centre commercial</a:t>
            </a:r>
          </a:p>
        </p:txBody>
      </p:sp>
      <p:sp>
        <p:nvSpPr>
          <p:cNvPr id="8" name="Rectangle 7"/>
          <p:cNvSpPr/>
          <p:nvPr/>
        </p:nvSpPr>
        <p:spPr>
          <a:xfrm>
            <a:off x="5259042" y="4614821"/>
            <a:ext cx="1047082" cy="369332"/>
          </a:xfrm>
          <a:prstGeom prst="rect">
            <a:avLst/>
          </a:prstGeom>
        </p:spPr>
        <p:txBody>
          <a:bodyPr wrap="none">
            <a:spAutoFit/>
          </a:bodyPr>
          <a:lstStyle/>
          <a:p>
            <a:r>
              <a:rPr lang="fr-FR" b="1" dirty="0">
                <a:solidFill>
                  <a:schemeClr val="bg1"/>
                </a:solidFill>
              </a:rPr>
              <a:t> parkings</a:t>
            </a:r>
          </a:p>
        </p:txBody>
      </p:sp>
      <p:sp>
        <p:nvSpPr>
          <p:cNvPr id="9" name="Rectangle 8"/>
          <p:cNvSpPr/>
          <p:nvPr/>
        </p:nvSpPr>
        <p:spPr>
          <a:xfrm>
            <a:off x="3570826" y="3851756"/>
            <a:ext cx="1244123" cy="369332"/>
          </a:xfrm>
          <a:prstGeom prst="rect">
            <a:avLst/>
          </a:prstGeom>
        </p:spPr>
        <p:txBody>
          <a:bodyPr wrap="none">
            <a:spAutoFit/>
          </a:bodyPr>
          <a:lstStyle/>
          <a:p>
            <a:r>
              <a:rPr lang="fr-FR" b="1" dirty="0">
                <a:solidFill>
                  <a:schemeClr val="bg1"/>
                </a:solidFill>
              </a:rPr>
              <a:t>rond point </a:t>
            </a:r>
          </a:p>
        </p:txBody>
      </p:sp>
      <p:sp>
        <p:nvSpPr>
          <p:cNvPr id="10" name="Rectangle 9"/>
          <p:cNvSpPr/>
          <p:nvPr/>
        </p:nvSpPr>
        <p:spPr>
          <a:xfrm>
            <a:off x="3751935" y="2686503"/>
            <a:ext cx="732893" cy="369332"/>
          </a:xfrm>
          <a:prstGeom prst="rect">
            <a:avLst/>
          </a:prstGeom>
        </p:spPr>
        <p:txBody>
          <a:bodyPr wrap="none">
            <a:spAutoFit/>
          </a:bodyPr>
          <a:lstStyle/>
          <a:p>
            <a:r>
              <a:rPr lang="fr-FR" b="1" dirty="0">
                <a:solidFill>
                  <a:schemeClr val="bg1"/>
                </a:solidFill>
              </a:rPr>
              <a:t>allées</a:t>
            </a:r>
          </a:p>
        </p:txBody>
      </p:sp>
      <p:sp>
        <p:nvSpPr>
          <p:cNvPr id="11" name="Rectangle 10"/>
          <p:cNvSpPr/>
          <p:nvPr/>
        </p:nvSpPr>
        <p:spPr>
          <a:xfrm>
            <a:off x="1619672" y="3718690"/>
            <a:ext cx="1320939" cy="369332"/>
          </a:xfrm>
          <a:prstGeom prst="rect">
            <a:avLst/>
          </a:prstGeom>
        </p:spPr>
        <p:txBody>
          <a:bodyPr wrap="none">
            <a:spAutoFit/>
          </a:bodyPr>
          <a:lstStyle/>
          <a:p>
            <a:r>
              <a:rPr lang="fr-FR" b="1" dirty="0">
                <a:solidFill>
                  <a:schemeClr val="bg1"/>
                </a:solidFill>
              </a:rPr>
              <a:t>voie d’accès</a:t>
            </a:r>
          </a:p>
        </p:txBody>
      </p:sp>
      <p:sp>
        <p:nvSpPr>
          <p:cNvPr id="12" name="Rectangle 11"/>
          <p:cNvSpPr/>
          <p:nvPr/>
        </p:nvSpPr>
        <p:spPr>
          <a:xfrm>
            <a:off x="3995936" y="1670495"/>
            <a:ext cx="3285323" cy="369332"/>
          </a:xfrm>
          <a:prstGeom prst="rect">
            <a:avLst/>
          </a:prstGeom>
        </p:spPr>
        <p:txBody>
          <a:bodyPr wrap="none">
            <a:spAutoFit/>
          </a:bodyPr>
          <a:lstStyle/>
          <a:p>
            <a:r>
              <a:rPr lang="fr-FR" b="1" dirty="0">
                <a:solidFill>
                  <a:schemeClr val="bg1"/>
                </a:solidFill>
              </a:rPr>
              <a:t>Diminution de l’ espace agricole </a:t>
            </a:r>
          </a:p>
        </p:txBody>
      </p:sp>
      <p:sp>
        <p:nvSpPr>
          <p:cNvPr id="14" name="Rectangle 13"/>
          <p:cNvSpPr/>
          <p:nvPr/>
        </p:nvSpPr>
        <p:spPr>
          <a:xfrm>
            <a:off x="6001433" y="5660602"/>
            <a:ext cx="1806072" cy="369332"/>
          </a:xfrm>
          <a:prstGeom prst="rect">
            <a:avLst/>
          </a:prstGeom>
        </p:spPr>
        <p:txBody>
          <a:bodyPr wrap="none">
            <a:spAutoFit/>
          </a:bodyPr>
          <a:lstStyle/>
          <a:p>
            <a:r>
              <a:rPr lang="fr-FR" b="1" dirty="0">
                <a:solidFill>
                  <a:schemeClr val="bg1"/>
                </a:solidFill>
              </a:rPr>
              <a:t> espace récréatif </a:t>
            </a:r>
          </a:p>
        </p:txBody>
      </p:sp>
    </p:spTree>
    <p:extLst>
      <p:ext uri="{BB962C8B-B14F-4D97-AF65-F5344CB8AC3E}">
        <p14:creationId xmlns:p14="http://schemas.microsoft.com/office/powerpoint/2010/main" val="335912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15548" b="5084"/>
          <a:stretch/>
        </p:blipFill>
        <p:spPr bwMode="auto">
          <a:xfrm>
            <a:off x="251520" y="74636"/>
            <a:ext cx="8081566" cy="3606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llipse 3"/>
          <p:cNvSpPr/>
          <p:nvPr/>
        </p:nvSpPr>
        <p:spPr>
          <a:xfrm>
            <a:off x="755576" y="74636"/>
            <a:ext cx="2376264" cy="23462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6306" r="4862" b="5299"/>
          <a:stretch/>
        </p:blipFill>
        <p:spPr bwMode="auto">
          <a:xfrm>
            <a:off x="281674" y="3680882"/>
            <a:ext cx="7668344" cy="3099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5615608" y="-13653"/>
            <a:ext cx="3528392" cy="369332"/>
          </a:xfrm>
          <a:prstGeom prst="rect">
            <a:avLst/>
          </a:prstGeom>
          <a:noFill/>
        </p:spPr>
        <p:txBody>
          <a:bodyPr wrap="square" rtlCol="0">
            <a:spAutoFit/>
          </a:bodyPr>
          <a:lstStyle/>
          <a:p>
            <a:r>
              <a:rPr lang="fr-FR" dirty="0" err="1"/>
              <a:t>Geoportail</a:t>
            </a:r>
            <a:r>
              <a:rPr lang="fr-FR" dirty="0"/>
              <a:t> remonter le temps </a:t>
            </a:r>
          </a:p>
        </p:txBody>
      </p:sp>
      <p:sp>
        <p:nvSpPr>
          <p:cNvPr id="5" name="ZoneTexte 4"/>
          <p:cNvSpPr txBox="1"/>
          <p:nvPr/>
        </p:nvSpPr>
        <p:spPr>
          <a:xfrm>
            <a:off x="7632086" y="1315350"/>
            <a:ext cx="1656692" cy="369332"/>
          </a:xfrm>
          <a:prstGeom prst="rect">
            <a:avLst/>
          </a:prstGeom>
          <a:solidFill>
            <a:schemeClr val="bg1"/>
          </a:solidFill>
        </p:spPr>
        <p:txBody>
          <a:bodyPr wrap="square" rtlCol="0">
            <a:spAutoFit/>
          </a:bodyPr>
          <a:lstStyle/>
          <a:p>
            <a:r>
              <a:rPr lang="fr-FR" dirty="0"/>
              <a:t>La loupe</a:t>
            </a:r>
          </a:p>
        </p:txBody>
      </p:sp>
      <p:sp>
        <p:nvSpPr>
          <p:cNvPr id="2" name="Ellipse 1"/>
          <p:cNvSpPr/>
          <p:nvPr/>
        </p:nvSpPr>
        <p:spPr>
          <a:xfrm>
            <a:off x="7812360" y="734453"/>
            <a:ext cx="648072" cy="5133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avec flèche 6">
            <a:extLst>
              <a:ext uri="{FF2B5EF4-FFF2-40B4-BE49-F238E27FC236}">
                <a16:creationId xmlns:a16="http://schemas.microsoft.com/office/drawing/2014/main" id="{AF96D5D3-3429-4340-B6EF-919697234C72}"/>
              </a:ext>
            </a:extLst>
          </p:cNvPr>
          <p:cNvCxnSpPr>
            <a:cxnSpLocks/>
          </p:cNvCxnSpPr>
          <p:nvPr/>
        </p:nvCxnSpPr>
        <p:spPr>
          <a:xfrm>
            <a:off x="1763688" y="2420888"/>
            <a:ext cx="0" cy="20882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56A1C547-073D-4148-9232-A084618DF150}"/>
              </a:ext>
            </a:extLst>
          </p:cNvPr>
          <p:cNvCxnSpPr>
            <a:cxnSpLocks/>
          </p:cNvCxnSpPr>
          <p:nvPr/>
        </p:nvCxnSpPr>
        <p:spPr>
          <a:xfrm flipV="1">
            <a:off x="3923928" y="2132856"/>
            <a:ext cx="0" cy="20882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Ellipse 15">
            <a:extLst>
              <a:ext uri="{FF2B5EF4-FFF2-40B4-BE49-F238E27FC236}">
                <a16:creationId xmlns:a16="http://schemas.microsoft.com/office/drawing/2014/main" id="{8D7CCE40-9E61-4098-A8FA-49271E52EC84}"/>
              </a:ext>
            </a:extLst>
          </p:cNvPr>
          <p:cNvSpPr/>
          <p:nvPr/>
        </p:nvSpPr>
        <p:spPr>
          <a:xfrm>
            <a:off x="2771800" y="4149080"/>
            <a:ext cx="2376264" cy="23462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721558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0000">
            <a:off x="578455" y="-202847"/>
            <a:ext cx="7602037" cy="7028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29773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l="14404" t="7207" b="2794"/>
          <a:stretch>
            <a:fillRect/>
          </a:stretch>
        </p:blipFill>
        <p:spPr bwMode="auto">
          <a:xfrm>
            <a:off x="0" y="0"/>
            <a:ext cx="9144000" cy="6008688"/>
          </a:xfrm>
          <a:prstGeom prst="rect">
            <a:avLst/>
          </a:prstGeom>
          <a:noFill/>
          <a:ln w="9525">
            <a:noFill/>
            <a:miter lim="800000"/>
            <a:headEnd/>
            <a:tailEnd/>
          </a:ln>
        </p:spPr>
      </p:pic>
      <p:sp>
        <p:nvSpPr>
          <p:cNvPr id="7171" name="Oval 3"/>
          <p:cNvSpPr>
            <a:spLocks noChangeArrowheads="1"/>
          </p:cNvSpPr>
          <p:nvPr/>
        </p:nvSpPr>
        <p:spPr bwMode="auto">
          <a:xfrm>
            <a:off x="4067175" y="3429000"/>
            <a:ext cx="647700" cy="361950"/>
          </a:xfrm>
          <a:prstGeom prst="ellipse">
            <a:avLst/>
          </a:prstGeom>
          <a:noFill/>
          <a:ln w="28575">
            <a:solidFill>
              <a:srgbClr val="FF0000"/>
            </a:solidFill>
            <a:round/>
            <a:headEnd/>
            <a:tailEnd/>
          </a:ln>
        </p:spPr>
        <p:txBody>
          <a:bodyPr wrap="none" anchor="ctr"/>
          <a:lstStyle/>
          <a:p>
            <a:endParaRPr lang="fr-FR"/>
          </a:p>
        </p:txBody>
      </p:sp>
      <p:sp>
        <p:nvSpPr>
          <p:cNvPr id="7172" name="Oval 4"/>
          <p:cNvSpPr>
            <a:spLocks noChangeArrowheads="1"/>
          </p:cNvSpPr>
          <p:nvPr/>
        </p:nvSpPr>
        <p:spPr bwMode="auto">
          <a:xfrm>
            <a:off x="4572000" y="1341438"/>
            <a:ext cx="2160588" cy="2087562"/>
          </a:xfrm>
          <a:prstGeom prst="ellipse">
            <a:avLst/>
          </a:prstGeom>
          <a:noFill/>
          <a:ln w="76200">
            <a:solidFill>
              <a:srgbClr val="FF0000"/>
            </a:solidFill>
            <a:round/>
            <a:headEnd/>
            <a:tailEnd/>
          </a:ln>
        </p:spPr>
        <p:txBody>
          <a:bodyPr wrap="none" anchor="ctr"/>
          <a:lstStyle/>
          <a:p>
            <a:endParaRPr lang="fr-FR"/>
          </a:p>
        </p:txBody>
      </p:sp>
    </p:spTree>
    <p:extLst>
      <p:ext uri="{BB962C8B-B14F-4D97-AF65-F5344CB8AC3E}">
        <p14:creationId xmlns:p14="http://schemas.microsoft.com/office/powerpoint/2010/main" val="3503142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wedge">
                                      <p:cBhvr>
                                        <p:cTn id="7" dur="2000"/>
                                        <p:tgtEl>
                                          <p:spTgt spid="71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wedge">
                                      <p:cBhvr>
                                        <p:cTn id="12" dur="20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P spid="717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oneTexte 1"/>
          <p:cNvSpPr txBox="1">
            <a:spLocks noChangeArrowheads="1"/>
          </p:cNvSpPr>
          <p:nvPr/>
        </p:nvSpPr>
        <p:spPr bwMode="auto">
          <a:xfrm>
            <a:off x="1476375" y="5949950"/>
            <a:ext cx="7416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t>Magali Reghezza Zitt, </a:t>
            </a:r>
            <a:r>
              <a:rPr lang="fr-FR" i="1"/>
              <a:t>La France dans ses territoires</a:t>
            </a:r>
            <a:r>
              <a:rPr lang="fr-FR"/>
              <a:t>, SEDES, p131</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305359" y="-1612663"/>
            <a:ext cx="4680522" cy="929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63688" y="3861048"/>
            <a:ext cx="648072"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5796136" y="2708920"/>
            <a:ext cx="1728192"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5896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0" y="908720"/>
            <a:ext cx="9230856" cy="5134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9594" y="6309320"/>
            <a:ext cx="9065924" cy="307777"/>
          </a:xfrm>
          <a:prstGeom prst="rect">
            <a:avLst/>
          </a:prstGeom>
        </p:spPr>
        <p:txBody>
          <a:bodyPr wrap="square">
            <a:spAutoFit/>
          </a:bodyPr>
          <a:lstStyle/>
          <a:p>
            <a:r>
              <a:rPr lang="fr-FR" sz="1400" dirty="0"/>
              <a:t>https://edugeo.ign.fr/</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3756450"/>
            <a:ext cx="4872241" cy="305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2952" y="116632"/>
            <a:ext cx="9152780" cy="646331"/>
          </a:xfrm>
          <a:prstGeom prst="rect">
            <a:avLst/>
          </a:prstGeom>
        </p:spPr>
        <p:txBody>
          <a:bodyPr wrap="square">
            <a:spAutoFit/>
          </a:bodyPr>
          <a:lstStyle/>
          <a:p>
            <a:r>
              <a:rPr lang="fr-FR" b="1" dirty="0"/>
              <a:t>Le périurbain </a:t>
            </a:r>
            <a:r>
              <a:rPr lang="fr-FR" dirty="0"/>
              <a:t>= une forme urbaine qui se construit avec le rural et pas contre avec une dépendance au pôle urbain notamment les circuits courts écoulant les productions agricoles</a:t>
            </a:r>
          </a:p>
        </p:txBody>
      </p:sp>
    </p:spTree>
    <p:extLst>
      <p:ext uri="{BB962C8B-B14F-4D97-AF65-F5344CB8AC3E}">
        <p14:creationId xmlns:p14="http://schemas.microsoft.com/office/powerpoint/2010/main" val="281799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2213" t="18222" r="6250" b="9332"/>
          <a:stretch>
            <a:fillRect/>
          </a:stretch>
        </p:blipFill>
        <p:spPr bwMode="auto">
          <a:xfrm>
            <a:off x="0" y="760413"/>
            <a:ext cx="9028113" cy="418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2319" t="18222" r="4971" b="9332"/>
          <a:stretch>
            <a:fillRect/>
          </a:stretch>
        </p:blipFill>
        <p:spPr bwMode="auto">
          <a:xfrm>
            <a:off x="0" y="760413"/>
            <a:ext cx="9144000" cy="418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8" name="ZoneTexte 1"/>
          <p:cNvSpPr txBox="1">
            <a:spLocks noChangeArrowheads="1"/>
          </p:cNvSpPr>
          <p:nvPr/>
        </p:nvSpPr>
        <p:spPr bwMode="auto">
          <a:xfrm>
            <a:off x="1692275" y="188913"/>
            <a:ext cx="6767513"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t>Réseau des AMAP du Calvados </a:t>
            </a:r>
          </a:p>
        </p:txBody>
      </p:sp>
      <p:sp>
        <p:nvSpPr>
          <p:cNvPr id="16389" name="ZoneTexte 2"/>
          <p:cNvSpPr txBox="1">
            <a:spLocks noChangeArrowheads="1"/>
          </p:cNvSpPr>
          <p:nvPr/>
        </p:nvSpPr>
        <p:spPr bwMode="auto">
          <a:xfrm>
            <a:off x="6721475" y="4570413"/>
            <a:ext cx="3744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t>www.amap-bn.fr</a:t>
            </a:r>
          </a:p>
        </p:txBody>
      </p:sp>
    </p:spTree>
    <p:extLst>
      <p:ext uri="{BB962C8B-B14F-4D97-AF65-F5344CB8AC3E}">
        <p14:creationId xmlns:p14="http://schemas.microsoft.com/office/powerpoint/2010/main" val="964723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163"/>
          <a:stretch/>
        </p:blipFill>
        <p:spPr bwMode="auto">
          <a:xfrm rot="360000">
            <a:off x="-381892" y="453980"/>
            <a:ext cx="6175875" cy="473747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6380" y="5193484"/>
            <a:ext cx="7363932" cy="307777"/>
          </a:xfrm>
          <a:prstGeom prst="rect">
            <a:avLst/>
          </a:prstGeom>
          <a:solidFill>
            <a:schemeClr val="bg1"/>
          </a:solidFill>
        </p:spPr>
        <p:txBody>
          <a:bodyPr wrap="square">
            <a:spAutoFit/>
          </a:bodyPr>
          <a:lstStyle/>
          <a:p>
            <a:r>
              <a:rPr lang="fr-FR" sz="1400" dirty="0"/>
              <a:t>Jean-Benoît </a:t>
            </a:r>
            <a:r>
              <a:rPr lang="fr-FR" sz="1400" dirty="0" err="1"/>
              <a:t>Bouron</a:t>
            </a:r>
            <a:r>
              <a:rPr lang="fr-FR" sz="1400" dirty="0"/>
              <a:t> et Pierre-Marie Georges, 2015, </a:t>
            </a:r>
            <a:r>
              <a:rPr lang="fr-FR" sz="1400" i="1" dirty="0"/>
              <a:t>Les espaces ruraux en France</a:t>
            </a:r>
            <a:endParaRPr lang="fr-FR" sz="1400" dirty="0"/>
          </a:p>
        </p:txBody>
      </p:sp>
      <p:sp>
        <p:nvSpPr>
          <p:cNvPr id="5" name="Rectangle 4"/>
          <p:cNvSpPr/>
          <p:nvPr/>
        </p:nvSpPr>
        <p:spPr>
          <a:xfrm>
            <a:off x="395536" y="9815"/>
            <a:ext cx="7896136" cy="369332"/>
          </a:xfrm>
          <a:prstGeom prst="rect">
            <a:avLst/>
          </a:prstGeom>
        </p:spPr>
        <p:txBody>
          <a:bodyPr wrap="none">
            <a:spAutoFit/>
          </a:bodyPr>
          <a:lstStyle/>
          <a:p>
            <a:pPr lvl="0"/>
            <a:r>
              <a:rPr lang="fr-FR" u="sng" dirty="0"/>
              <a:t>Des relations basées sur les mobilités </a:t>
            </a:r>
            <a:r>
              <a:rPr lang="fr-FR" dirty="0"/>
              <a:t>  développement des migrations pendulaires</a:t>
            </a:r>
          </a:p>
        </p:txBody>
      </p:sp>
      <p:sp>
        <p:nvSpPr>
          <p:cNvPr id="2" name="Rectangle 1"/>
          <p:cNvSpPr/>
          <p:nvPr/>
        </p:nvSpPr>
        <p:spPr>
          <a:xfrm>
            <a:off x="5724128" y="549270"/>
            <a:ext cx="1368152" cy="44644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56713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3021799581"/>
              </p:ext>
            </p:extLst>
          </p:nvPr>
        </p:nvGraphicFramePr>
        <p:xfrm>
          <a:off x="204861" y="0"/>
          <a:ext cx="8928992" cy="6756933"/>
        </p:xfrm>
        <a:graphic>
          <a:graphicData uri="http://schemas.openxmlformats.org/drawingml/2006/table">
            <a:tbl>
              <a:tblPr firstRow="1" bandRow="1">
                <a:tableStyleId>{5C22544A-7EE6-4342-B048-85BDC9FD1C3A}</a:tableStyleId>
              </a:tblPr>
              <a:tblGrid>
                <a:gridCol w="3009897">
                  <a:extLst>
                    <a:ext uri="{9D8B030D-6E8A-4147-A177-3AD203B41FA5}">
                      <a16:colId xmlns:a16="http://schemas.microsoft.com/office/drawing/2014/main" val="20000"/>
                    </a:ext>
                  </a:extLst>
                </a:gridCol>
                <a:gridCol w="5919095">
                  <a:extLst>
                    <a:ext uri="{9D8B030D-6E8A-4147-A177-3AD203B41FA5}">
                      <a16:colId xmlns:a16="http://schemas.microsoft.com/office/drawing/2014/main" val="20001"/>
                    </a:ext>
                  </a:extLst>
                </a:gridCol>
              </a:tblGrid>
              <a:tr h="370840">
                <a:tc gridSpan="2">
                  <a:txBody>
                    <a:bodyPr/>
                    <a:lstStyle/>
                    <a:p>
                      <a:pPr algn="l"/>
                      <a:r>
                        <a:rPr lang="fr-FR" sz="1800" b="1" i="0" u="none" strike="noStrike" baseline="0" dirty="0">
                          <a:solidFill>
                            <a:srgbClr val="000000"/>
                          </a:solidFill>
                          <a:latin typeface="+mj-lt"/>
                        </a:rPr>
                        <a:t>Les capacités travaillées au lycée</a:t>
                      </a:r>
                    </a:p>
                  </a:txBody>
                  <a:tcPr/>
                </a:tc>
                <a:tc hMerge="1">
                  <a:txBody>
                    <a:bodyPr/>
                    <a:lstStyle/>
                    <a:p>
                      <a:endParaRPr lang="fr-FR"/>
                    </a:p>
                  </a:txBody>
                  <a:tcPr/>
                </a:tc>
                <a:extLst>
                  <a:ext uri="{0D108BD9-81ED-4DB2-BD59-A6C34878D82A}">
                    <a16:rowId xmlns:a16="http://schemas.microsoft.com/office/drawing/2014/main" val="10000"/>
                  </a:ext>
                </a:extLst>
              </a:tr>
              <a:tr h="370840">
                <a:tc gridSpan="2">
                  <a:txBody>
                    <a:bodyPr/>
                    <a:lstStyle/>
                    <a:p>
                      <a:r>
                        <a:rPr lang="fr-FR" sz="1400" b="1" i="0" u="none" strike="noStrike" baseline="0" dirty="0">
                          <a:solidFill>
                            <a:srgbClr val="000000"/>
                          </a:solidFill>
                          <a:latin typeface="+mj-lt"/>
                        </a:rPr>
                        <a:t>Maîtriser et utiliser des repères chronologiques et spatiaux</a:t>
                      </a:r>
                      <a:endParaRPr lang="fr-FR" sz="1400" b="0" i="0" u="none" strike="noStrike" baseline="0" dirty="0">
                        <a:solidFill>
                          <a:srgbClr val="000000"/>
                        </a:solidFill>
                        <a:latin typeface="+mj-lt"/>
                      </a:endParaRPr>
                    </a:p>
                  </a:txBody>
                  <a:tcPr/>
                </a:tc>
                <a:tc hMerge="1">
                  <a:txBody>
                    <a:bodyPr/>
                    <a:lstStyle/>
                    <a:p>
                      <a:endParaRPr lang="fr-FR" sz="1100" b="0" i="0" u="none" strike="noStrike" baseline="0" dirty="0">
                        <a:solidFill>
                          <a:srgbClr val="000000"/>
                        </a:solidFill>
                        <a:latin typeface="Arial"/>
                      </a:endParaRPr>
                    </a:p>
                  </a:txBody>
                  <a:tcPr/>
                </a:tc>
                <a:extLst>
                  <a:ext uri="{0D108BD9-81ED-4DB2-BD59-A6C34878D82A}">
                    <a16:rowId xmlns:a16="http://schemas.microsoft.com/office/drawing/2014/main" val="10001"/>
                  </a:ext>
                </a:extLst>
              </a:tr>
              <a:tr h="370840">
                <a:tc>
                  <a:txBody>
                    <a:bodyPr/>
                    <a:lstStyle/>
                    <a:p>
                      <a:r>
                        <a:rPr lang="fr-FR" sz="1100" b="1" i="0" u="none" strike="noStrike" baseline="0" dirty="0">
                          <a:solidFill>
                            <a:srgbClr val="000000"/>
                          </a:solidFill>
                          <a:latin typeface="Arial"/>
                        </a:rPr>
                        <a:t>	</a:t>
                      </a:r>
                    </a:p>
                    <a:p>
                      <a:r>
                        <a:rPr lang="fr-FR" sz="1100" b="1" i="0" u="none" strike="noStrike" baseline="0" dirty="0">
                          <a:solidFill>
                            <a:srgbClr val="000000"/>
                          </a:solidFill>
                          <a:latin typeface="Arial"/>
                        </a:rPr>
                        <a:t>Connaître et se repérer 	</a:t>
                      </a:r>
                    </a:p>
                  </a:txBody>
                  <a:tcPr/>
                </a:tc>
                <a:tc>
                  <a:txBody>
                    <a:bodyPr/>
                    <a:lstStyle/>
                    <a:p>
                      <a:pPr marL="0" indent="0">
                        <a:buFont typeface="Arial" pitchFamily="34" charset="0"/>
                        <a:buNone/>
                      </a:pPr>
                      <a:r>
                        <a:rPr lang="fr-FR" sz="1100" b="0" i="0" u="none" strike="noStrike" baseline="0" dirty="0">
                          <a:solidFill>
                            <a:srgbClr val="000000"/>
                          </a:solidFill>
                          <a:latin typeface="Arial"/>
                        </a:rPr>
                        <a:t>	</a:t>
                      </a:r>
                    </a:p>
                    <a:p>
                      <a:pPr marL="171450" indent="-171450">
                        <a:buFont typeface="Arial" pitchFamily="34" charset="0"/>
                        <a:buChar char="•"/>
                      </a:pPr>
                      <a:r>
                        <a:rPr lang="fr-FR" sz="1100" b="0" i="0" u="none" strike="noStrike" baseline="0" dirty="0">
                          <a:solidFill>
                            <a:srgbClr val="000000"/>
                          </a:solidFill>
                          <a:latin typeface="Arial"/>
                        </a:rPr>
                        <a:t>Nommer et localiser les grands repères géographiques ainsi que les principaux processus et phénomènes étudiés. </a:t>
                      </a:r>
                    </a:p>
                    <a:p>
                      <a:pPr marL="171450" indent="-171450">
                        <a:buFont typeface="Arial" pitchFamily="34" charset="0"/>
                        <a:buChar char="•"/>
                      </a:pPr>
                      <a:r>
                        <a:rPr lang="fr-FR" sz="1100" b="0" i="0" u="none" strike="noStrike" baseline="0" dirty="0">
                          <a:solidFill>
                            <a:srgbClr val="000000"/>
                          </a:solidFill>
                          <a:latin typeface="Arial"/>
                        </a:rPr>
                        <a:t>Utiliser l’échelle appropriée pour étudier un phénomène. </a:t>
                      </a:r>
                    </a:p>
                    <a:p>
                      <a:pPr marL="0" indent="0">
                        <a:buFont typeface="Arial" pitchFamily="34" charset="0"/>
                        <a:buNone/>
                      </a:pPr>
                      <a:r>
                        <a:rPr lang="fr-FR" sz="1100" b="0" i="0" u="none" strike="noStrike" baseline="0" dirty="0">
                          <a:solidFill>
                            <a:srgbClr val="000000"/>
                          </a:solidFill>
                          <a:latin typeface="Arial"/>
                        </a:rPr>
                        <a:t>	</a:t>
                      </a:r>
                    </a:p>
                  </a:txBody>
                  <a:tcPr/>
                </a:tc>
                <a:extLst>
                  <a:ext uri="{0D108BD9-81ED-4DB2-BD59-A6C34878D82A}">
                    <a16:rowId xmlns:a16="http://schemas.microsoft.com/office/drawing/2014/main" val="10002"/>
                  </a:ext>
                </a:extLst>
              </a:tr>
              <a:tr h="1291808">
                <a:tc>
                  <a:txBody>
                    <a:bodyPr/>
                    <a:lstStyle/>
                    <a:p>
                      <a:r>
                        <a:rPr lang="fr-FR" sz="1100" b="1" i="0" u="none" strike="noStrike" baseline="0" dirty="0">
                          <a:solidFill>
                            <a:srgbClr val="000000"/>
                          </a:solidFill>
                          <a:latin typeface="Arial"/>
                        </a:rPr>
                        <a:t>	</a:t>
                      </a:r>
                    </a:p>
                    <a:p>
                      <a:r>
                        <a:rPr lang="fr-FR" sz="1100" b="1" i="0" u="none" strike="noStrike" baseline="0" dirty="0">
                          <a:solidFill>
                            <a:srgbClr val="000000"/>
                          </a:solidFill>
                          <a:latin typeface="Arial"/>
                        </a:rPr>
                        <a:t>Contextualiser 	</a:t>
                      </a:r>
                    </a:p>
                  </a:txBody>
                  <a:tcPr/>
                </a:tc>
                <a:tc>
                  <a:txBody>
                    <a:bodyPr/>
                    <a:lstStyle/>
                    <a:p>
                      <a:pPr marL="0" indent="0">
                        <a:buFont typeface="Arial" pitchFamily="34" charset="0"/>
                        <a:buNone/>
                      </a:pPr>
                      <a:endParaRPr lang="fr-FR" sz="1100" b="0" i="0" u="none" strike="noStrike" baseline="0" dirty="0">
                        <a:solidFill>
                          <a:srgbClr val="000000"/>
                        </a:solidFill>
                        <a:latin typeface="Arial"/>
                      </a:endParaRPr>
                    </a:p>
                    <a:p>
                      <a:pPr marL="171450" indent="-171450">
                        <a:buFont typeface="Arial" pitchFamily="34" charset="0"/>
                        <a:buChar char="•"/>
                      </a:pPr>
                      <a:r>
                        <a:rPr lang="fr-FR" sz="1100" b="0" i="0" u="none" strike="noStrike" baseline="0" dirty="0">
                          <a:solidFill>
                            <a:srgbClr val="000000"/>
                          </a:solidFill>
                          <a:latin typeface="Arial"/>
                        </a:rPr>
                        <a:t>Mettre en œuvre  le changement d’échelles, ou l’analyse à différentes échelles (</a:t>
                      </a:r>
                      <a:r>
                        <a:rPr lang="fr-FR" sz="1100" b="0" i="0" u="none" strike="noStrike" baseline="0" dirty="0" err="1">
                          <a:solidFill>
                            <a:srgbClr val="000000"/>
                          </a:solidFill>
                          <a:latin typeface="Arial"/>
                        </a:rPr>
                        <a:t>multiscalaire</a:t>
                      </a:r>
                      <a:r>
                        <a:rPr lang="fr-FR" sz="1100" b="0" i="0" u="none" strike="noStrike" baseline="0" dirty="0">
                          <a:solidFill>
                            <a:srgbClr val="000000"/>
                          </a:solidFill>
                          <a:latin typeface="Arial"/>
                        </a:rPr>
                        <a:t>), en géographie. </a:t>
                      </a:r>
                    </a:p>
                    <a:p>
                      <a:pPr marL="171450" indent="-171450">
                        <a:buFont typeface="Arial" pitchFamily="34" charset="0"/>
                        <a:buChar char="•"/>
                      </a:pPr>
                      <a:r>
                        <a:rPr lang="fr-FR" sz="1100" b="0" i="0" u="none" strike="noStrike" baseline="0" dirty="0">
                          <a:solidFill>
                            <a:srgbClr val="000000"/>
                          </a:solidFill>
                          <a:latin typeface="Arial"/>
                        </a:rPr>
                        <a:t>Identifier les contraintes et les ressources d’une situation géographique. </a:t>
                      </a:r>
                    </a:p>
                    <a:p>
                      <a:pPr marL="171450" indent="-171450">
                        <a:buFont typeface="Arial" pitchFamily="34" charset="0"/>
                        <a:buChar char="•"/>
                      </a:pPr>
                      <a:r>
                        <a:rPr lang="fr-FR" sz="1100" b="0" i="0" u="none" strike="noStrike" baseline="0" dirty="0">
                          <a:solidFill>
                            <a:srgbClr val="000000"/>
                          </a:solidFill>
                          <a:latin typeface="Arial"/>
                        </a:rPr>
                        <a:t>Mettre en relation des faits ou événements de natures, de périodes, de localisations différentes. </a:t>
                      </a:r>
                    </a:p>
                    <a:p>
                      <a:pPr marL="171450" indent="-171450">
                        <a:buFont typeface="Arial" pitchFamily="34" charset="0"/>
                        <a:buChar char="•"/>
                      </a:pPr>
                      <a:r>
                        <a:rPr lang="fr-FR" sz="1100" b="0" i="0" u="none" strike="noStrike" baseline="0" dirty="0">
                          <a:solidFill>
                            <a:srgbClr val="000000"/>
                          </a:solidFill>
                          <a:latin typeface="Arial"/>
                        </a:rPr>
                        <a:t>Confronter le savoir acquis 	</a:t>
                      </a:r>
                    </a:p>
                  </a:txBody>
                  <a:tcPr/>
                </a:tc>
                <a:extLst>
                  <a:ext uri="{0D108BD9-81ED-4DB2-BD59-A6C34878D82A}">
                    <a16:rowId xmlns:a16="http://schemas.microsoft.com/office/drawing/2014/main" val="10003"/>
                  </a:ext>
                </a:extLst>
              </a:tr>
              <a:tr h="434150">
                <a:tc gridSpan="2">
                  <a:txBody>
                    <a:bodyPr/>
                    <a:lstStyle/>
                    <a:p>
                      <a:r>
                        <a:rPr lang="fr-FR" sz="1400" b="1" i="0" u="none" strike="noStrike" kern="1200" baseline="0" dirty="0">
                          <a:solidFill>
                            <a:schemeClr val="dk1"/>
                          </a:solidFill>
                          <a:latin typeface="+mn-lt"/>
                          <a:ea typeface="+mn-ea"/>
                          <a:cs typeface="+mn-cs"/>
                        </a:rPr>
                        <a:t>S’approprier les exigences, les notions et les outils de la démarche historique et de la démarche géographique </a:t>
                      </a:r>
                      <a:r>
                        <a:rPr lang="fr-FR" sz="1800" b="0" i="0" u="none" strike="noStrike" kern="1200" baseline="0" dirty="0">
                          <a:solidFill>
                            <a:schemeClr val="dk1"/>
                          </a:solidFill>
                          <a:latin typeface="+mn-lt"/>
                          <a:ea typeface="+mn-ea"/>
                          <a:cs typeface="+mn-cs"/>
                        </a:rPr>
                        <a:t>	</a:t>
                      </a:r>
                    </a:p>
                  </a:txBody>
                  <a:tcPr/>
                </a:tc>
                <a:tc hMerge="1">
                  <a:txBody>
                    <a:bodyPr/>
                    <a:lstStyle/>
                    <a:p>
                      <a:pPr marL="0" indent="0">
                        <a:buFont typeface="Arial" pitchFamily="34" charset="0"/>
                        <a:buNone/>
                      </a:pPr>
                      <a:endParaRPr lang="fr-FR" sz="1100" b="0" i="0" u="none" strike="noStrike" baseline="0" dirty="0">
                        <a:solidFill>
                          <a:srgbClr val="000000"/>
                        </a:solidFill>
                        <a:latin typeface="Arial"/>
                      </a:endParaRPr>
                    </a:p>
                  </a:txBody>
                  <a:tcPr/>
                </a:tc>
                <a:extLst>
                  <a:ext uri="{0D108BD9-81ED-4DB2-BD59-A6C34878D82A}">
                    <a16:rowId xmlns:a16="http://schemas.microsoft.com/office/drawing/2014/main" val="10004"/>
                  </a:ext>
                </a:extLst>
              </a:tr>
              <a:tr h="1152128">
                <a:tc>
                  <a:txBody>
                    <a:bodyPr/>
                    <a:lstStyle/>
                    <a:p>
                      <a:r>
                        <a:rPr lang="fr-FR" sz="1100" b="1" i="0" u="none" strike="noStrike" baseline="0" dirty="0">
                          <a:solidFill>
                            <a:srgbClr val="000000"/>
                          </a:solidFill>
                          <a:latin typeface="Arial"/>
                        </a:rPr>
                        <a:t>Employer les notions et exploiter les outils spécifiques aux disciplines </a:t>
                      </a:r>
                    </a:p>
                  </a:txBody>
                  <a:tcPr/>
                </a:tc>
                <a:tc>
                  <a:txBody>
                    <a:bodyPr/>
                    <a:lstStyle/>
                    <a:p>
                      <a:pPr marL="171450" indent="-171450">
                        <a:buFont typeface="Arial" pitchFamily="34" charset="0"/>
                        <a:buChar char="•"/>
                      </a:pPr>
                      <a:r>
                        <a:rPr lang="fr-FR" sz="1100" b="0" i="0" u="none" strike="noStrike" baseline="0" dirty="0">
                          <a:solidFill>
                            <a:srgbClr val="000000"/>
                          </a:solidFill>
                          <a:latin typeface="Arial"/>
                        </a:rPr>
                        <a:t>Employer les notions et exploiter les outils spécifiques aux disciplines 	</a:t>
                      </a:r>
                    </a:p>
                    <a:p>
                      <a:pPr marL="171450" indent="-171450">
                        <a:buFont typeface="Arial" pitchFamily="34" charset="0"/>
                        <a:buChar char="•"/>
                      </a:pPr>
                      <a:r>
                        <a:rPr lang="fr-FR" sz="1100" b="0" i="0" u="none" strike="noStrike" baseline="0" dirty="0">
                          <a:solidFill>
                            <a:srgbClr val="000000"/>
                          </a:solidFill>
                          <a:latin typeface="Arial"/>
                        </a:rPr>
                        <a:t>Employer les notions et le lexique acquis en géographie à bon escient. </a:t>
                      </a:r>
                    </a:p>
                    <a:p>
                      <a:pPr marL="171450" indent="-171450">
                        <a:buFont typeface="Arial" pitchFamily="34" charset="0"/>
                        <a:buChar char="•"/>
                      </a:pPr>
                      <a:r>
                        <a:rPr lang="fr-FR" sz="1100" b="0" i="0" u="none" strike="noStrike" baseline="0" dirty="0">
                          <a:solidFill>
                            <a:srgbClr val="000000"/>
                          </a:solidFill>
                          <a:latin typeface="Arial"/>
                        </a:rPr>
                        <a:t>Transposer un texte en croquis. </a:t>
                      </a:r>
                    </a:p>
                    <a:p>
                      <a:pPr marL="171450" indent="-171450">
                        <a:buFont typeface="Arial" pitchFamily="34" charset="0"/>
                        <a:buChar char="•"/>
                      </a:pPr>
                      <a:r>
                        <a:rPr lang="fr-FR" sz="1100" b="0" i="0" u="none" strike="noStrike" baseline="0" dirty="0">
                          <a:solidFill>
                            <a:srgbClr val="000000"/>
                          </a:solidFill>
                          <a:latin typeface="Arial"/>
                        </a:rPr>
                        <a:t>Réaliser des productions graphiques et cartographiques dans le cadre d’une analyse. </a:t>
                      </a:r>
                    </a:p>
                    <a:p>
                      <a:pPr marL="171450" indent="-171450">
                        <a:buFont typeface="Arial" pitchFamily="34" charset="0"/>
                        <a:buChar char="•"/>
                      </a:pPr>
                      <a:r>
                        <a:rPr lang="fr-FR" sz="1100" b="0" i="0" u="none" strike="noStrike" baseline="0" dirty="0">
                          <a:solidFill>
                            <a:srgbClr val="000000"/>
                          </a:solidFill>
                          <a:latin typeface="Arial"/>
                        </a:rPr>
                        <a:t>Savoir lire, comprendre et apprécier une carte, un croquis, un document iconographique, une série statistique … </a:t>
                      </a:r>
                    </a:p>
                  </a:txBody>
                  <a:tcPr/>
                </a:tc>
                <a:extLst>
                  <a:ext uri="{0D108BD9-81ED-4DB2-BD59-A6C34878D82A}">
                    <a16:rowId xmlns:a16="http://schemas.microsoft.com/office/drawing/2014/main" val="10005"/>
                  </a:ext>
                </a:extLst>
              </a:tr>
              <a:tr h="797455">
                <a:tc>
                  <a:txBody>
                    <a:bodyPr/>
                    <a:lstStyle/>
                    <a:p>
                      <a:endParaRPr lang="fr-FR" sz="1100" b="1" i="0" u="none" strike="noStrike" baseline="0" dirty="0">
                        <a:solidFill>
                          <a:srgbClr val="000000"/>
                        </a:solidFill>
                        <a:latin typeface="Arial"/>
                      </a:endParaRPr>
                    </a:p>
                    <a:p>
                      <a:r>
                        <a:rPr lang="fr-FR" sz="1100" b="1" i="0" u="none" strike="noStrike" baseline="0" dirty="0">
                          <a:solidFill>
                            <a:srgbClr val="000000"/>
                          </a:solidFill>
                          <a:latin typeface="Arial"/>
                        </a:rPr>
                        <a:t>Conduire une démarche historique ou géographique et la justifier. 	</a:t>
                      </a:r>
                    </a:p>
                    <a:p>
                      <a:endParaRPr lang="fr-FR" sz="1100" b="1" i="0" u="none" strike="noStrike" baseline="0" dirty="0">
                        <a:solidFill>
                          <a:srgbClr val="000000"/>
                        </a:solidFill>
                        <a:latin typeface="Arial"/>
                      </a:endParaRPr>
                    </a:p>
                  </a:txBody>
                  <a:tcPr/>
                </a:tc>
                <a:tc>
                  <a:txBody>
                    <a:bodyPr/>
                    <a:lstStyle/>
                    <a:p>
                      <a:r>
                        <a:rPr lang="fr-FR" sz="1100" b="0" i="0" u="none" strike="noStrike" baseline="0" dirty="0">
                          <a:solidFill>
                            <a:srgbClr val="000000"/>
                          </a:solidFill>
                          <a:latin typeface="Arial"/>
                        </a:rPr>
                        <a:t> </a:t>
                      </a:r>
                    </a:p>
                    <a:p>
                      <a:pPr marL="171450" indent="-171450">
                        <a:buFont typeface="Arial" pitchFamily="34" charset="0"/>
                        <a:buChar char="•"/>
                      </a:pPr>
                      <a:r>
                        <a:rPr lang="fr-FR" sz="1100" b="0" i="0" u="none" strike="noStrike" baseline="0" dirty="0">
                          <a:solidFill>
                            <a:srgbClr val="000000"/>
                          </a:solidFill>
                          <a:latin typeface="Arial"/>
                        </a:rPr>
                        <a:t> S’approprier un questionnement géographique. </a:t>
                      </a:r>
                    </a:p>
                    <a:p>
                      <a:pPr marL="171450" indent="-171450">
                        <a:buFont typeface="Arial" pitchFamily="34" charset="0"/>
                        <a:buChar char="•"/>
                      </a:pPr>
                      <a:r>
                        <a:rPr lang="fr-FR" sz="1100" b="0" i="0" u="none" strike="noStrike" baseline="0" dirty="0">
                          <a:solidFill>
                            <a:srgbClr val="000000"/>
                          </a:solidFill>
                          <a:latin typeface="Arial"/>
                        </a:rPr>
                        <a:t> Construire et vérifier des hypothèses sur une situation historique ou géographique. </a:t>
                      </a:r>
                    </a:p>
                    <a:p>
                      <a:pPr marL="171450" indent="-171450">
                        <a:buFont typeface="Arial" pitchFamily="34" charset="0"/>
                        <a:buChar char="•"/>
                      </a:pPr>
                      <a:r>
                        <a:rPr lang="fr-FR" sz="1100" b="0" i="0" u="none" strike="noStrike" baseline="0" dirty="0">
                          <a:solidFill>
                            <a:srgbClr val="000000"/>
                          </a:solidFill>
                          <a:latin typeface="Arial"/>
                        </a:rPr>
                        <a:t> Justifier des choix, une interprétation, une production. 	</a:t>
                      </a:r>
                    </a:p>
                  </a:txBody>
                  <a:tcPr/>
                </a:tc>
                <a:extLst>
                  <a:ext uri="{0D108BD9-81ED-4DB2-BD59-A6C34878D82A}">
                    <a16:rowId xmlns:a16="http://schemas.microsoft.com/office/drawing/2014/main" val="10006"/>
                  </a:ext>
                </a:extLst>
              </a:tr>
              <a:tr h="648072">
                <a:tc>
                  <a:txBody>
                    <a:bodyPr/>
                    <a:lstStyle/>
                    <a:p>
                      <a:r>
                        <a:rPr lang="fr-FR" sz="1100" b="1" i="0" u="none" strike="noStrike" baseline="0" dirty="0">
                          <a:solidFill>
                            <a:srgbClr val="000000"/>
                          </a:solidFill>
                          <a:latin typeface="Arial"/>
                        </a:rPr>
                        <a:t> </a:t>
                      </a:r>
                    </a:p>
                    <a:p>
                      <a:r>
                        <a:rPr lang="fr-FR" sz="1100" b="1" i="0" u="none" strike="noStrike" baseline="0" dirty="0">
                          <a:solidFill>
                            <a:srgbClr val="000000"/>
                          </a:solidFill>
                          <a:latin typeface="Arial"/>
                        </a:rPr>
                        <a:t>Construire une argumentation historique ou géographique 	</a:t>
                      </a:r>
                    </a:p>
                  </a:txBody>
                  <a:tcPr/>
                </a:tc>
                <a:tc>
                  <a:txBody>
                    <a:bodyPr/>
                    <a:lstStyle/>
                    <a:p>
                      <a:pPr marL="171450" indent="-171450">
                        <a:buFont typeface="Arial" pitchFamily="34" charset="0"/>
                        <a:buChar char="•"/>
                      </a:pPr>
                      <a:r>
                        <a:rPr lang="fr-FR" sz="1100" b="0" i="0" u="none" strike="noStrike" baseline="0" dirty="0">
                          <a:solidFill>
                            <a:srgbClr val="000000"/>
                          </a:solidFill>
                          <a:latin typeface="Arial"/>
                        </a:rPr>
                        <a:t>Procéder à l’analyse critique d’un document selon une approche géographique. </a:t>
                      </a:r>
                    </a:p>
                    <a:p>
                      <a:pPr marL="171450" indent="-171450">
                        <a:buFont typeface="Arial" pitchFamily="34" charset="0"/>
                        <a:buChar char="•"/>
                      </a:pPr>
                      <a:r>
                        <a:rPr lang="fr-FR" sz="1100" b="0" i="0" u="none" strike="noStrike" baseline="0" dirty="0">
                          <a:solidFill>
                            <a:srgbClr val="000000"/>
                          </a:solidFill>
                          <a:latin typeface="Arial"/>
                        </a:rPr>
                        <a:t>Utiliser une approche géographique pour mener une analyse ou construire une argumentation. </a:t>
                      </a:r>
                    </a:p>
                  </a:txBody>
                  <a:tcPr/>
                </a:tc>
                <a:extLst>
                  <a:ext uri="{0D108BD9-81ED-4DB2-BD59-A6C34878D82A}">
                    <a16:rowId xmlns:a16="http://schemas.microsoft.com/office/drawing/2014/main" val="10007"/>
                  </a:ext>
                </a:extLst>
              </a:tr>
              <a:tr h="684624">
                <a:tc>
                  <a:txBody>
                    <a:bodyPr/>
                    <a:lstStyle/>
                    <a:p>
                      <a:r>
                        <a:rPr lang="fr-FR" sz="1100" b="1" i="0" u="none" strike="noStrike" baseline="0" dirty="0">
                          <a:solidFill>
                            <a:srgbClr val="000000"/>
                          </a:solidFill>
                          <a:latin typeface="Arial"/>
                        </a:rPr>
                        <a:t>		</a:t>
                      </a:r>
                    </a:p>
                    <a:p>
                      <a:r>
                        <a:rPr lang="fr-FR" sz="1100" b="1" i="0" u="none" strike="noStrike" baseline="0" dirty="0">
                          <a:solidFill>
                            <a:srgbClr val="000000"/>
                          </a:solidFill>
                          <a:latin typeface="Arial"/>
                        </a:rPr>
                        <a:t>Utiliser le numérique 	</a:t>
                      </a:r>
                    </a:p>
                  </a:txBody>
                  <a:tcPr/>
                </a:tc>
                <a:tc>
                  <a:txBody>
                    <a:bodyPr/>
                    <a:lstStyle/>
                    <a:p>
                      <a:r>
                        <a:rPr lang="fr-FR" sz="1100" b="0" i="0" u="none" strike="noStrike" baseline="0" dirty="0">
                          <a:solidFill>
                            <a:srgbClr val="000000"/>
                          </a:solidFill>
                          <a:latin typeface="Arial"/>
                        </a:rPr>
                        <a:t>	</a:t>
                      </a:r>
                    </a:p>
                    <a:p>
                      <a:pPr marL="171450" indent="-171450">
                        <a:buFont typeface="Arial" pitchFamily="34" charset="0"/>
                        <a:buChar char="•"/>
                      </a:pPr>
                      <a:r>
                        <a:rPr lang="fr-FR" sz="1100" b="0" i="0" u="none" strike="noStrike" baseline="0" dirty="0">
                          <a:solidFill>
                            <a:srgbClr val="000000"/>
                          </a:solidFill>
                          <a:latin typeface="Arial"/>
                        </a:rPr>
                        <a:t>Utiliser le numérique pour réaliser des cartes, des graphiques, des présentations. </a:t>
                      </a:r>
                    </a:p>
                    <a:p>
                      <a:pPr marL="171450" indent="-171450">
                        <a:buFont typeface="Arial" pitchFamily="34" charset="0"/>
                        <a:buChar char="•"/>
                      </a:pPr>
                      <a:r>
                        <a:rPr lang="fr-FR" sz="1100" b="0" i="0" u="none" strike="noStrike" baseline="0" dirty="0">
                          <a:solidFill>
                            <a:srgbClr val="000000"/>
                          </a:solidFill>
                          <a:latin typeface="Arial"/>
                        </a:rPr>
                        <a:t>Identifier et évaluer les ressources pertinentes en histoire-géographie. </a:t>
                      </a:r>
                    </a:p>
                    <a:p>
                      <a:r>
                        <a:rPr lang="fr-FR" sz="1100" b="0" i="0" u="none" strike="noStrike" baseline="0" dirty="0">
                          <a:solidFill>
                            <a:srgbClr val="000000"/>
                          </a:solidFill>
                          <a:latin typeface="Arial"/>
                        </a:rPr>
                        <a:t>	</a:t>
                      </a:r>
                    </a:p>
                  </a:txBody>
                  <a:tcPr/>
                </a:tc>
                <a:extLst>
                  <a:ext uri="{0D108BD9-81ED-4DB2-BD59-A6C34878D82A}">
                    <a16:rowId xmlns:a16="http://schemas.microsoft.com/office/drawing/2014/main" val="10008"/>
                  </a:ext>
                </a:extLst>
              </a:tr>
            </a:tbl>
          </a:graphicData>
        </a:graphic>
      </p:graphicFrame>
      <p:sp>
        <p:nvSpPr>
          <p:cNvPr id="4" name="Rectangle à coins arrondis 3"/>
          <p:cNvSpPr/>
          <p:nvPr/>
        </p:nvSpPr>
        <p:spPr>
          <a:xfrm rot="10800000" flipH="1">
            <a:off x="1907705" y="1135920"/>
            <a:ext cx="6679370" cy="1676522"/>
          </a:xfrm>
          <a:prstGeom prst="wedgeRoundRectCallout">
            <a:avLst>
              <a:gd name="adj1" fmla="val -55342"/>
              <a:gd name="adj2" fmla="val 9593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096411" y="1143354"/>
            <a:ext cx="6490663" cy="1569660"/>
          </a:xfrm>
          <a:prstGeom prst="rect">
            <a:avLst/>
          </a:prstGeom>
          <a:noFill/>
        </p:spPr>
        <p:txBody>
          <a:bodyPr wrap="square">
            <a:spAutoFit/>
          </a:bodyPr>
          <a:lstStyle/>
          <a:p>
            <a:pPr algn="just"/>
            <a:r>
              <a:rPr lang="fr-FR" sz="3200" b="1" dirty="0">
                <a:solidFill>
                  <a:schemeClr val="bg1"/>
                </a:solidFill>
              </a:rPr>
              <a:t>Des capacités dans le prolongement des compétences travaillées au collège</a:t>
            </a:r>
            <a:endParaRPr lang="fr-FR" sz="3200" dirty="0"/>
          </a:p>
        </p:txBody>
      </p:sp>
    </p:spTree>
    <p:extLst>
      <p:ext uri="{BB962C8B-B14F-4D97-AF65-F5344CB8AC3E}">
        <p14:creationId xmlns:p14="http://schemas.microsoft.com/office/powerpoint/2010/main" val="237411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ernay-la-ville - Yvelines (78) - Greg Far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404813"/>
            <a:ext cx="8135937" cy="6100762"/>
          </a:xfrm>
          <a:prstGeom prst="rect">
            <a:avLst/>
          </a:prstGeom>
          <a:noFill/>
          <a:extLst>
            <a:ext uri="{909E8E84-426E-40DD-AFC4-6F175D3DCCD1}">
              <a14:hiddenFill xmlns:a14="http://schemas.microsoft.com/office/drawing/2010/main">
                <a:solidFill>
                  <a:srgbClr val="FFFFFF"/>
                </a:solidFill>
              </a14:hiddenFill>
            </a:ext>
          </a:extLst>
        </p:spPr>
      </p:pic>
      <p:sp>
        <p:nvSpPr>
          <p:cNvPr id="43011" name="Text Box 3"/>
          <p:cNvSpPr txBox="1">
            <a:spLocks noChangeArrowheads="1"/>
          </p:cNvSpPr>
          <p:nvPr/>
        </p:nvSpPr>
        <p:spPr bwMode="auto">
          <a:xfrm>
            <a:off x="179388" y="6453188"/>
            <a:ext cx="88566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t>Cernay-la-ville - Yvelines (78) - Greg Faris</a:t>
            </a:r>
          </a:p>
        </p:txBody>
      </p:sp>
      <p:sp>
        <p:nvSpPr>
          <p:cNvPr id="2" name="Rectangle 1"/>
          <p:cNvSpPr/>
          <p:nvPr/>
        </p:nvSpPr>
        <p:spPr>
          <a:xfrm>
            <a:off x="1691680" y="1844824"/>
            <a:ext cx="7128470" cy="2031325"/>
          </a:xfrm>
          <a:prstGeom prst="rect">
            <a:avLst/>
          </a:prstGeom>
        </p:spPr>
        <p:txBody>
          <a:bodyPr wrap="square">
            <a:spAutoFit/>
          </a:bodyPr>
          <a:lstStyle/>
          <a:p>
            <a:pPr algn="just"/>
            <a:r>
              <a:rPr lang="fr-FR" dirty="0"/>
              <a:t>Un espace d’interface entre la ville et la campagne : lotissements neufs cohabitent avec d’anciens villages</a:t>
            </a:r>
            <a:r>
              <a:rPr lang="fr-FR"/>
              <a:t>, le foncier </a:t>
            </a:r>
            <a:r>
              <a:rPr lang="fr-FR" dirty="0"/>
              <a:t>résidentiel avec l’agricole : une dépendance au pôle urbain qui concentre emplois et services et consommation des ménages</a:t>
            </a:r>
            <a:r>
              <a:rPr lang="fr-FR"/>
              <a:t>. </a:t>
            </a:r>
          </a:p>
          <a:p>
            <a:pPr algn="just"/>
            <a:r>
              <a:rPr lang="fr-FR"/>
              <a:t>Rural </a:t>
            </a:r>
            <a:r>
              <a:rPr lang="fr-FR" dirty="0"/>
              <a:t>par les paysages à dominante de cultures et d’habitat individuel et des densités relativement faibles et l’impression d’habiter la campagne. Un espace original mi rural mi urbain. </a:t>
            </a:r>
          </a:p>
        </p:txBody>
      </p:sp>
    </p:spTree>
    <p:extLst>
      <p:ext uri="{BB962C8B-B14F-4D97-AF65-F5344CB8AC3E}">
        <p14:creationId xmlns:p14="http://schemas.microsoft.com/office/powerpoint/2010/main" val="36771884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geotheque.org/wp-content/uploads/2015/10/TypoBv2010_Pistre-RevuPMG-pour-g%C3%A9oth%C3%A8quev4-01.png"/>
          <p:cNvPicPr>
            <a:picLocks noChangeAspect="1" noChangeArrowheads="1"/>
          </p:cNvPicPr>
          <p:nvPr/>
        </p:nvPicPr>
        <p:blipFill>
          <a:blip r:embed="rId2" cstate="print"/>
          <a:srcRect/>
          <a:stretch>
            <a:fillRect/>
          </a:stretch>
        </p:blipFill>
        <p:spPr bwMode="auto">
          <a:xfrm>
            <a:off x="0" y="381560"/>
            <a:ext cx="8988425" cy="6476440"/>
          </a:xfrm>
          <a:prstGeom prst="rect">
            <a:avLst/>
          </a:prstGeom>
          <a:noFill/>
          <a:ln w="9525">
            <a:noFill/>
            <a:miter lim="800000"/>
            <a:headEnd/>
            <a:tailEnd/>
          </a:ln>
        </p:spPr>
      </p:pic>
      <p:sp>
        <p:nvSpPr>
          <p:cNvPr id="2" name="Rectangle 1"/>
          <p:cNvSpPr/>
          <p:nvPr/>
        </p:nvSpPr>
        <p:spPr>
          <a:xfrm>
            <a:off x="0" y="2996952"/>
            <a:ext cx="3995936" cy="6228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151739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cartotheque.cget.gouv.fr/media/raw/record/eyJpIjoiZGVmYXVsdCIsIm0iOm51bGwsImQiOjEsInIiOjEyMn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129" y="527612"/>
            <a:ext cx="8496944" cy="600760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1456" y="6535217"/>
            <a:ext cx="8972544" cy="307777"/>
          </a:xfrm>
          <a:prstGeom prst="rect">
            <a:avLst/>
          </a:prstGeom>
        </p:spPr>
        <p:txBody>
          <a:bodyPr wrap="square">
            <a:spAutoFit/>
          </a:bodyPr>
          <a:lstStyle/>
          <a:p>
            <a:r>
              <a:rPr lang="fr-FR" sz="1400" dirty="0"/>
              <a:t>https://cartotheque.cget.gouv.fr/media/record/eyJpIjoiZGVmYXVsdCIsIm0iOm51bGwsImQiOjEsInIiOjEyMn0=/</a:t>
            </a:r>
          </a:p>
        </p:txBody>
      </p:sp>
      <p:sp>
        <p:nvSpPr>
          <p:cNvPr id="3" name="Ellipse 2"/>
          <p:cNvSpPr/>
          <p:nvPr/>
        </p:nvSpPr>
        <p:spPr>
          <a:xfrm>
            <a:off x="4788024" y="1412776"/>
            <a:ext cx="28803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95536" y="1556792"/>
            <a:ext cx="3672407" cy="13681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34708" y="-25568"/>
            <a:ext cx="9001787" cy="923330"/>
          </a:xfrm>
          <a:prstGeom prst="rect">
            <a:avLst/>
          </a:prstGeom>
        </p:spPr>
        <p:txBody>
          <a:bodyPr wrap="square">
            <a:spAutoFit/>
          </a:bodyPr>
          <a:lstStyle/>
          <a:p>
            <a:r>
              <a:rPr lang="fr-FR" dirty="0"/>
              <a:t>DATAR (délégation interministérielle à l’aménagement du territoire et à l’attractivité régionale) &gt; </a:t>
            </a:r>
            <a:r>
              <a:rPr lang="fr-FR" dirty="0" err="1"/>
              <a:t>cget</a:t>
            </a:r>
            <a:r>
              <a:rPr lang="fr-FR" dirty="0"/>
              <a:t> (commissariat général à l’égalité des territoires) publie une nouvelle typologie des campagnes françaises en 2011 </a:t>
            </a:r>
          </a:p>
        </p:txBody>
      </p:sp>
    </p:spTree>
    <p:extLst>
      <p:ext uri="{BB962C8B-B14F-4D97-AF65-F5344CB8AC3E}">
        <p14:creationId xmlns:p14="http://schemas.microsoft.com/office/powerpoint/2010/main" val="25511634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496" y="1268760"/>
            <a:ext cx="9144000" cy="3416320"/>
          </a:xfrm>
          <a:prstGeom prst="rect">
            <a:avLst/>
          </a:prstGeom>
        </p:spPr>
        <p:txBody>
          <a:bodyPr wrap="square">
            <a:spAutoFit/>
          </a:bodyPr>
          <a:lstStyle/>
          <a:p>
            <a:r>
              <a:rPr lang="fr-FR" sz="3200" b="1" dirty="0"/>
              <a:t> </a:t>
            </a:r>
            <a:r>
              <a:rPr lang="fr-FR" sz="4800" b="1" dirty="0">
                <a:solidFill>
                  <a:srgbClr val="FF0000"/>
                </a:solidFill>
              </a:rPr>
              <a:t>III -  Le renouveau des campagnes.</a:t>
            </a:r>
          </a:p>
          <a:p>
            <a:endParaRPr lang="fr-FR" b="1" dirty="0"/>
          </a:p>
          <a:p>
            <a:endParaRPr lang="fr-FR" b="1" dirty="0"/>
          </a:p>
          <a:p>
            <a:pPr algn="ctr"/>
            <a:r>
              <a:rPr lang="fr-FR" sz="2400" b="1" i="1" dirty="0"/>
              <a:t>Peut on parler de renaissance rurale et quelles sont ses dynamiques </a:t>
            </a:r>
            <a:r>
              <a:rPr lang="fr-FR" sz="2400" b="1" dirty="0"/>
              <a:t>? </a:t>
            </a:r>
            <a:endParaRPr lang="fr-FR" sz="2400" dirty="0">
              <a:solidFill>
                <a:srgbClr val="000000"/>
              </a:solidFill>
              <a:latin typeface="Arial"/>
            </a:endParaRPr>
          </a:p>
          <a:p>
            <a:endParaRPr lang="fr-FR" dirty="0">
              <a:solidFill>
                <a:srgbClr val="000000"/>
              </a:solidFill>
              <a:latin typeface="Arial"/>
            </a:endParaRPr>
          </a:p>
          <a:p>
            <a:endParaRPr lang="fr-FR" dirty="0">
              <a:solidFill>
                <a:srgbClr val="000000"/>
              </a:solidFill>
              <a:latin typeface="Arial"/>
            </a:endParaRPr>
          </a:p>
          <a:p>
            <a:r>
              <a:rPr lang="fr-FR" dirty="0">
                <a:solidFill>
                  <a:srgbClr val="000000"/>
                </a:solidFill>
                <a:latin typeface="Arial"/>
              </a:rPr>
              <a:t>[IO : entre vieillissement et renouveau des populations rurales, diversification des dynamiques démographiques et résidentielles]</a:t>
            </a:r>
          </a:p>
          <a:p>
            <a:endParaRPr lang="fr-FR" dirty="0">
              <a:solidFill>
                <a:srgbClr val="000000"/>
              </a:solidFill>
              <a:latin typeface="Arial"/>
            </a:endParaRPr>
          </a:p>
          <a:p>
            <a:endParaRPr lang="fr-FR" dirty="0">
              <a:solidFill>
                <a:srgbClr val="000000"/>
              </a:solidFill>
              <a:latin typeface="Arial"/>
            </a:endParaRPr>
          </a:p>
        </p:txBody>
      </p:sp>
    </p:spTree>
    <p:extLst>
      <p:ext uri="{BB962C8B-B14F-4D97-AF65-F5344CB8AC3E}">
        <p14:creationId xmlns:p14="http://schemas.microsoft.com/office/powerpoint/2010/main" val="38150212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cstate="print"/>
          <a:srcRect/>
          <a:stretch>
            <a:fillRect/>
          </a:stretch>
        </p:blipFill>
        <p:spPr bwMode="auto">
          <a:xfrm>
            <a:off x="7414" y="620688"/>
            <a:ext cx="4451350" cy="4724400"/>
          </a:xfrm>
          <a:prstGeom prst="rect">
            <a:avLst/>
          </a:prstGeom>
          <a:noFill/>
          <a:ln w="9525">
            <a:noFill/>
            <a:miter lim="800000"/>
            <a:headEnd/>
            <a:tailEnd/>
          </a:ln>
        </p:spPr>
      </p:pic>
      <p:pic>
        <p:nvPicPr>
          <p:cNvPr id="3075" name="Picture 3"/>
          <p:cNvPicPr>
            <a:picLocks noChangeAspect="1" noChangeArrowheads="1"/>
          </p:cNvPicPr>
          <p:nvPr/>
        </p:nvPicPr>
        <p:blipFill rotWithShape="1">
          <a:blip r:embed="rId3" cstate="print"/>
          <a:srcRect b="15561"/>
          <a:stretch/>
        </p:blipFill>
        <p:spPr bwMode="auto">
          <a:xfrm>
            <a:off x="4251670" y="620688"/>
            <a:ext cx="4932362" cy="4100526"/>
          </a:xfrm>
          <a:prstGeom prst="rect">
            <a:avLst/>
          </a:prstGeom>
          <a:noFill/>
          <a:ln w="9525">
            <a:noFill/>
            <a:miter lim="800000"/>
            <a:headEnd/>
            <a:tailEnd/>
          </a:ln>
        </p:spPr>
      </p:pic>
      <p:sp>
        <p:nvSpPr>
          <p:cNvPr id="3076" name="Rectangle 4"/>
          <p:cNvSpPr>
            <a:spLocks noChangeArrowheads="1"/>
          </p:cNvSpPr>
          <p:nvPr/>
        </p:nvSpPr>
        <p:spPr bwMode="auto">
          <a:xfrm>
            <a:off x="1691680" y="5722686"/>
            <a:ext cx="6418263" cy="244475"/>
          </a:xfrm>
          <a:prstGeom prst="rect">
            <a:avLst/>
          </a:prstGeom>
          <a:noFill/>
          <a:ln w="9525">
            <a:noFill/>
            <a:miter lim="800000"/>
            <a:headEnd/>
            <a:tailEnd/>
          </a:ln>
        </p:spPr>
        <p:txBody>
          <a:bodyPr wrap="none">
            <a:spAutoFit/>
          </a:bodyPr>
          <a:lstStyle/>
          <a:p>
            <a:r>
              <a:rPr lang="fr-FR" sz="1000" dirty="0"/>
              <a:t>http://www.insee.fr/fr/themes/document.asp?reg_id=0&amp;ref_id=ip1218&amp;page=graph#graphiqueencadr%C3%A9a</a:t>
            </a:r>
          </a:p>
        </p:txBody>
      </p:sp>
      <p:sp>
        <p:nvSpPr>
          <p:cNvPr id="3" name="Rectangle 2"/>
          <p:cNvSpPr/>
          <p:nvPr/>
        </p:nvSpPr>
        <p:spPr>
          <a:xfrm>
            <a:off x="7812360" y="5877272"/>
            <a:ext cx="216024"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107504" y="48736"/>
            <a:ext cx="8712968" cy="461665"/>
          </a:xfrm>
          <a:prstGeom prst="rect">
            <a:avLst/>
          </a:prstGeom>
        </p:spPr>
        <p:txBody>
          <a:bodyPr wrap="square">
            <a:spAutoFit/>
          </a:bodyPr>
          <a:lstStyle/>
          <a:p>
            <a:pPr lvl="0"/>
            <a:r>
              <a:rPr lang="fr-FR" sz="2400" b="1" dirty="0"/>
              <a:t>Le renversement démographique des campagnes.</a:t>
            </a:r>
            <a:endParaRPr lang="fr-FR" sz="2400" dirty="0"/>
          </a:p>
        </p:txBody>
      </p:sp>
    </p:spTree>
    <p:extLst>
      <p:ext uri="{BB962C8B-B14F-4D97-AF65-F5344CB8AC3E}">
        <p14:creationId xmlns:p14="http://schemas.microsoft.com/office/powerpoint/2010/main" val="14688682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Evolution Pop 1968-2012-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7944" y="-20873"/>
            <a:ext cx="489743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0547" y="188640"/>
            <a:ext cx="4037397" cy="6740307"/>
          </a:xfrm>
          <a:prstGeom prst="rect">
            <a:avLst/>
          </a:prstGeom>
        </p:spPr>
        <p:txBody>
          <a:bodyPr wrap="square">
            <a:spAutoFit/>
          </a:bodyPr>
          <a:lstStyle/>
          <a:p>
            <a:pPr marL="171450" indent="-171450">
              <a:buFont typeface="Wingdings" pitchFamily="2" charset="2"/>
              <a:buChar char="ü"/>
            </a:pPr>
            <a:r>
              <a:rPr lang="fr-FR" dirty="0"/>
              <a:t>Le solde migratoire s’est inversé en 1970s après 150 ans d’exode rural</a:t>
            </a:r>
          </a:p>
          <a:p>
            <a:endParaRPr lang="fr-FR" dirty="0"/>
          </a:p>
          <a:p>
            <a:pPr marL="171450" indent="-171450">
              <a:buFont typeface="Wingdings" pitchFamily="2" charset="2"/>
              <a:buChar char="ü"/>
            </a:pPr>
            <a:r>
              <a:rPr lang="fr-FR" dirty="0">
                <a:solidFill>
                  <a:srgbClr val="000000"/>
                </a:solidFill>
                <a:latin typeface="Arial"/>
              </a:rPr>
              <a:t> </a:t>
            </a:r>
            <a:r>
              <a:rPr lang="fr-FR" dirty="0"/>
              <a:t>Les campagnes augmentent de 1% par an de 1975 à 1982 </a:t>
            </a:r>
          </a:p>
          <a:p>
            <a:pPr marL="171450" indent="-171450">
              <a:buFont typeface="Wingdings" pitchFamily="2" charset="2"/>
              <a:buChar char="ü"/>
            </a:pPr>
            <a:endParaRPr lang="fr-FR" dirty="0"/>
          </a:p>
          <a:p>
            <a:pPr marL="171450" indent="-171450">
              <a:buFont typeface="Wingdings" pitchFamily="2" charset="2"/>
              <a:buChar char="ü"/>
            </a:pPr>
            <a:endParaRPr lang="fr-FR" dirty="0"/>
          </a:p>
          <a:p>
            <a:pPr marL="171450" indent="-171450">
              <a:buFont typeface="Wingdings" pitchFamily="2" charset="2"/>
              <a:buChar char="ü"/>
            </a:pPr>
            <a:endParaRPr lang="fr-FR" dirty="0"/>
          </a:p>
          <a:p>
            <a:pPr marL="171450" indent="-171450">
              <a:buFont typeface="Wingdings" pitchFamily="2" charset="2"/>
              <a:buChar char="ü"/>
            </a:pPr>
            <a:r>
              <a:rPr lang="fr-FR" dirty="0"/>
              <a:t>puis de 0,7% de 82 à 90 =trois fois plus vite que la population urbaine </a:t>
            </a:r>
          </a:p>
          <a:p>
            <a:pPr marL="171450" indent="-171450">
              <a:buFont typeface="Wingdings" pitchFamily="2" charset="2"/>
              <a:buChar char="ü"/>
            </a:pPr>
            <a:endParaRPr lang="fr-FR" dirty="0">
              <a:solidFill>
                <a:srgbClr val="000000"/>
              </a:solidFill>
              <a:latin typeface="Arial"/>
            </a:endParaRPr>
          </a:p>
          <a:p>
            <a:r>
              <a:rPr lang="fr-FR" dirty="0"/>
              <a:t>De 1975 à 90  ce sont les franges périurbaines qui progressent , </a:t>
            </a:r>
          </a:p>
          <a:p>
            <a:r>
              <a:rPr lang="fr-FR" dirty="0"/>
              <a:t>une forme d’étalement urbain</a:t>
            </a:r>
          </a:p>
          <a:p>
            <a:endParaRPr lang="fr-FR" dirty="0"/>
          </a:p>
          <a:p>
            <a:endParaRPr lang="fr-FR" dirty="0"/>
          </a:p>
          <a:p>
            <a:pPr marL="285750" indent="-285750">
              <a:buFont typeface="Wingdings" pitchFamily="2" charset="2"/>
              <a:buChar char="ü"/>
            </a:pPr>
            <a:r>
              <a:rPr lang="fr-FR" dirty="0"/>
              <a:t>Récemment des campagnes isolées deviennent aussi des espaces d’accueil, la dynamique ne concerne plus seulement les couronnes périurbaines mais tout le territoire </a:t>
            </a:r>
          </a:p>
          <a:p>
            <a:pPr marL="285750" indent="-285750">
              <a:buFont typeface="Wingdings" pitchFamily="2" charset="2"/>
              <a:buChar char="ü"/>
            </a:pPr>
            <a:endParaRPr lang="fr-FR" dirty="0"/>
          </a:p>
          <a:p>
            <a:pPr marL="285750" indent="-285750">
              <a:buFont typeface="Wingdings" pitchFamily="2" charset="2"/>
              <a:buChar char="ü"/>
            </a:pPr>
            <a:r>
              <a:rPr lang="fr-FR" dirty="0"/>
              <a:t>Exemple de l’Ariège</a:t>
            </a:r>
          </a:p>
          <a:p>
            <a:pPr marL="171450" indent="-171450">
              <a:buFont typeface="Wingdings" pitchFamily="2" charset="2"/>
              <a:buChar char="ü"/>
            </a:pPr>
            <a:endParaRPr lang="fr-FR" dirty="0">
              <a:solidFill>
                <a:srgbClr val="000000"/>
              </a:solidFill>
              <a:latin typeface="Arial"/>
            </a:endParaRPr>
          </a:p>
        </p:txBody>
      </p:sp>
    </p:spTree>
    <p:extLst>
      <p:ext uri="{BB962C8B-B14F-4D97-AF65-F5344CB8AC3E}">
        <p14:creationId xmlns:p14="http://schemas.microsoft.com/office/powerpoint/2010/main" val="1301465778"/>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276872"/>
            <a:ext cx="8229600" cy="1143000"/>
          </a:xfrm>
        </p:spPr>
        <p:txBody>
          <a:bodyPr>
            <a:normAutofit fontScale="90000"/>
          </a:bodyPr>
          <a:lstStyle/>
          <a:p>
            <a:r>
              <a:rPr lang="fr-FR" dirty="0"/>
              <a:t>Un exemple , l’Ariège , un espace de faible densité mais dont la population repart à la hausse dans les années 1990.</a:t>
            </a:r>
            <a:br>
              <a:rPr lang="fr-FR" dirty="0"/>
            </a:br>
            <a:endParaRPr lang="fr-FR" dirty="0"/>
          </a:p>
        </p:txBody>
      </p:sp>
      <p:sp>
        <p:nvSpPr>
          <p:cNvPr id="3" name="Espace réservé du contenu 2"/>
          <p:cNvSpPr>
            <a:spLocks noGrp="1"/>
          </p:cNvSpPr>
          <p:nvPr>
            <p:ph idx="1"/>
          </p:nvPr>
        </p:nvSpPr>
        <p:spPr/>
        <p:txBody>
          <a:bodyPr>
            <a:normAutofit/>
          </a:bodyPr>
          <a:lstStyle/>
          <a:p>
            <a:pPr marL="0" indent="0" algn="just">
              <a:buNone/>
            </a:pPr>
            <a:r>
              <a:rPr lang="fr-FR" dirty="0"/>
              <a:t> </a:t>
            </a:r>
          </a:p>
        </p:txBody>
      </p:sp>
    </p:spTree>
    <p:extLst>
      <p:ext uri="{BB962C8B-B14F-4D97-AF65-F5344CB8AC3E}">
        <p14:creationId xmlns:p14="http://schemas.microsoft.com/office/powerpoint/2010/main" val="19679781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965"/>
          <a:stretch/>
        </p:blipFill>
        <p:spPr bwMode="auto">
          <a:xfrm>
            <a:off x="134516" y="0"/>
            <a:ext cx="4293468" cy="296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55576" y="2924144"/>
            <a:ext cx="3026662" cy="276999"/>
          </a:xfrm>
          <a:prstGeom prst="rect">
            <a:avLst/>
          </a:prstGeom>
        </p:spPr>
        <p:txBody>
          <a:bodyPr wrap="none">
            <a:spAutoFit/>
          </a:bodyPr>
          <a:lstStyle/>
          <a:p>
            <a:r>
              <a:rPr lang="fr-FR" sz="1200" dirty="0"/>
              <a:t>https://www.insee.fr/fr/statistiques/1378959</a:t>
            </a:r>
          </a:p>
        </p:txBody>
      </p:sp>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958"/>
          <a:stretch/>
        </p:blipFill>
        <p:spPr bwMode="auto">
          <a:xfrm>
            <a:off x="3347734" y="474918"/>
            <a:ext cx="1516105" cy="1333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134516" y="2801033"/>
            <a:ext cx="6988454" cy="246221"/>
          </a:xfrm>
          <a:prstGeom prst="rect">
            <a:avLst/>
          </a:prstGeom>
          <a:solidFill>
            <a:schemeClr val="bg1"/>
          </a:solidFill>
          <a:ln>
            <a:solidFill>
              <a:schemeClr val="bg1"/>
            </a:solidFill>
          </a:ln>
        </p:spPr>
        <p:txBody>
          <a:bodyPr wrap="square" rtlCol="0">
            <a:spAutoFit/>
          </a:bodyPr>
          <a:lstStyle/>
          <a:p>
            <a:endParaRPr lang="fr-FR" sz="1000" dirty="0"/>
          </a:p>
        </p:txBody>
      </p:sp>
      <p:sp>
        <p:nvSpPr>
          <p:cNvPr id="3" name="Rectangle 2"/>
          <p:cNvSpPr/>
          <p:nvPr/>
        </p:nvSpPr>
        <p:spPr>
          <a:xfrm>
            <a:off x="64634" y="2831811"/>
            <a:ext cx="9144000" cy="276999"/>
          </a:xfrm>
          <a:prstGeom prst="rect">
            <a:avLst/>
          </a:prstGeom>
        </p:spPr>
        <p:txBody>
          <a:bodyPr wrap="square">
            <a:spAutoFit/>
          </a:bodyPr>
          <a:lstStyle/>
          <a:p>
            <a:r>
              <a:rPr lang="fr-FR" sz="1200" b="1" dirty="0"/>
              <a:t>Panorama de l'Ariège : Regards n° 30-09 paru le  17/07/2012 </a:t>
            </a:r>
            <a:r>
              <a:rPr lang="fr-FR" sz="1200" dirty="0"/>
              <a:t>(Insee)</a:t>
            </a:r>
          </a:p>
        </p:txBody>
      </p:sp>
      <p:pic>
        <p:nvPicPr>
          <p:cNvPr id="8" name="Picture 2" descr="https://screenshotscdn.firefoxusercontent.com/images/f1245568-d9c5-4048-a6f1-ebbe1d0af0c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0165" y="257903"/>
            <a:ext cx="4517407" cy="28509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4884239" y="3528103"/>
            <a:ext cx="4124318" cy="3135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586597" y="6540636"/>
            <a:ext cx="4953955" cy="276999"/>
          </a:xfrm>
          <a:prstGeom prst="rect">
            <a:avLst/>
          </a:prstGeom>
        </p:spPr>
        <p:txBody>
          <a:bodyPr wrap="square">
            <a:spAutoFit/>
          </a:bodyPr>
          <a:lstStyle/>
          <a:p>
            <a:r>
              <a:rPr lang="fr-FR" sz="1200" dirty="0"/>
              <a:t>http://www.ariege.fr/Mieux-vivre-ici/Atlas-des-paysages-d-Ariege-Pyrenees</a:t>
            </a:r>
          </a:p>
        </p:txBody>
      </p:sp>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226" y="3461459"/>
            <a:ext cx="4420043" cy="3268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4598" y="6432468"/>
            <a:ext cx="4655672" cy="307777"/>
          </a:xfrm>
          <a:prstGeom prst="rect">
            <a:avLst/>
          </a:prstGeom>
        </p:spPr>
        <p:txBody>
          <a:bodyPr wrap="square">
            <a:spAutoFit/>
          </a:bodyPr>
          <a:lstStyle/>
          <a:p>
            <a:r>
              <a:rPr lang="fr-FR" sz="1400" dirty="0"/>
              <a:t>https://www.insee.fr/fr/statistiques/1285575</a:t>
            </a:r>
          </a:p>
        </p:txBody>
      </p:sp>
      <p:sp>
        <p:nvSpPr>
          <p:cNvPr id="7" name="ZoneTexte 6"/>
          <p:cNvSpPr txBox="1"/>
          <p:nvPr/>
        </p:nvSpPr>
        <p:spPr>
          <a:xfrm>
            <a:off x="43572" y="3016477"/>
            <a:ext cx="9144000" cy="923330"/>
          </a:xfrm>
          <a:prstGeom prst="rect">
            <a:avLst/>
          </a:prstGeom>
          <a:solidFill>
            <a:schemeClr val="bg1"/>
          </a:solidFill>
        </p:spPr>
        <p:txBody>
          <a:bodyPr wrap="square" rtlCol="0">
            <a:spAutoFit/>
          </a:bodyPr>
          <a:lstStyle/>
          <a:p>
            <a:pPr algn="ctr"/>
            <a:r>
              <a:rPr lang="fr-FR" dirty="0"/>
              <a:t>Un territoire montagneux et rural à l’écart des grands axes de communication. En 2015 l’Ariège compte 152 499 habitants. Un des département les moins peuplés de France métropolitaine avec une densité de 31 </a:t>
            </a:r>
            <a:r>
              <a:rPr lang="fr-FR" dirty="0" err="1"/>
              <a:t>hab</a:t>
            </a:r>
            <a:r>
              <a:rPr lang="fr-FR" dirty="0"/>
              <a:t>/km². </a:t>
            </a:r>
          </a:p>
        </p:txBody>
      </p:sp>
    </p:spTree>
    <p:extLst>
      <p:ext uri="{BB962C8B-B14F-4D97-AF65-F5344CB8AC3E}">
        <p14:creationId xmlns:p14="http://schemas.microsoft.com/office/powerpoint/2010/main" val="188869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544" y="1716397"/>
            <a:ext cx="4269315" cy="4770537"/>
          </a:xfrm>
          <a:prstGeom prst="rect">
            <a:avLst/>
          </a:prstGeom>
          <a:ln>
            <a:solidFill>
              <a:schemeClr val="tx1"/>
            </a:solidFill>
          </a:ln>
        </p:spPr>
        <p:txBody>
          <a:bodyPr wrap="square">
            <a:spAutoFit/>
          </a:bodyPr>
          <a:lstStyle/>
          <a:p>
            <a:pPr algn="just"/>
            <a:r>
              <a:rPr lang="fr-FR" sz="1600" dirty="0"/>
              <a:t>Après une décennie de stabilité dans les années 90, la population du département repart à la hausse sur la période récente  entre 1990 et 2012 puis se stabilise entre 2012 et 2018.</a:t>
            </a:r>
          </a:p>
          <a:p>
            <a:pPr algn="just"/>
            <a:r>
              <a:rPr lang="fr-FR" sz="1600" b="1" dirty="0"/>
              <a:t>Les migrations expliquent l’augmentation de population…</a:t>
            </a:r>
          </a:p>
          <a:p>
            <a:pPr algn="just"/>
            <a:r>
              <a:rPr lang="fr-FR" sz="1600" dirty="0"/>
              <a:t>La croissance démographique de l’Ariège s’explique entièrement par l’apport migratoire : entre 2006 et 2011, le département gagne chaque année 1 410 personnes au jeu des migrations. L’augmentation de population due aux migrations est même supérieure au niveau régional (+ 0,9 % contre + 0,7 %). </a:t>
            </a:r>
          </a:p>
          <a:p>
            <a:pPr algn="just"/>
            <a:r>
              <a:rPr lang="fr-FR" sz="1600" dirty="0"/>
              <a:t>L’excédent migratoire est particulièrement élevé en Basse-Ariège et dans le Couserans (+ 1,5 % et + 1,1 %), mais en Haute-Ariège et dans le Pays d’</a:t>
            </a:r>
            <a:r>
              <a:rPr lang="fr-FR" sz="1600" dirty="0" err="1"/>
              <a:t>Olmes</a:t>
            </a:r>
            <a:r>
              <a:rPr lang="fr-FR" sz="1600" dirty="0"/>
              <a:t>, la population augmente aussi sous l’effet des migrations. </a:t>
            </a:r>
          </a:p>
          <a:p>
            <a:pPr algn="just"/>
            <a:endParaRPr lang="fr-FR" sz="1600" dirty="0"/>
          </a:p>
        </p:txBody>
      </p:sp>
      <p:sp>
        <p:nvSpPr>
          <p:cNvPr id="6" name="Rectangle 5"/>
          <p:cNvSpPr/>
          <p:nvPr/>
        </p:nvSpPr>
        <p:spPr>
          <a:xfrm>
            <a:off x="683568" y="6209935"/>
            <a:ext cx="3026662" cy="276999"/>
          </a:xfrm>
          <a:prstGeom prst="rect">
            <a:avLst/>
          </a:prstGeom>
        </p:spPr>
        <p:txBody>
          <a:bodyPr wrap="none">
            <a:spAutoFit/>
          </a:bodyPr>
          <a:lstStyle/>
          <a:p>
            <a:r>
              <a:rPr lang="fr-FR" sz="1200" dirty="0"/>
              <a:t>https://www.insee.fr/fr/statistiques/1285575</a:t>
            </a:r>
          </a:p>
        </p:txBody>
      </p:sp>
      <p:graphicFrame>
        <p:nvGraphicFramePr>
          <p:cNvPr id="7" name="Espace réservé du contenu 3"/>
          <p:cNvGraphicFramePr>
            <a:graphicFrameLocks/>
          </p:cNvGraphicFramePr>
          <p:nvPr>
            <p:extLst>
              <p:ext uri="{D42A27DB-BD31-4B8C-83A1-F6EECF244321}">
                <p14:modId xmlns:p14="http://schemas.microsoft.com/office/powerpoint/2010/main" val="93338134"/>
              </p:ext>
            </p:extLst>
          </p:nvPr>
        </p:nvGraphicFramePr>
        <p:xfrm>
          <a:off x="144503" y="342528"/>
          <a:ext cx="8630252" cy="914400"/>
        </p:xfrm>
        <a:graphic>
          <a:graphicData uri="http://schemas.openxmlformats.org/drawingml/2006/table">
            <a:tbl>
              <a:tblPr/>
              <a:tblGrid>
                <a:gridCol w="1203004">
                  <a:extLst>
                    <a:ext uri="{9D8B030D-6E8A-4147-A177-3AD203B41FA5}">
                      <a16:colId xmlns:a16="http://schemas.microsoft.com/office/drawing/2014/main" val="20000"/>
                    </a:ext>
                  </a:extLst>
                </a:gridCol>
                <a:gridCol w="1135376">
                  <a:extLst>
                    <a:ext uri="{9D8B030D-6E8A-4147-A177-3AD203B41FA5}">
                      <a16:colId xmlns:a16="http://schemas.microsoft.com/office/drawing/2014/main" val="20001"/>
                    </a:ext>
                  </a:extLst>
                </a:gridCol>
                <a:gridCol w="1100333">
                  <a:extLst>
                    <a:ext uri="{9D8B030D-6E8A-4147-A177-3AD203B41FA5}">
                      <a16:colId xmlns:a16="http://schemas.microsoft.com/office/drawing/2014/main" val="20002"/>
                    </a:ext>
                  </a:extLst>
                </a:gridCol>
                <a:gridCol w="1065291">
                  <a:extLst>
                    <a:ext uri="{9D8B030D-6E8A-4147-A177-3AD203B41FA5}">
                      <a16:colId xmlns:a16="http://schemas.microsoft.com/office/drawing/2014/main" val="20003"/>
                    </a:ext>
                  </a:extLst>
                </a:gridCol>
                <a:gridCol w="1031562">
                  <a:extLst>
                    <a:ext uri="{9D8B030D-6E8A-4147-A177-3AD203B41FA5}">
                      <a16:colId xmlns:a16="http://schemas.microsoft.com/office/drawing/2014/main" val="20004"/>
                    </a:ext>
                  </a:extLst>
                </a:gridCol>
                <a:gridCol w="1031562">
                  <a:extLst>
                    <a:ext uri="{9D8B030D-6E8A-4147-A177-3AD203B41FA5}">
                      <a16:colId xmlns:a16="http://schemas.microsoft.com/office/drawing/2014/main" val="20005"/>
                    </a:ext>
                  </a:extLst>
                </a:gridCol>
                <a:gridCol w="1100333">
                  <a:extLst>
                    <a:ext uri="{9D8B030D-6E8A-4147-A177-3AD203B41FA5}">
                      <a16:colId xmlns:a16="http://schemas.microsoft.com/office/drawing/2014/main" val="20006"/>
                    </a:ext>
                  </a:extLst>
                </a:gridCol>
                <a:gridCol w="962791">
                  <a:extLst>
                    <a:ext uri="{9D8B030D-6E8A-4147-A177-3AD203B41FA5}">
                      <a16:colId xmlns:a16="http://schemas.microsoft.com/office/drawing/2014/main" val="20007"/>
                    </a:ext>
                  </a:extLst>
                </a:gridCol>
              </a:tblGrid>
              <a:tr h="304034">
                <a:tc>
                  <a:txBody>
                    <a:bodyPr/>
                    <a:lstStyle/>
                    <a:p>
                      <a:endParaRPr lang="fr-FR"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a:t>1968(*)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a:t>1975(*)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a:t>1982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1990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1999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a:t>2010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a:t>2015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04034">
                <a:tc>
                  <a:txBody>
                    <a:bodyPr/>
                    <a:lstStyle/>
                    <a:p>
                      <a:r>
                        <a:rPr lang="fr-FR" sz="1400"/>
                        <a:t>Population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138 478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137 857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a:t>135 725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136 455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a:t>137 205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a:t>152 038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152 499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54496">
                <a:tc>
                  <a:txBody>
                    <a:bodyPr/>
                    <a:lstStyle/>
                    <a:p>
                      <a:r>
                        <a:rPr lang="fr-FR" sz="1400" dirty="0"/>
                        <a:t>Densité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a:t>28,3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28,2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27,8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27,9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28,1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31,1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31,2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 name="Rectangle 1"/>
          <p:cNvSpPr/>
          <p:nvPr/>
        </p:nvSpPr>
        <p:spPr>
          <a:xfrm>
            <a:off x="0" y="34751"/>
            <a:ext cx="9143119" cy="307777"/>
          </a:xfrm>
          <a:prstGeom prst="rect">
            <a:avLst/>
          </a:prstGeom>
        </p:spPr>
        <p:txBody>
          <a:bodyPr wrap="square">
            <a:spAutoFit/>
          </a:bodyPr>
          <a:lstStyle/>
          <a:p>
            <a:pPr algn="ctr"/>
            <a:r>
              <a:rPr lang="fr-FR" sz="1400" b="1" dirty="0"/>
              <a:t>Séries historiques sur la population en 2015 </a:t>
            </a:r>
            <a:r>
              <a:rPr lang="fr-FR" sz="1400" dirty="0"/>
              <a:t>Département de l’Ariège (09)</a:t>
            </a:r>
          </a:p>
        </p:txBody>
      </p:sp>
      <p:sp>
        <p:nvSpPr>
          <p:cNvPr id="3" name="Rectangle 2"/>
          <p:cNvSpPr/>
          <p:nvPr/>
        </p:nvSpPr>
        <p:spPr>
          <a:xfrm>
            <a:off x="30029" y="1256460"/>
            <a:ext cx="8568952" cy="200055"/>
          </a:xfrm>
          <a:prstGeom prst="rect">
            <a:avLst/>
          </a:prstGeom>
        </p:spPr>
        <p:txBody>
          <a:bodyPr wrap="square">
            <a:spAutoFit/>
          </a:bodyPr>
          <a:lstStyle/>
          <a:p>
            <a:r>
              <a:rPr lang="fr-FR" sz="700" dirty="0">
                <a:latin typeface="Arial" charset="0"/>
                <a:cs typeface="Arial" charset="0"/>
              </a:rPr>
              <a:t>Sources : Insee, RP1967 à 1999 dénombrements, RP2010 et RP2015 exploitations principales</a:t>
            </a:r>
            <a:endParaRPr lang="fr-FR" sz="700" dirty="0"/>
          </a:p>
        </p:txBody>
      </p:sp>
      <p:pic>
        <p:nvPicPr>
          <p:cNvPr id="8" name="Picture 2" descr="https://www.insee.fr/fr/statistiques/graphique/1285575/carte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3584" y="1356487"/>
            <a:ext cx="3818764" cy="26492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www.insee.fr/fr/statistiques/graphique/1285575/cart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4063314"/>
            <a:ext cx="3875607" cy="268062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157156" y="6641861"/>
            <a:ext cx="2573140" cy="246221"/>
          </a:xfrm>
          <a:prstGeom prst="rect">
            <a:avLst/>
          </a:prstGeom>
        </p:spPr>
        <p:txBody>
          <a:bodyPr wrap="none">
            <a:spAutoFit/>
          </a:bodyPr>
          <a:lstStyle/>
          <a:p>
            <a:r>
              <a:rPr lang="fr-FR" sz="1000" dirty="0"/>
              <a:t>https://www.insee.fr/fr/statistiques/1285575</a:t>
            </a:r>
          </a:p>
        </p:txBody>
      </p:sp>
    </p:spTree>
    <p:extLst>
      <p:ext uri="{BB962C8B-B14F-4D97-AF65-F5344CB8AC3E}">
        <p14:creationId xmlns:p14="http://schemas.microsoft.com/office/powerpoint/2010/main" val="19216088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5157192"/>
            <a:ext cx="9144000" cy="1569660"/>
          </a:xfrm>
          <a:prstGeom prst="rect">
            <a:avLst/>
          </a:prstGeom>
          <a:noFill/>
        </p:spPr>
        <p:txBody>
          <a:bodyPr wrap="square" rtlCol="0">
            <a:spAutoFit/>
          </a:bodyPr>
          <a:lstStyle/>
          <a:p>
            <a:pPr algn="just"/>
            <a:r>
              <a:rPr lang="fr-FR" sz="2400" dirty="0"/>
              <a:t>Un accroissement démographique facteur de développement des territoires ruraux permettent le maintien d’une économie résidentielle. Si la plupart de leurs habitants travaillent en ville, des services et commerces s’y développent (supérettes, services bancaires, loisirs)</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87" t="9482" r="9606" b="10992"/>
          <a:stretch/>
        </p:blipFill>
        <p:spPr bwMode="auto">
          <a:xfrm>
            <a:off x="199971" y="764704"/>
            <a:ext cx="8606417"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0" y="50813"/>
            <a:ext cx="2483768" cy="646331"/>
          </a:xfrm>
          <a:prstGeom prst="rect">
            <a:avLst/>
          </a:prstGeom>
          <a:noFill/>
        </p:spPr>
        <p:txBody>
          <a:bodyPr wrap="square" rtlCol="0">
            <a:spAutoFit/>
          </a:bodyPr>
          <a:lstStyle/>
          <a:p>
            <a:r>
              <a:rPr lang="fr-FR" dirty="0"/>
              <a:t>Site de la commune de Castillons en Couserans</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5539" y="-26331"/>
            <a:ext cx="4694733" cy="94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372" y="764704"/>
            <a:ext cx="2370072" cy="369332"/>
          </a:xfrm>
          <a:prstGeom prst="rect">
            <a:avLst/>
          </a:prstGeom>
        </p:spPr>
        <p:txBody>
          <a:bodyPr wrap="none">
            <a:spAutoFit/>
          </a:bodyPr>
          <a:lstStyle/>
          <a:p>
            <a:r>
              <a:rPr lang="fr-FR" dirty="0"/>
              <a:t>https://castillon09.com</a:t>
            </a:r>
          </a:p>
        </p:txBody>
      </p:sp>
    </p:spTree>
    <p:extLst>
      <p:ext uri="{BB962C8B-B14F-4D97-AF65-F5344CB8AC3E}">
        <p14:creationId xmlns:p14="http://schemas.microsoft.com/office/powerpoint/2010/main" val="708976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fontScale="90000"/>
          </a:bodyPr>
          <a:lstStyle/>
          <a:p>
            <a:r>
              <a:rPr lang="fr-FR" b="1" dirty="0"/>
              <a:t>Thème 3 : Les espaces ruraux : multifonctionnalité ou fragmentation ?</a:t>
            </a:r>
          </a:p>
        </p:txBody>
      </p:sp>
      <p:sp>
        <p:nvSpPr>
          <p:cNvPr id="3" name="Sous-titre 2"/>
          <p:cNvSpPr>
            <a:spLocks noGrp="1"/>
          </p:cNvSpPr>
          <p:nvPr>
            <p:ph type="subTitle" idx="1"/>
          </p:nvPr>
        </p:nvSpPr>
        <p:spPr/>
        <p:txBody>
          <a:bodyPr/>
          <a:lstStyle/>
          <a:p>
            <a:endParaRPr lang="fr-FR"/>
          </a:p>
        </p:txBody>
      </p:sp>
    </p:spTree>
    <p:extLst>
      <p:ext uri="{BB962C8B-B14F-4D97-AF65-F5344CB8AC3E}">
        <p14:creationId xmlns:p14="http://schemas.microsoft.com/office/powerpoint/2010/main" val="37701106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cartotheque.cget.gouv.fr/media/raw/record/eyJpIjoiZGVmYXVsdCIsIm0iOm51bGwsImQiOjEsInIiOjk5f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606" y="908720"/>
            <a:ext cx="4145891" cy="58638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1466" y="1052736"/>
            <a:ext cx="4755274" cy="3429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0" y="0"/>
            <a:ext cx="9468543" cy="830997"/>
          </a:xfrm>
          <a:prstGeom prst="rect">
            <a:avLst/>
          </a:prstGeom>
          <a:noFill/>
        </p:spPr>
        <p:txBody>
          <a:bodyPr wrap="square" rtlCol="0">
            <a:spAutoFit/>
          </a:bodyPr>
          <a:lstStyle/>
          <a:p>
            <a:r>
              <a:rPr lang="fr-FR" sz="2400" dirty="0"/>
              <a:t>Une dynamique favorisée par le développement des nouvelles technologies et de nouveau modes de travailler: numérique et télétravail</a:t>
            </a:r>
          </a:p>
        </p:txBody>
      </p:sp>
    </p:spTree>
    <p:extLst>
      <p:ext uri="{BB962C8B-B14F-4D97-AF65-F5344CB8AC3E}">
        <p14:creationId xmlns:p14="http://schemas.microsoft.com/office/powerpoint/2010/main" val="15227212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1" y="404664"/>
            <a:ext cx="9125248" cy="5130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1013876" y="0"/>
            <a:ext cx="7632848" cy="523220"/>
          </a:xfrm>
          <a:prstGeom prst="rect">
            <a:avLst/>
          </a:prstGeom>
          <a:noFill/>
        </p:spPr>
        <p:txBody>
          <a:bodyPr wrap="square" rtlCol="0">
            <a:spAutoFit/>
          </a:bodyPr>
          <a:lstStyle/>
          <a:p>
            <a:r>
              <a:rPr lang="fr-FR" sz="2800" b="1" dirty="0"/>
              <a:t>Mais se maintiennent des campagnes fragiles. </a:t>
            </a:r>
          </a:p>
        </p:txBody>
      </p:sp>
      <p:sp>
        <p:nvSpPr>
          <p:cNvPr id="7" name="Rectangle 6"/>
          <p:cNvSpPr/>
          <p:nvPr/>
        </p:nvSpPr>
        <p:spPr>
          <a:xfrm>
            <a:off x="-6361" y="5535111"/>
            <a:ext cx="9125247" cy="1200329"/>
          </a:xfrm>
          <a:prstGeom prst="rect">
            <a:avLst/>
          </a:prstGeom>
        </p:spPr>
        <p:txBody>
          <a:bodyPr wrap="square">
            <a:spAutoFit/>
          </a:bodyPr>
          <a:lstStyle/>
          <a:p>
            <a:pPr algn="just"/>
            <a:r>
              <a:rPr lang="fr-FR" sz="2400" dirty="0"/>
              <a:t>Entre les communes de La Chapelle-</a:t>
            </a:r>
            <a:r>
              <a:rPr lang="fr-FR" sz="2400" dirty="0" err="1"/>
              <a:t>Geneste</a:t>
            </a:r>
            <a:r>
              <a:rPr lang="fr-FR" sz="2400" dirty="0"/>
              <a:t> et de </a:t>
            </a:r>
            <a:r>
              <a:rPr lang="fr-FR" sz="2400" dirty="0" err="1"/>
              <a:t>Cistrières</a:t>
            </a:r>
            <a:r>
              <a:rPr lang="fr-FR" sz="2400" dirty="0"/>
              <a:t> sur le plateau de la Chaise-Dieu dans le Massif central, vers 1000m d’altitude (Haute-Loire, Auvergne)</a:t>
            </a:r>
          </a:p>
        </p:txBody>
      </p:sp>
      <p:sp>
        <p:nvSpPr>
          <p:cNvPr id="8" name="Ellipse 7"/>
          <p:cNvSpPr/>
          <p:nvPr/>
        </p:nvSpPr>
        <p:spPr>
          <a:xfrm>
            <a:off x="6012160" y="523220"/>
            <a:ext cx="2232248" cy="13936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098" name="Picture 2" descr="https://www.france-voyage.com/visuals/communes/la-chapelle-geneste-15299-2_w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53171"/>
            <a:ext cx="5554588" cy="416594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16454" y="5011335"/>
            <a:ext cx="5521701" cy="307777"/>
          </a:xfrm>
          <a:prstGeom prst="rect">
            <a:avLst/>
          </a:prstGeom>
        </p:spPr>
        <p:txBody>
          <a:bodyPr wrap="square">
            <a:spAutoFit/>
          </a:bodyPr>
          <a:lstStyle/>
          <a:p>
            <a:r>
              <a:rPr lang="fr-FR" sz="1400" dirty="0"/>
              <a:t>https://www.france-voyage.com/villes-villages/la-chapelle-geneste</a:t>
            </a:r>
          </a:p>
        </p:txBody>
      </p:sp>
      <p:sp>
        <p:nvSpPr>
          <p:cNvPr id="10" name="Rectangle 9"/>
          <p:cNvSpPr/>
          <p:nvPr/>
        </p:nvSpPr>
        <p:spPr>
          <a:xfrm>
            <a:off x="5786894" y="6386083"/>
            <a:ext cx="3205236" cy="369332"/>
          </a:xfrm>
          <a:prstGeom prst="rect">
            <a:avLst/>
          </a:prstGeom>
        </p:spPr>
        <p:txBody>
          <a:bodyPr wrap="none">
            <a:spAutoFit/>
          </a:bodyPr>
          <a:lstStyle/>
          <a:p>
            <a:r>
              <a:rPr lang="fr-FR" i="1" dirty="0">
                <a:hlinkClick r:id="rId4"/>
              </a:rPr>
              <a:t>https://www.geoportail.gouv.fr/</a:t>
            </a:r>
            <a:endParaRPr lang="fr-FR" dirty="0"/>
          </a:p>
        </p:txBody>
      </p:sp>
    </p:spTree>
    <p:extLst>
      <p:ext uri="{BB962C8B-B14F-4D97-AF65-F5344CB8AC3E}">
        <p14:creationId xmlns:p14="http://schemas.microsoft.com/office/powerpoint/2010/main" val="158837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4098"/>
                                        </p:tgtEl>
                                      </p:cBhvr>
                                    </p:animEffect>
                                    <p:set>
                                      <p:cBhvr>
                                        <p:cTn id="18" dur="1" fill="hold">
                                          <p:stCondLst>
                                            <p:cond delay="499"/>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28" y="404664"/>
            <a:ext cx="9109472" cy="5121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491880" y="5733256"/>
            <a:ext cx="3205236" cy="369332"/>
          </a:xfrm>
          <a:prstGeom prst="rect">
            <a:avLst/>
          </a:prstGeom>
        </p:spPr>
        <p:txBody>
          <a:bodyPr wrap="none">
            <a:spAutoFit/>
          </a:bodyPr>
          <a:lstStyle/>
          <a:p>
            <a:r>
              <a:rPr lang="fr-FR" i="1" dirty="0">
                <a:hlinkClick r:id="rId3"/>
              </a:rPr>
              <a:t>https://www.geoportail.gouv.fr/</a:t>
            </a:r>
            <a:endParaRPr lang="fr-FR" dirty="0"/>
          </a:p>
        </p:txBody>
      </p:sp>
    </p:spTree>
    <p:extLst>
      <p:ext uri="{BB962C8B-B14F-4D97-AF65-F5344CB8AC3E}">
        <p14:creationId xmlns:p14="http://schemas.microsoft.com/office/powerpoint/2010/main" val="42808605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384339" y="803174"/>
            <a:ext cx="8229600" cy="4525963"/>
          </a:xfrm>
        </p:spPr>
        <p:txBody>
          <a:bodyPr/>
          <a:lstStyle/>
          <a:p>
            <a:endParaRPr lang="fr-F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674" r="4622" b="6250"/>
          <a:stretch/>
        </p:blipFill>
        <p:spPr bwMode="auto">
          <a:xfrm>
            <a:off x="-72861" y="183703"/>
            <a:ext cx="9035480" cy="415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6532" r="4745" b="5019"/>
          <a:stretch/>
        </p:blipFill>
        <p:spPr bwMode="auto">
          <a:xfrm>
            <a:off x="-49197" y="128192"/>
            <a:ext cx="9100732" cy="4213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34643" y="4342137"/>
            <a:ext cx="9016892" cy="2554545"/>
          </a:xfrm>
          <a:prstGeom prst="rect">
            <a:avLst/>
          </a:prstGeom>
          <a:noFill/>
        </p:spPr>
        <p:txBody>
          <a:bodyPr wrap="square" rtlCol="0">
            <a:spAutoFit/>
          </a:bodyPr>
          <a:lstStyle/>
          <a:p>
            <a:r>
              <a:rPr lang="fr-FR" sz="1600" dirty="0"/>
              <a:t>Entre les communes de La Chapelle-</a:t>
            </a:r>
            <a:r>
              <a:rPr lang="fr-FR" sz="1600" dirty="0" err="1"/>
              <a:t>Geneste</a:t>
            </a:r>
            <a:r>
              <a:rPr lang="fr-FR" sz="1600" dirty="0"/>
              <a:t> et de </a:t>
            </a:r>
            <a:r>
              <a:rPr lang="fr-FR" sz="1600" dirty="0" err="1"/>
              <a:t>Cistrières</a:t>
            </a:r>
            <a:r>
              <a:rPr lang="fr-FR" sz="1600" dirty="0"/>
              <a:t> sur le plateau de la Chaise-Dieu dans le Massif central, vers 1000m d’altitude. </a:t>
            </a:r>
          </a:p>
          <a:p>
            <a:r>
              <a:rPr lang="fr-FR" sz="1600" dirty="0"/>
              <a:t>- Importance de la forêt, soit des espaces boisés qui n’ont jamais été défrichés, souvent anciennes propriétés de l’abbaye de la Chaise-Dieu, soit de multiples plantations récentes, effectuées sur des parcelles délaissées par l’agriculture.</a:t>
            </a:r>
          </a:p>
          <a:p>
            <a:pPr marL="285750" indent="-285750">
              <a:buFontTx/>
              <a:buChar char="-"/>
            </a:pPr>
            <a:r>
              <a:rPr lang="fr-FR" sz="1600" dirty="0"/>
              <a:t>Les espaces agricoles sont réduits à l’état de clairières, constamment grignotées par l’extension des bois.</a:t>
            </a:r>
          </a:p>
          <a:p>
            <a:r>
              <a:rPr lang="fr-FR" sz="1600" dirty="0"/>
              <a:t>La Chapelle-</a:t>
            </a:r>
            <a:r>
              <a:rPr lang="fr-FR" sz="1600" dirty="0" err="1"/>
              <a:t>Geneste</a:t>
            </a:r>
            <a:r>
              <a:rPr lang="fr-FR" sz="1600" dirty="0"/>
              <a:t> comptait 846 habitants en 1872 et </a:t>
            </a:r>
            <a:r>
              <a:rPr lang="fr-FR" sz="1600" dirty="0" err="1"/>
              <a:t>Cistrières</a:t>
            </a:r>
            <a:r>
              <a:rPr lang="fr-FR" sz="1600" dirty="0"/>
              <a:t> 1 061. En 1999, dans la première  il ne restait que 141 habitants  et 100 en 2010  soit une diminution de 85%; les densités sont de 7 </a:t>
            </a:r>
            <a:r>
              <a:rPr lang="fr-FR" sz="1600" dirty="0" err="1"/>
              <a:t>hab</a:t>
            </a:r>
            <a:r>
              <a:rPr lang="fr-FR" sz="1600" dirty="0"/>
              <a:t>/km²</a:t>
            </a:r>
          </a:p>
          <a:p>
            <a:pPr algn="r"/>
            <a:r>
              <a:rPr lang="fr-FR" sz="1600" b="1" dirty="0"/>
              <a:t>J P </a:t>
            </a:r>
            <a:r>
              <a:rPr lang="fr-FR" sz="1600" b="1" dirty="0" err="1"/>
              <a:t>Diry</a:t>
            </a:r>
            <a:r>
              <a:rPr lang="fr-FR" sz="1600" dirty="0"/>
              <a:t>, Les espaces ruraux, (2004)</a:t>
            </a:r>
          </a:p>
        </p:txBody>
      </p:sp>
    </p:spTree>
    <p:extLst>
      <p:ext uri="{BB962C8B-B14F-4D97-AF65-F5344CB8AC3E}">
        <p14:creationId xmlns:p14="http://schemas.microsoft.com/office/powerpoint/2010/main" val="46308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1" y="404664"/>
            <a:ext cx="9125248" cy="5130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1013876" y="0"/>
            <a:ext cx="7632848" cy="523220"/>
          </a:xfrm>
          <a:prstGeom prst="rect">
            <a:avLst/>
          </a:prstGeom>
          <a:noFill/>
        </p:spPr>
        <p:txBody>
          <a:bodyPr wrap="square" rtlCol="0">
            <a:spAutoFit/>
          </a:bodyPr>
          <a:lstStyle/>
          <a:p>
            <a:r>
              <a:rPr lang="fr-FR" sz="2800" b="1" dirty="0">
                <a:solidFill>
                  <a:schemeClr val="bg1">
                    <a:lumMod val="50000"/>
                  </a:schemeClr>
                </a:solidFill>
              </a:rPr>
              <a:t>Mais se maintiennent des campagnes fragiles. </a:t>
            </a:r>
          </a:p>
        </p:txBody>
      </p:sp>
      <p:sp>
        <p:nvSpPr>
          <p:cNvPr id="5" name="ZoneTexte 4"/>
          <p:cNvSpPr txBox="1"/>
          <p:nvPr/>
        </p:nvSpPr>
        <p:spPr>
          <a:xfrm>
            <a:off x="0" y="5559756"/>
            <a:ext cx="9144000" cy="1200329"/>
          </a:xfrm>
          <a:prstGeom prst="rect">
            <a:avLst/>
          </a:prstGeom>
          <a:noFill/>
        </p:spPr>
        <p:txBody>
          <a:bodyPr wrap="square" rtlCol="0">
            <a:spAutoFit/>
          </a:bodyPr>
          <a:lstStyle/>
          <a:p>
            <a:r>
              <a:rPr lang="fr-FR" dirty="0"/>
              <a:t>Résistent mal au choc de la modernisation agricole, la SAU se contracte au bénéfice des friches ou de la forêt. La population vieillie et diminue . Les villages ont perdu la quasi-totalité de leurs commerces et services, les finances communales sont exsangues. Le tourisme souvent considéré par les élus comme une panacée, reste diffus et , sauf exception peu créateur d’emplois.</a:t>
            </a:r>
          </a:p>
        </p:txBody>
      </p:sp>
    </p:spTree>
    <p:extLst>
      <p:ext uri="{BB962C8B-B14F-4D97-AF65-F5344CB8AC3E}">
        <p14:creationId xmlns:p14="http://schemas.microsoft.com/office/powerpoint/2010/main" val="30207281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cartotheque.cget.gouv.fr/media/raw/record/eyJpIjoiZGVmYXVsdCIsIm0iOm51bGwsImQiOjEsInIiOjEwMn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76672"/>
            <a:ext cx="8352928" cy="545550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5960" y="6237312"/>
            <a:ext cx="9008040" cy="307777"/>
          </a:xfrm>
          <a:prstGeom prst="rect">
            <a:avLst/>
          </a:prstGeom>
        </p:spPr>
        <p:txBody>
          <a:bodyPr wrap="square">
            <a:spAutoFit/>
          </a:bodyPr>
          <a:lstStyle/>
          <a:p>
            <a:r>
              <a:rPr lang="fr-FR" sz="1400" dirty="0"/>
              <a:t>https://cartotheque.cget.gouv.fr/media/record/eyJpIjoiZGVmYXVsdCIsIm0iOm51bGwsImQiOjEsInIiOjEwMn0=/</a:t>
            </a:r>
          </a:p>
        </p:txBody>
      </p:sp>
      <p:sp>
        <p:nvSpPr>
          <p:cNvPr id="4" name="ZoneTexte 3"/>
          <p:cNvSpPr txBox="1"/>
          <p:nvPr/>
        </p:nvSpPr>
        <p:spPr>
          <a:xfrm>
            <a:off x="755576" y="188640"/>
            <a:ext cx="7416824" cy="400110"/>
          </a:xfrm>
          <a:prstGeom prst="rect">
            <a:avLst/>
          </a:prstGeom>
          <a:noFill/>
        </p:spPr>
        <p:txBody>
          <a:bodyPr wrap="square" rtlCol="0">
            <a:spAutoFit/>
          </a:bodyPr>
          <a:lstStyle/>
          <a:p>
            <a:r>
              <a:rPr lang="fr-FR" sz="2000" b="1" dirty="0"/>
              <a:t>Donc un dynamisme inégal</a:t>
            </a:r>
          </a:p>
        </p:txBody>
      </p:sp>
    </p:spTree>
    <p:extLst>
      <p:ext uri="{BB962C8B-B14F-4D97-AF65-F5344CB8AC3E}">
        <p14:creationId xmlns:p14="http://schemas.microsoft.com/office/powerpoint/2010/main" val="22853864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cartotheque.cget.gouv.fr/media/raw/record/eyJpIjoiZGVmYXVsdCIsIm0iOm51bGwsImQiOjEsInIiOjEwNX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8719988" cy="61653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9512" y="6165304"/>
            <a:ext cx="8784976" cy="646331"/>
          </a:xfrm>
          <a:prstGeom prst="rect">
            <a:avLst/>
          </a:prstGeom>
        </p:spPr>
        <p:txBody>
          <a:bodyPr wrap="square">
            <a:spAutoFit/>
          </a:bodyPr>
          <a:lstStyle/>
          <a:p>
            <a:r>
              <a:rPr lang="fr-FR" dirty="0"/>
              <a:t>https://cartotheque.cget.gouv.fr/media/record/eyJpIjoiZGVmYXVsdCIsIm0iOm51bGwsImQiOjEsInIiOjEwNX0=/</a:t>
            </a:r>
          </a:p>
        </p:txBody>
      </p:sp>
    </p:spTree>
    <p:extLst>
      <p:ext uri="{BB962C8B-B14F-4D97-AF65-F5344CB8AC3E}">
        <p14:creationId xmlns:p14="http://schemas.microsoft.com/office/powerpoint/2010/main" val="6394654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geotheque.org/wp-content/uploads/2016/05/Evolution-Pop-1968-2012-0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7649" r="16672"/>
          <a:stretch/>
        </p:blipFill>
        <p:spPr bwMode="auto">
          <a:xfrm>
            <a:off x="14290" y="6496334"/>
            <a:ext cx="9144000" cy="36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geotheque.org/wp-content/uploads/2016/05/Evolution-Pop-1968-2012-0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3509" t="66940" r="16672" b="2106"/>
          <a:stretch/>
        </p:blipFill>
        <p:spPr bwMode="auto">
          <a:xfrm>
            <a:off x="0" y="17846"/>
            <a:ext cx="6128443" cy="6677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848118" y="1124744"/>
            <a:ext cx="3116370" cy="5355312"/>
          </a:xfrm>
          <a:prstGeom prst="rect">
            <a:avLst/>
          </a:prstGeom>
          <a:solidFill>
            <a:schemeClr val="bg1"/>
          </a:solidFill>
        </p:spPr>
        <p:txBody>
          <a:bodyPr wrap="square">
            <a:spAutoFit/>
          </a:bodyPr>
          <a:lstStyle/>
          <a:p>
            <a:pPr algn="just"/>
            <a:r>
              <a:rPr lang="fr-FR" b="1" dirty="0"/>
              <a:t>Les campagnes les plus fragiles, marquées par le recul économique et démographique</a:t>
            </a:r>
          </a:p>
          <a:p>
            <a:pPr algn="just"/>
            <a:endParaRPr lang="fr-FR" dirty="0"/>
          </a:p>
          <a:p>
            <a:pPr algn="just"/>
            <a:r>
              <a:rPr lang="fr-FR" dirty="0"/>
              <a:t>Antithèse des campagnes des villes, ces campagnes qui déclinent couvrent, avec près de 800 cantons, une part très significative des territoires ruraux (1/3 du territoire national). En règle générale, elles cumulent trois handicaps : </a:t>
            </a:r>
          </a:p>
          <a:p>
            <a:pPr marL="285750" indent="-285750" algn="just">
              <a:buFont typeface="Arial" pitchFamily="34" charset="0"/>
              <a:buChar char="•"/>
            </a:pPr>
            <a:r>
              <a:rPr lang="fr-FR" dirty="0"/>
              <a:t>la faible densité de population, </a:t>
            </a:r>
          </a:p>
          <a:p>
            <a:pPr marL="285750" indent="-285750" algn="just">
              <a:buFont typeface="Arial" pitchFamily="34" charset="0"/>
              <a:buChar char="•"/>
            </a:pPr>
            <a:r>
              <a:rPr lang="fr-FR" dirty="0"/>
              <a:t>une tendance à la mono activité plus prononcée, </a:t>
            </a:r>
          </a:p>
          <a:p>
            <a:pPr marL="285750" indent="-285750" algn="just">
              <a:buFont typeface="Arial" pitchFamily="34" charset="0"/>
              <a:buChar char="•"/>
            </a:pPr>
            <a:r>
              <a:rPr lang="fr-FR" dirty="0"/>
              <a:t>et une évolution démographique régressive.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81" y="4083618"/>
            <a:ext cx="1220728" cy="2774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3059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2.bp.blogspot.com/-XmI1l6L4apU/XKGjhca0VZI/AAAAAAAAHq8/rrnyKcTAHBc1GZp6-Mw8kLrlDlprMbxxQCLcBGAs/s1600/Typologie%2Bdes%2Bcampagnes%2Bfran%25C3%25A7aises_CGET%2B20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247" y="404664"/>
            <a:ext cx="8801100" cy="62293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7246" y="13353"/>
            <a:ext cx="9115273" cy="276999"/>
          </a:xfrm>
          <a:prstGeom prst="rect">
            <a:avLst/>
          </a:prstGeom>
        </p:spPr>
        <p:txBody>
          <a:bodyPr wrap="square">
            <a:spAutoFit/>
          </a:bodyPr>
          <a:lstStyle/>
          <a:p>
            <a:r>
              <a:rPr lang="fr-FR" sz="1200" dirty="0"/>
              <a:t>https://cartonumerique.blogspot.com/2019/03/cartographier-les-espaces-ruraux-en-France.html</a:t>
            </a:r>
          </a:p>
        </p:txBody>
      </p:sp>
    </p:spTree>
    <p:extLst>
      <p:ext uri="{BB962C8B-B14F-4D97-AF65-F5344CB8AC3E}">
        <p14:creationId xmlns:p14="http://schemas.microsoft.com/office/powerpoint/2010/main" val="28691768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119188"/>
            <a:ext cx="8286750" cy="461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5295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1457361204"/>
              </p:ext>
            </p:extLst>
          </p:nvPr>
        </p:nvGraphicFramePr>
        <p:xfrm>
          <a:off x="34047" y="188640"/>
          <a:ext cx="9080920" cy="6572592"/>
        </p:xfrm>
        <a:graphic>
          <a:graphicData uri="http://schemas.openxmlformats.org/drawingml/2006/table">
            <a:tbl>
              <a:tblPr firstRow="1" bandRow="1">
                <a:tableStyleId>{5C22544A-7EE6-4342-B048-85BDC9FD1C3A}</a:tableStyleId>
              </a:tblPr>
              <a:tblGrid>
                <a:gridCol w="2665745">
                  <a:extLst>
                    <a:ext uri="{9D8B030D-6E8A-4147-A177-3AD203B41FA5}">
                      <a16:colId xmlns:a16="http://schemas.microsoft.com/office/drawing/2014/main" val="20000"/>
                    </a:ext>
                  </a:extLst>
                </a:gridCol>
                <a:gridCol w="6415175">
                  <a:extLst>
                    <a:ext uri="{9D8B030D-6E8A-4147-A177-3AD203B41FA5}">
                      <a16:colId xmlns:a16="http://schemas.microsoft.com/office/drawing/2014/main" val="20001"/>
                    </a:ext>
                  </a:extLst>
                </a:gridCol>
              </a:tblGrid>
              <a:tr h="360040">
                <a:tc gridSpan="2">
                  <a:txBody>
                    <a:bodyPr/>
                    <a:lstStyle/>
                    <a:p>
                      <a:pPr algn="ctr"/>
                      <a:r>
                        <a:rPr lang="fr-FR" sz="1600" b="1" i="0" u="none" strike="noStrike" baseline="0" dirty="0">
                          <a:solidFill>
                            <a:srgbClr val="000000"/>
                          </a:solidFill>
                          <a:latin typeface="Arial"/>
                        </a:rPr>
                        <a:t>Thème 3 : Les espaces ruraux : multifonctionnalité ou fragmentation ? </a:t>
                      </a:r>
                      <a:r>
                        <a:rPr lang="fr-FR" sz="1100" b="1" i="0" u="none" strike="noStrike" baseline="0" dirty="0">
                          <a:solidFill>
                            <a:srgbClr val="000000"/>
                          </a:solidFill>
                          <a:latin typeface="Arial"/>
                        </a:rPr>
                        <a:t>(12-14 heures) </a:t>
                      </a:r>
                      <a:endParaRPr lang="fr-FR" sz="1100" b="0" i="0" u="none" strike="noStrike" baseline="0" dirty="0">
                        <a:solidFill>
                          <a:srgbClr val="000000"/>
                        </a:solidFill>
                        <a:latin typeface="Arial"/>
                      </a:endParaRPr>
                    </a:p>
                  </a:txBody>
                  <a:tcPr/>
                </a:tc>
                <a:tc hMerge="1">
                  <a:txBody>
                    <a:bodyPr/>
                    <a:lstStyle/>
                    <a:p>
                      <a:endParaRPr lang="fr-FR"/>
                    </a:p>
                  </a:txBody>
                  <a:tcPr/>
                </a:tc>
                <a:extLst>
                  <a:ext uri="{0D108BD9-81ED-4DB2-BD59-A6C34878D82A}">
                    <a16:rowId xmlns:a16="http://schemas.microsoft.com/office/drawing/2014/main" val="10000"/>
                  </a:ext>
                </a:extLst>
              </a:tr>
              <a:tr h="1118600">
                <a:tc>
                  <a:txBody>
                    <a:bodyPr/>
                    <a:lstStyle/>
                    <a:p>
                      <a:r>
                        <a:rPr lang="fr-FR" sz="1100" b="1" i="0" u="none" strike="noStrike" baseline="0" dirty="0">
                          <a:solidFill>
                            <a:srgbClr val="000000"/>
                          </a:solidFill>
                          <a:latin typeface="Arial"/>
                        </a:rPr>
                        <a:t>Questions </a:t>
                      </a:r>
                    </a:p>
                    <a:p>
                      <a:endParaRPr lang="fr-FR" sz="1100" b="1" i="0" u="none" strike="noStrike" baseline="0" dirty="0">
                        <a:solidFill>
                          <a:srgbClr val="000000"/>
                        </a:solidFill>
                        <a:latin typeface="Arial"/>
                      </a:endParaRPr>
                    </a:p>
                    <a:p>
                      <a:endParaRPr lang="fr-FR" sz="1100" b="1" i="0" u="none" strike="noStrike" baseline="0" dirty="0">
                        <a:solidFill>
                          <a:srgbClr val="000000"/>
                        </a:solidFill>
                        <a:latin typeface="Arial"/>
                      </a:endParaRPr>
                    </a:p>
                    <a:p>
                      <a:endParaRPr lang="fr-FR" sz="1100" b="0" i="0" u="none" strike="noStrike" baseline="0" dirty="0">
                        <a:solidFill>
                          <a:srgbClr val="000000"/>
                        </a:solidFill>
                        <a:latin typeface="Arial"/>
                      </a:endParaRPr>
                    </a:p>
                    <a:p>
                      <a:pPr marL="171450" indent="-171450">
                        <a:buFont typeface="Arial" pitchFamily="34" charset="0"/>
                        <a:buChar char="•"/>
                      </a:pPr>
                      <a:r>
                        <a:rPr lang="fr-FR" sz="1100" b="0" i="0" u="none" strike="noStrike" baseline="0" dirty="0">
                          <a:solidFill>
                            <a:srgbClr val="000000"/>
                          </a:solidFill>
                          <a:latin typeface="Arial"/>
                        </a:rPr>
                        <a:t>La fragmentation des espaces ruraux. </a:t>
                      </a:r>
                    </a:p>
                    <a:p>
                      <a:pPr marL="171450" indent="-171450">
                        <a:buFont typeface="Arial" pitchFamily="34" charset="0"/>
                        <a:buChar char="•"/>
                      </a:pPr>
                      <a:endParaRPr lang="fr-FR" sz="1100" b="0" i="0" u="none" strike="noStrike" baseline="0" dirty="0">
                        <a:solidFill>
                          <a:srgbClr val="000000"/>
                        </a:solidFill>
                        <a:latin typeface="Arial"/>
                      </a:endParaRPr>
                    </a:p>
                    <a:p>
                      <a:pPr marL="171450" indent="-171450">
                        <a:buFont typeface="Arial" pitchFamily="34" charset="0"/>
                        <a:buChar char="•"/>
                      </a:pPr>
                      <a:endParaRPr lang="fr-FR" sz="1100" b="0" i="0" u="none" strike="noStrike" baseline="0" dirty="0">
                        <a:solidFill>
                          <a:srgbClr val="000000"/>
                        </a:solidFill>
                        <a:latin typeface="Arial"/>
                      </a:endParaRPr>
                    </a:p>
                    <a:p>
                      <a:pPr marL="171450" indent="-171450">
                        <a:buFont typeface="Arial" pitchFamily="34" charset="0"/>
                        <a:buChar char="•"/>
                      </a:pPr>
                      <a:endParaRPr lang="fr-FR" sz="1100" b="0" i="0" u="none" strike="noStrike" baseline="0" dirty="0">
                        <a:solidFill>
                          <a:srgbClr val="000000"/>
                        </a:solidFill>
                        <a:latin typeface="Arial"/>
                      </a:endParaRPr>
                    </a:p>
                    <a:p>
                      <a:pPr marL="171450" indent="-171450">
                        <a:buFont typeface="Arial" pitchFamily="34" charset="0"/>
                        <a:buChar char="•"/>
                      </a:pPr>
                      <a:r>
                        <a:rPr lang="fr-FR" sz="1100" b="0" i="0" u="none" strike="noStrike" baseline="0" dirty="0">
                          <a:solidFill>
                            <a:srgbClr val="000000"/>
                          </a:solidFill>
                          <a:latin typeface="Arial"/>
                        </a:rPr>
                        <a:t>Affirmation des fonctions non agricoles et conflits d’usages. </a:t>
                      </a:r>
                    </a:p>
                    <a:p>
                      <a:r>
                        <a:rPr lang="fr-FR" sz="1100" b="0" i="0" u="none" strike="noStrike" baseline="0" dirty="0">
                          <a:solidFill>
                            <a:srgbClr val="000000"/>
                          </a:solidFill>
                          <a:latin typeface="Arial"/>
                        </a:rPr>
                        <a:t>	</a:t>
                      </a:r>
                    </a:p>
                  </a:txBody>
                  <a:tcPr/>
                </a:tc>
                <a:tc>
                  <a:txBody>
                    <a:bodyPr/>
                    <a:lstStyle/>
                    <a:p>
                      <a:pPr algn="just"/>
                      <a:r>
                        <a:rPr lang="fr-FR" sz="1100" b="0" i="0" u="none" strike="noStrike" baseline="0" dirty="0">
                          <a:solidFill>
                            <a:srgbClr val="000000"/>
                          </a:solidFill>
                          <a:latin typeface="Arial"/>
                        </a:rPr>
                        <a:t>	</a:t>
                      </a:r>
                      <a:r>
                        <a:rPr lang="fr-FR" sz="1100" b="1" i="0" u="none" strike="noStrike" baseline="0" dirty="0">
                          <a:solidFill>
                            <a:srgbClr val="000000"/>
                          </a:solidFill>
                          <a:latin typeface="Arial"/>
                        </a:rPr>
                        <a:t>Commentaire </a:t>
                      </a:r>
                      <a:endParaRPr lang="fr-FR" sz="1100" b="0" i="0" u="none" strike="noStrike" baseline="0" dirty="0">
                        <a:solidFill>
                          <a:srgbClr val="000000"/>
                        </a:solidFill>
                        <a:latin typeface="Arial"/>
                      </a:endParaRPr>
                    </a:p>
                    <a:p>
                      <a:pPr algn="just"/>
                      <a:r>
                        <a:rPr lang="fr-FR" sz="1100" b="0" i="0" u="none" strike="noStrike" baseline="0" dirty="0">
                          <a:solidFill>
                            <a:srgbClr val="000000"/>
                          </a:solidFill>
                          <a:latin typeface="Arial"/>
                        </a:rPr>
                        <a:t>Les recompositions des espaces ruraux dans le monde sont marquées par le paradoxe de liens de plus en plus étroits avec les espaces urbains et l’affirmation de spécificités rurales (paysagères, économiques, voire socio-culturelles), impliquant des dynamiques contrastées de valorisation, de mise à l’écart ou de protection de la nature et du patrimoine. Globalement, la part des agriculteurs diminue au sein des populations rurales. </a:t>
                      </a:r>
                    </a:p>
                    <a:p>
                      <a:pPr algn="just"/>
                      <a:r>
                        <a:rPr lang="fr-FR" sz="1100" b="0" i="0" u="none" strike="noStrike" baseline="0" dirty="0">
                          <a:solidFill>
                            <a:srgbClr val="000000"/>
                          </a:solidFill>
                          <a:latin typeface="Arial"/>
                        </a:rPr>
                        <a:t>Toutefois, l’agriculture reste structurante pour certains espaces ruraux, avec des débouchés de plus en plus variés, alimentaires et non alimentaires. </a:t>
                      </a:r>
                    </a:p>
                    <a:p>
                      <a:pPr algn="just"/>
                      <a:endParaRPr lang="fr-FR" sz="1100" b="0" i="0" u="none" strike="noStrike" baseline="0" dirty="0">
                        <a:solidFill>
                          <a:srgbClr val="000000"/>
                        </a:solidFill>
                        <a:latin typeface="Arial"/>
                      </a:endParaRPr>
                    </a:p>
                    <a:p>
                      <a:pPr algn="just"/>
                      <a:r>
                        <a:rPr lang="fr-FR" sz="1100" b="0" i="0" u="none" strike="noStrike" baseline="0" dirty="0">
                          <a:solidFill>
                            <a:srgbClr val="000000"/>
                          </a:solidFill>
                          <a:latin typeface="Arial"/>
                        </a:rPr>
                        <a:t>À l’échelle mondiale, la multifonctionnalité des espaces ruraux s’affirme de manière inégale par l’importance croissante, en plus de la fonction agricole, de fonctions résidentielle, industrielle, environnementale ou touristique, contribuant tout à la fois à diversifier et à fragiliser ces espaces. Cette multifonctionnalité et cette fragmentation expliquent en partie la conflictualité accrue dans ces espaces autour d’enjeux divers, notamment fonciers : accaparement des terres, conflits d’usage… Elles posent la question de leur dépendance aux espaces urbains. </a:t>
                      </a:r>
                    </a:p>
                    <a:p>
                      <a:pPr algn="just"/>
                      <a:r>
                        <a:rPr lang="fr-FR" sz="1100" b="0" i="0" u="none" strike="noStrike" baseline="0" dirty="0">
                          <a:solidFill>
                            <a:srgbClr val="000000"/>
                          </a:solidFill>
                          <a:latin typeface="Arial"/>
                        </a:rPr>
                        <a:t>		</a:t>
                      </a:r>
                    </a:p>
                  </a:txBody>
                  <a:tcPr/>
                </a:tc>
                <a:extLst>
                  <a:ext uri="{0D108BD9-81ED-4DB2-BD59-A6C34878D82A}">
                    <a16:rowId xmlns:a16="http://schemas.microsoft.com/office/drawing/2014/main" val="10001"/>
                  </a:ext>
                </a:extLst>
              </a:tr>
              <a:tr h="1158240">
                <a:tc gridSpan="2">
                  <a:txBody>
                    <a:bodyPr/>
                    <a:lstStyle/>
                    <a:p>
                      <a:r>
                        <a:rPr lang="fr-FR" sz="1100" b="0" i="0" u="none" strike="noStrike" baseline="0" dirty="0">
                          <a:solidFill>
                            <a:srgbClr val="000000"/>
                          </a:solidFill>
                          <a:latin typeface="Arial"/>
                        </a:rPr>
                        <a:t>	</a:t>
                      </a:r>
                      <a:endParaRPr lang="fr-FR" sz="800" b="0" i="0" u="none" strike="noStrike" baseline="0" dirty="0">
                        <a:solidFill>
                          <a:srgbClr val="000000"/>
                        </a:solidFill>
                        <a:latin typeface="Arial"/>
                      </a:endParaRPr>
                    </a:p>
                    <a:p>
                      <a:r>
                        <a:rPr lang="fr-FR" sz="1100" b="1" i="0" u="none" strike="noStrike" baseline="0" dirty="0">
                          <a:solidFill>
                            <a:srgbClr val="000000"/>
                          </a:solidFill>
                          <a:latin typeface="Arial"/>
                        </a:rPr>
                        <a:t>Études de cas possibles : </a:t>
                      </a:r>
                      <a:endParaRPr lang="fr-FR" sz="1100" b="0" i="0" u="none" strike="noStrike" baseline="0" dirty="0">
                        <a:solidFill>
                          <a:srgbClr val="000000"/>
                        </a:solidFill>
                        <a:latin typeface="Arial"/>
                      </a:endParaRPr>
                    </a:p>
                    <a:p>
                      <a:pPr marL="171450" indent="-171450">
                        <a:buFont typeface="Arial" pitchFamily="34" charset="0"/>
                        <a:buChar char="•"/>
                      </a:pPr>
                      <a:r>
                        <a:rPr lang="fr-FR" sz="1100" b="0" i="0" u="none" strike="noStrike" baseline="0" dirty="0">
                          <a:solidFill>
                            <a:srgbClr val="000000"/>
                          </a:solidFill>
                          <a:latin typeface="Arial"/>
                        </a:rPr>
                        <a:t>Les mutations des espaces ruraux de Toscane. </a:t>
                      </a:r>
                    </a:p>
                    <a:p>
                      <a:pPr marL="171450" indent="-171450">
                        <a:buFont typeface="Arial" pitchFamily="34" charset="0"/>
                        <a:buChar char="•"/>
                      </a:pPr>
                      <a:r>
                        <a:rPr lang="fr-FR" sz="1100" b="0" i="0" u="none" strike="noStrike" baseline="0" dirty="0">
                          <a:solidFill>
                            <a:srgbClr val="000000"/>
                          </a:solidFill>
                          <a:latin typeface="Arial"/>
                        </a:rPr>
                        <a:t>Les transformations paysagères des espaces ruraux d’une région française (métropolitaine ou ultramarine). </a:t>
                      </a:r>
                    </a:p>
                    <a:p>
                      <a:pPr marL="171450" indent="-171450">
                        <a:buFont typeface="Arial" pitchFamily="34" charset="0"/>
                        <a:buChar char="•"/>
                      </a:pPr>
                      <a:r>
                        <a:rPr lang="fr-FR" sz="1100" b="0" i="0" u="none" strike="noStrike" baseline="0" dirty="0">
                          <a:solidFill>
                            <a:srgbClr val="000000"/>
                          </a:solidFill>
                          <a:latin typeface="Arial"/>
                        </a:rPr>
                        <a:t>Mutations agricoles et recomposition des espaces ruraux en Inde. </a:t>
                      </a:r>
                    </a:p>
                    <a:p>
                      <a:pPr marL="171450" indent="-171450">
                        <a:buFont typeface="Arial" pitchFamily="34" charset="0"/>
                        <a:buChar char="•"/>
                      </a:pPr>
                      <a:r>
                        <a:rPr lang="fr-FR" sz="1100" b="0" i="0" u="none" strike="noStrike" baseline="0" dirty="0">
                          <a:solidFill>
                            <a:srgbClr val="000000"/>
                          </a:solidFill>
                          <a:latin typeface="Arial"/>
                        </a:rPr>
                        <a:t>Les espaces ruraux canadiens : une multifonctionnalité marquée. </a:t>
                      </a:r>
                    </a:p>
                    <a:p>
                      <a:endParaRPr lang="fr-FR" sz="1100" b="0" i="0" u="none" strike="noStrike" baseline="0" dirty="0">
                        <a:solidFill>
                          <a:srgbClr val="000000"/>
                        </a:solidFill>
                        <a:latin typeface="Arial"/>
                      </a:endParaRPr>
                    </a:p>
                  </a:txBody>
                  <a:tcPr/>
                </a:tc>
                <a:tc hMerge="1">
                  <a:txBody>
                    <a:bodyPr/>
                    <a:lstStyle/>
                    <a:p>
                      <a:endParaRPr lang="fr-FR"/>
                    </a:p>
                  </a:txBody>
                  <a:tcPr/>
                </a:tc>
                <a:extLst>
                  <a:ext uri="{0D108BD9-81ED-4DB2-BD59-A6C34878D82A}">
                    <a16:rowId xmlns:a16="http://schemas.microsoft.com/office/drawing/2014/main" val="10002"/>
                  </a:ext>
                </a:extLst>
              </a:tr>
              <a:tr h="2173952">
                <a:tc>
                  <a:txBody>
                    <a:bodyPr/>
                    <a:lstStyle/>
                    <a:p>
                      <a:r>
                        <a:rPr lang="fr-FR" sz="1100" b="0" i="0" u="none" strike="noStrike" baseline="0" dirty="0">
                          <a:solidFill>
                            <a:srgbClr val="000000"/>
                          </a:solidFill>
                          <a:latin typeface="Arial"/>
                        </a:rPr>
                        <a:t>	</a:t>
                      </a:r>
                    </a:p>
                    <a:p>
                      <a:r>
                        <a:rPr lang="fr-FR" sz="1100" b="1" i="0" u="none" strike="noStrike" baseline="0" dirty="0">
                          <a:solidFill>
                            <a:srgbClr val="000000"/>
                          </a:solidFill>
                          <a:latin typeface="Arial"/>
                        </a:rPr>
                        <a:t>Question spécifique sur la France </a:t>
                      </a:r>
                    </a:p>
                    <a:p>
                      <a:endParaRPr lang="fr-FR" sz="1100" b="0" i="0" u="none" strike="noStrike" baseline="0" dirty="0">
                        <a:solidFill>
                          <a:srgbClr val="000000"/>
                        </a:solidFill>
                        <a:latin typeface="Arial"/>
                      </a:endParaRPr>
                    </a:p>
                    <a:p>
                      <a:r>
                        <a:rPr lang="fr-FR" sz="1100" b="0" i="0" u="none" strike="noStrike" baseline="0" dirty="0">
                          <a:solidFill>
                            <a:srgbClr val="000000"/>
                          </a:solidFill>
                          <a:latin typeface="Arial"/>
                        </a:rPr>
                        <a:t>La France : des espaces ruraux multifonctionnels, entre initiatives locales et politiques européennes. 	</a:t>
                      </a:r>
                    </a:p>
                  </a:txBody>
                  <a:tcPr/>
                </a:tc>
                <a:tc>
                  <a:txBody>
                    <a:bodyPr/>
                    <a:lstStyle/>
                    <a:p>
                      <a:r>
                        <a:rPr lang="fr-FR" sz="1100" b="0" i="0" u="none" strike="noStrike" baseline="0" dirty="0">
                          <a:solidFill>
                            <a:srgbClr val="000000"/>
                          </a:solidFill>
                          <a:latin typeface="Arial"/>
                        </a:rPr>
                        <a:t>	</a:t>
                      </a:r>
                      <a:r>
                        <a:rPr lang="fr-FR" sz="1100" b="1" i="0" u="none" strike="noStrike" baseline="0" dirty="0">
                          <a:solidFill>
                            <a:srgbClr val="000000"/>
                          </a:solidFill>
                          <a:latin typeface="Arial"/>
                        </a:rPr>
                        <a:t>Commentaire </a:t>
                      </a:r>
                      <a:endParaRPr lang="fr-FR" sz="1100" b="0" i="0" u="none" strike="noStrike" baseline="0" dirty="0">
                        <a:solidFill>
                          <a:srgbClr val="000000"/>
                        </a:solidFill>
                        <a:latin typeface="Arial"/>
                      </a:endParaRPr>
                    </a:p>
                    <a:p>
                      <a:r>
                        <a:rPr lang="fr-FR" sz="1100" b="0" i="0" u="none" strike="noStrike" baseline="0" dirty="0">
                          <a:solidFill>
                            <a:srgbClr val="000000"/>
                          </a:solidFill>
                          <a:latin typeface="Arial"/>
                        </a:rPr>
                        <a:t>En France, les espaces ruraux se transforment : </a:t>
                      </a:r>
                    </a:p>
                    <a:p>
                      <a:pPr marL="171450" indent="-171450">
                        <a:buFont typeface="Wingdings" pitchFamily="2" charset="2"/>
                        <a:buChar char="ü"/>
                      </a:pPr>
                      <a:r>
                        <a:rPr lang="fr-FR" sz="1100" b="0" i="0" u="none" strike="noStrike" baseline="0" dirty="0">
                          <a:solidFill>
                            <a:srgbClr val="000000"/>
                          </a:solidFill>
                          <a:latin typeface="Arial"/>
                        </a:rPr>
                        <a:t>mutation des systèmes agricoles et diversification des fonctions productives, </a:t>
                      </a:r>
                    </a:p>
                    <a:p>
                      <a:pPr marL="171450" indent="-171450">
                        <a:buFont typeface="Wingdings" pitchFamily="2" charset="2"/>
                        <a:buChar char="ü"/>
                      </a:pPr>
                      <a:r>
                        <a:rPr lang="fr-FR" sz="1100" b="0" i="0" u="none" strike="noStrike" baseline="0" dirty="0">
                          <a:solidFill>
                            <a:srgbClr val="000000"/>
                          </a:solidFill>
                          <a:latin typeface="Arial"/>
                        </a:rPr>
                        <a:t>pression urbaine croissante et liens accrus avec les espaces urbains, </a:t>
                      </a:r>
                    </a:p>
                    <a:p>
                      <a:pPr marL="171450" indent="-171450">
                        <a:buFont typeface="Wingdings" pitchFamily="2" charset="2"/>
                        <a:buChar char="ü"/>
                      </a:pPr>
                      <a:r>
                        <a:rPr lang="fr-FR" sz="1100" b="0" i="0" u="none" strike="noStrike" baseline="0" dirty="0">
                          <a:solidFill>
                            <a:srgbClr val="000000"/>
                          </a:solidFill>
                          <a:latin typeface="Arial"/>
                        </a:rPr>
                        <a:t>entre vieillissement et renouveau des populations rurales, diversification des dynamiques démographiques et résidentielles. </a:t>
                      </a:r>
                    </a:p>
                    <a:p>
                      <a:endParaRPr lang="fr-FR" sz="1100" b="0" i="0" u="none" strike="noStrike" baseline="0" dirty="0">
                        <a:solidFill>
                          <a:srgbClr val="000000"/>
                        </a:solidFill>
                        <a:latin typeface="Arial"/>
                      </a:endParaRPr>
                    </a:p>
                    <a:p>
                      <a:r>
                        <a:rPr lang="fr-FR" sz="1100" b="0" i="0" u="none" strike="noStrike" baseline="0" dirty="0">
                          <a:solidFill>
                            <a:srgbClr val="000000"/>
                          </a:solidFill>
                          <a:latin typeface="Arial"/>
                        </a:rPr>
                        <a:t>Ces mutations s’accompagnent d’enjeux d’aménagement et de développement rural : valorisation et soutien de l’agriculture, équipement numérique, télétravail, protection de l’environnement, maintien et organisation ou réorganisation des services publics… </a:t>
                      </a:r>
                    </a:p>
                    <a:p>
                      <a:r>
                        <a:rPr lang="fr-FR" sz="1100" b="0" i="0" u="none" strike="noStrike" baseline="0" dirty="0">
                          <a:solidFill>
                            <a:srgbClr val="000000"/>
                          </a:solidFill>
                          <a:latin typeface="Arial"/>
                        </a:rPr>
                        <a:t>Ces enjeux mobilisent des acteurs à différentes échelles, du développement local aux politiques nationales et européennes de développement rural. 	</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4390724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267" y="302359"/>
            <a:ext cx="9144000" cy="6555641"/>
          </a:xfrm>
          <a:prstGeom prst="rect">
            <a:avLst/>
          </a:prstGeom>
        </p:spPr>
        <p:txBody>
          <a:bodyPr wrap="square">
            <a:spAutoFit/>
          </a:bodyPr>
          <a:lstStyle/>
          <a:p>
            <a:pPr algn="just"/>
            <a:r>
              <a:rPr lang="fr-FR" sz="2000" dirty="0"/>
              <a:t>Les territoires ruraux sont donc extrêmement divers, et les enjeux auxquels ils sont soumis, et qui peuvent être majeurs, expriment cette variété de situations.</a:t>
            </a:r>
          </a:p>
          <a:p>
            <a:pPr algn="just"/>
            <a:r>
              <a:rPr lang="fr-FR" sz="2000" dirty="0"/>
              <a:t>Ce sont d’abord les enjeux liés à la compétition des fonctions. C’est le cas dans les “campagnes des villes” où la concurrence entre le résidentiel et le productif, notamment agricole, peut-être particulièrement intense.</a:t>
            </a:r>
          </a:p>
          <a:p>
            <a:pPr algn="just"/>
            <a:r>
              <a:rPr lang="fr-FR" sz="2000" dirty="0"/>
              <a:t>Ce sont ensuite les enjeux liés à la spécialisation des fonctions. Les “campagnes les plus fragiles” souffrent souvent de n’avoir d’autres alternatives à leur fonction productive déclinante.</a:t>
            </a:r>
          </a:p>
          <a:p>
            <a:pPr algn="just"/>
            <a:r>
              <a:rPr lang="fr-FR" sz="2000" dirty="0"/>
              <a:t>Ce sont enfin les enjeux liés à l’équilibre à trouver à l’avenir entre différentes fonctions. Les espaces ruraux en transition, qui constituent une part importante des territoires ruraux, ont encore à trouver les chemins d’un développement qui les rapprochent des “nouvelles campagnes”, attractives et multifonctionnelles. </a:t>
            </a:r>
          </a:p>
          <a:p>
            <a:pPr algn="just"/>
            <a:r>
              <a:rPr lang="fr-FR" sz="2000" dirty="0"/>
              <a:t>La variété des enjeux, image de la variété des territoires ruraux, nécessite une mobilisation de tous les acteurs publics. L’intervention de l’État, qui est la traduction d’un souci d’équité et de solidarité nationale, doit s’accompagner d’une intervention des collectivités locales capables d’assurer la prise en charge de cette diversité des situations, au plus près des acteurs ruraux.</a:t>
            </a:r>
          </a:p>
          <a:p>
            <a:pPr algn="just"/>
            <a:r>
              <a:rPr lang="fr-FR" sz="2000" dirty="0"/>
              <a:t>Loin enfin de constituer des images figées, les visages de la France rurale sont amenés à évoluer. Les territoires ruraux ne sont pas enfermés dans un schéma unique de développement, ni promis ou condamnés à rester éternellement dans une classe donnée. C’est sur cette conviction que se fonde l’action publique.</a:t>
            </a:r>
          </a:p>
        </p:txBody>
      </p:sp>
      <p:sp>
        <p:nvSpPr>
          <p:cNvPr id="3" name="Rectangle 2"/>
          <p:cNvSpPr/>
          <p:nvPr/>
        </p:nvSpPr>
        <p:spPr>
          <a:xfrm>
            <a:off x="109538" y="-72007"/>
            <a:ext cx="9069729" cy="400110"/>
          </a:xfrm>
          <a:prstGeom prst="rect">
            <a:avLst/>
          </a:prstGeom>
        </p:spPr>
        <p:txBody>
          <a:bodyPr wrap="square">
            <a:spAutoFit/>
          </a:bodyPr>
          <a:lstStyle/>
          <a:p>
            <a:pPr lvl="0"/>
            <a:r>
              <a:rPr lang="fr-FR" sz="2000" b="1" dirty="0">
                <a:solidFill>
                  <a:prstClr val="black"/>
                </a:solidFill>
              </a:rPr>
              <a:t>En guise de conclusion : Quelle France rurale pour 2020?                        DATAR 2003</a:t>
            </a:r>
          </a:p>
        </p:txBody>
      </p:sp>
    </p:spTree>
    <p:extLst>
      <p:ext uri="{BB962C8B-B14F-4D97-AF65-F5344CB8AC3E}">
        <p14:creationId xmlns:p14="http://schemas.microsoft.com/office/powerpoint/2010/main" val="12834295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85" y="0"/>
            <a:ext cx="2655599" cy="646331"/>
          </a:xfrm>
          <a:prstGeom prst="rect">
            <a:avLst/>
          </a:prstGeom>
        </p:spPr>
        <p:txBody>
          <a:bodyPr wrap="none">
            <a:spAutoFit/>
          </a:bodyPr>
          <a:lstStyle/>
          <a:p>
            <a:r>
              <a:rPr lang="fr-FR" dirty="0"/>
              <a:t>Quelques sites ressources </a:t>
            </a:r>
            <a:endParaRPr lang="fr-FR" dirty="0">
              <a:hlinkClick r:id="rId2"/>
            </a:endParaRPr>
          </a:p>
          <a:p>
            <a:endParaRPr lang="fr-FR" dirty="0"/>
          </a:p>
        </p:txBody>
      </p:sp>
      <p:sp>
        <p:nvSpPr>
          <p:cNvPr id="3" name="Rectangle 2"/>
          <p:cNvSpPr/>
          <p:nvPr/>
        </p:nvSpPr>
        <p:spPr>
          <a:xfrm>
            <a:off x="0" y="260648"/>
            <a:ext cx="9035995" cy="6647974"/>
          </a:xfrm>
          <a:prstGeom prst="rect">
            <a:avLst/>
          </a:prstGeom>
        </p:spPr>
        <p:txBody>
          <a:bodyPr wrap="square">
            <a:spAutoFit/>
          </a:bodyPr>
          <a:lstStyle/>
          <a:p>
            <a:r>
              <a:rPr lang="fr-FR" dirty="0">
                <a:hlinkClick r:id="rId3"/>
              </a:rPr>
              <a:t>https://www.cget.gouv.fr/territoires/ruralites</a:t>
            </a:r>
            <a:r>
              <a:rPr lang="fr-FR" dirty="0"/>
              <a:t> </a:t>
            </a:r>
          </a:p>
          <a:p>
            <a:r>
              <a:rPr lang="fr-FR" dirty="0">
                <a:hlinkClick r:id="rId4"/>
              </a:rPr>
              <a:t>https://cartotheque.cget.gouv.fr/cartes</a:t>
            </a:r>
            <a:r>
              <a:rPr lang="fr-FR" dirty="0"/>
              <a:t> </a:t>
            </a:r>
          </a:p>
          <a:p>
            <a:r>
              <a:rPr lang="fr-FR" dirty="0">
                <a:hlinkClick r:id="rId5"/>
              </a:rPr>
              <a:t>https://www.ladocumentationfrancaise.fr/var/storage/rapports-publics/034000553.pdf</a:t>
            </a:r>
            <a:endParaRPr lang="fr-FR" dirty="0"/>
          </a:p>
          <a:p>
            <a:r>
              <a:rPr lang="fr-FR" dirty="0">
                <a:hlinkClick r:id="rId6"/>
              </a:rPr>
              <a:t>http://www.geographie.ens.fr/-Phototheque-176-.html</a:t>
            </a:r>
            <a:r>
              <a:rPr lang="fr-FR" dirty="0"/>
              <a:t>  photothèque de </a:t>
            </a:r>
            <a:r>
              <a:rPr lang="fr-FR" dirty="0" err="1"/>
              <a:t>l’ens</a:t>
            </a:r>
            <a:r>
              <a:rPr lang="fr-FR" dirty="0"/>
              <a:t>  </a:t>
            </a:r>
          </a:p>
          <a:p>
            <a:r>
              <a:rPr lang="fr-FR" dirty="0">
                <a:hlinkClick r:id="rId2"/>
              </a:rPr>
              <a:t>https://geoimage.cnes.fr/fr</a:t>
            </a:r>
            <a:r>
              <a:rPr lang="fr-FR" dirty="0"/>
              <a:t>   </a:t>
            </a:r>
            <a:r>
              <a:rPr lang="fr-FR" dirty="0" err="1"/>
              <a:t>geoimage</a:t>
            </a:r>
            <a:endParaRPr lang="fr-FR" dirty="0"/>
          </a:p>
          <a:p>
            <a:endParaRPr lang="fr-FR" sz="400" dirty="0"/>
          </a:p>
          <a:p>
            <a:r>
              <a:rPr lang="fr-FR" dirty="0"/>
              <a:t>Datar prospective : Quelle France rurale pour 2020: </a:t>
            </a:r>
            <a:r>
              <a:rPr lang="fr-FR" dirty="0">
                <a:hlinkClick r:id="rId5"/>
              </a:rPr>
              <a:t>https://www.ladocumentationfrancaise.fr/var/storage/rapports-publics/034000553.pdf</a:t>
            </a:r>
            <a:r>
              <a:rPr lang="fr-FR" dirty="0"/>
              <a:t>  </a:t>
            </a:r>
          </a:p>
          <a:p>
            <a:endParaRPr lang="fr-FR" sz="1200" dirty="0"/>
          </a:p>
          <a:p>
            <a:r>
              <a:rPr lang="fr-FR" b="1" dirty="0"/>
              <a:t>Ouvrages généraux sur la France :</a:t>
            </a:r>
          </a:p>
          <a:p>
            <a:pPr marL="285750" indent="-285750">
              <a:buFont typeface="Arial" pitchFamily="34" charset="0"/>
              <a:buChar char="•"/>
            </a:pPr>
            <a:r>
              <a:rPr lang="fr-FR" dirty="0"/>
              <a:t>Magali </a:t>
            </a:r>
            <a:r>
              <a:rPr lang="fr-FR" dirty="0" err="1"/>
              <a:t>Reghezza-Zitt</a:t>
            </a:r>
            <a:r>
              <a:rPr lang="fr-FR" dirty="0"/>
              <a:t>, </a:t>
            </a:r>
            <a:r>
              <a:rPr lang="fr-FR" i="1" dirty="0"/>
              <a:t>La France dans ses territoires</a:t>
            </a:r>
            <a:r>
              <a:rPr lang="fr-FR" dirty="0"/>
              <a:t>,2011, réédition 2017 , SEDES.</a:t>
            </a:r>
          </a:p>
          <a:p>
            <a:pPr marL="285750" indent="-285750">
              <a:buFont typeface="Arial" pitchFamily="34" charset="0"/>
              <a:buChar char="•"/>
            </a:pPr>
            <a:r>
              <a:rPr lang="fr-FR" dirty="0"/>
              <a:t>Magali </a:t>
            </a:r>
            <a:r>
              <a:rPr lang="fr-FR" dirty="0" err="1"/>
              <a:t>Reghezza-Zitt</a:t>
            </a:r>
            <a:r>
              <a:rPr lang="fr-FR" dirty="0"/>
              <a:t>, </a:t>
            </a:r>
            <a:r>
              <a:rPr lang="fr-FR" i="1" dirty="0"/>
              <a:t>La France , une géographie en mouvement</a:t>
            </a:r>
            <a:r>
              <a:rPr lang="fr-FR" dirty="0"/>
              <a:t>, La Documentation photographique 8096,2013.</a:t>
            </a:r>
          </a:p>
          <a:p>
            <a:endParaRPr lang="fr-FR" sz="600" dirty="0"/>
          </a:p>
          <a:p>
            <a:r>
              <a:rPr lang="fr-FR" b="1" dirty="0"/>
              <a:t>Ouvrages sur les espaces ruraux français:</a:t>
            </a:r>
          </a:p>
          <a:p>
            <a:pPr marL="285750" indent="-285750">
              <a:buFont typeface="Arial" pitchFamily="34" charset="0"/>
              <a:buChar char="•"/>
            </a:pPr>
            <a:r>
              <a:rPr lang="fr-FR" dirty="0"/>
              <a:t>Yves Jean et Laurent </a:t>
            </a:r>
            <a:r>
              <a:rPr lang="fr-FR" dirty="0" err="1"/>
              <a:t>Rieutort</a:t>
            </a:r>
            <a:r>
              <a:rPr lang="fr-FR" dirty="0"/>
              <a:t> (</a:t>
            </a:r>
            <a:r>
              <a:rPr lang="fr-FR" dirty="0" err="1"/>
              <a:t>dir</a:t>
            </a:r>
            <a:r>
              <a:rPr lang="fr-FR" dirty="0"/>
              <a:t>.), </a:t>
            </a:r>
            <a:r>
              <a:rPr lang="fr-FR" i="1" dirty="0"/>
              <a:t>Les espaces ruraux en France</a:t>
            </a:r>
            <a:r>
              <a:rPr lang="fr-FR" dirty="0"/>
              <a:t>, Armand Colin, coll. «horizons », 2018, </a:t>
            </a:r>
          </a:p>
          <a:p>
            <a:pPr marL="285750" indent="-285750">
              <a:buFont typeface="Arial" pitchFamily="34" charset="0"/>
              <a:buChar char="•"/>
            </a:pPr>
            <a:r>
              <a:rPr lang="fr-FR" dirty="0"/>
              <a:t>Jean-Benoît </a:t>
            </a:r>
            <a:r>
              <a:rPr lang="fr-FR" dirty="0" err="1"/>
              <a:t>Bouron</a:t>
            </a:r>
            <a:r>
              <a:rPr lang="fr-FR" dirty="0"/>
              <a:t> et Pierre-Marie Georges, 2015, </a:t>
            </a:r>
            <a:r>
              <a:rPr lang="fr-FR" i="1" dirty="0"/>
              <a:t>Les territoires ruraux en France,</a:t>
            </a:r>
            <a:r>
              <a:rPr lang="fr-FR" dirty="0"/>
              <a:t> Ellipses.</a:t>
            </a:r>
            <a:endParaRPr lang="fr-FR" sz="800" dirty="0"/>
          </a:p>
          <a:p>
            <a:pPr marL="285750" indent="-285750">
              <a:buFont typeface="Arial" pitchFamily="34" charset="0"/>
              <a:buChar char="•"/>
            </a:pPr>
            <a:endParaRPr lang="fr-FR" sz="800" dirty="0"/>
          </a:p>
          <a:p>
            <a:r>
              <a:rPr lang="fr-FR" dirty="0"/>
              <a:t>À paraitre : Monique Poulot François </a:t>
            </a:r>
            <a:r>
              <a:rPr lang="fr-FR" dirty="0" err="1"/>
              <a:t>Legouy</a:t>
            </a:r>
            <a:r>
              <a:rPr lang="fr-FR" dirty="0"/>
              <a:t>, </a:t>
            </a:r>
            <a:r>
              <a:rPr lang="fr-FR" i="1" dirty="0"/>
              <a:t>Les espaces ruraux en France, </a:t>
            </a:r>
            <a:r>
              <a:rPr lang="fr-FR" dirty="0"/>
              <a:t>La Documentation photographique  8131 – octobre 2019.</a:t>
            </a:r>
          </a:p>
          <a:p>
            <a:r>
              <a:rPr lang="fr-FR" b="1" dirty="0"/>
              <a:t>Ouvrage sur les espaces ruraux mondiaux </a:t>
            </a:r>
          </a:p>
          <a:p>
            <a:r>
              <a:rPr lang="fr-FR" dirty="0"/>
              <a:t>J P </a:t>
            </a:r>
            <a:r>
              <a:rPr lang="fr-FR" dirty="0" err="1"/>
              <a:t>Diry</a:t>
            </a:r>
            <a:r>
              <a:rPr lang="fr-FR" dirty="0"/>
              <a:t>, Les espaces ruraux, Armand Colin 2</a:t>
            </a:r>
            <a:r>
              <a:rPr lang="fr-FR" baseline="30000" dirty="0"/>
              <a:t>e</a:t>
            </a:r>
            <a:r>
              <a:rPr lang="fr-FR" dirty="0"/>
              <a:t>  édition 2004.</a:t>
            </a:r>
          </a:p>
          <a:p>
            <a:endParaRPr lang="fr-FR" sz="800" dirty="0"/>
          </a:p>
          <a:p>
            <a:r>
              <a:rPr lang="fr-FR" dirty="0"/>
              <a:t>Une bibliographie détaillée sur le site </a:t>
            </a:r>
            <a:r>
              <a:rPr lang="fr-FR" i="1" dirty="0" err="1"/>
              <a:t>Géoconfluences</a:t>
            </a:r>
            <a:r>
              <a:rPr lang="fr-FR" dirty="0"/>
              <a:t> : </a:t>
            </a:r>
          </a:p>
          <a:p>
            <a:r>
              <a:rPr lang="fr-FR" dirty="0">
                <a:hlinkClick r:id="rId7"/>
              </a:rPr>
              <a:t>http://geoconfluences.ens-lyon.fr/programmes/concours/espaces-ruraux-france-bibliographie</a:t>
            </a:r>
            <a:r>
              <a:rPr lang="fr-FR" dirty="0"/>
              <a:t> </a:t>
            </a:r>
          </a:p>
        </p:txBody>
      </p:sp>
    </p:spTree>
    <p:extLst>
      <p:ext uri="{BB962C8B-B14F-4D97-AF65-F5344CB8AC3E}">
        <p14:creationId xmlns:p14="http://schemas.microsoft.com/office/powerpoint/2010/main" val="3604975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2601859119"/>
              </p:ext>
            </p:extLst>
          </p:nvPr>
        </p:nvGraphicFramePr>
        <p:xfrm>
          <a:off x="34047" y="188640"/>
          <a:ext cx="9080920" cy="3133720"/>
        </p:xfrm>
        <a:graphic>
          <a:graphicData uri="http://schemas.openxmlformats.org/drawingml/2006/table">
            <a:tbl>
              <a:tblPr firstRow="1" bandRow="1">
                <a:tableStyleId>{5C22544A-7EE6-4342-B048-85BDC9FD1C3A}</a:tableStyleId>
              </a:tblPr>
              <a:tblGrid>
                <a:gridCol w="2665745">
                  <a:extLst>
                    <a:ext uri="{9D8B030D-6E8A-4147-A177-3AD203B41FA5}">
                      <a16:colId xmlns:a16="http://schemas.microsoft.com/office/drawing/2014/main" val="20000"/>
                    </a:ext>
                  </a:extLst>
                </a:gridCol>
                <a:gridCol w="6415175">
                  <a:extLst>
                    <a:ext uri="{9D8B030D-6E8A-4147-A177-3AD203B41FA5}">
                      <a16:colId xmlns:a16="http://schemas.microsoft.com/office/drawing/2014/main" val="20001"/>
                    </a:ext>
                  </a:extLst>
                </a:gridCol>
              </a:tblGrid>
              <a:tr h="360040">
                <a:tc gridSpan="2">
                  <a:txBody>
                    <a:bodyPr/>
                    <a:lstStyle/>
                    <a:p>
                      <a:pPr algn="ctr"/>
                      <a:r>
                        <a:rPr lang="fr-FR" sz="1600" b="1" i="0" u="none" strike="noStrike" baseline="0" dirty="0">
                          <a:solidFill>
                            <a:srgbClr val="000000"/>
                          </a:solidFill>
                          <a:latin typeface="Arial"/>
                        </a:rPr>
                        <a:t>Thème 3 : Les espaces ruraux : multifonctionnalité ou fragmentation ? </a:t>
                      </a:r>
                      <a:r>
                        <a:rPr lang="fr-FR" sz="1100" b="1" i="0" u="none" strike="noStrike" baseline="0" dirty="0">
                          <a:solidFill>
                            <a:srgbClr val="000000"/>
                          </a:solidFill>
                          <a:latin typeface="Arial"/>
                        </a:rPr>
                        <a:t>(12-14 heures) </a:t>
                      </a:r>
                      <a:endParaRPr lang="fr-FR" sz="1100" b="0" i="0" u="none" strike="noStrike" baseline="0" dirty="0">
                        <a:solidFill>
                          <a:srgbClr val="000000"/>
                        </a:solidFill>
                        <a:latin typeface="Arial"/>
                      </a:endParaRPr>
                    </a:p>
                  </a:txBody>
                  <a:tcPr/>
                </a:tc>
                <a:tc hMerge="1">
                  <a:txBody>
                    <a:bodyPr/>
                    <a:lstStyle/>
                    <a:p>
                      <a:endParaRPr lang="fr-FR"/>
                    </a:p>
                  </a:txBody>
                  <a:tcPr/>
                </a:tc>
                <a:extLst>
                  <a:ext uri="{0D108BD9-81ED-4DB2-BD59-A6C34878D82A}">
                    <a16:rowId xmlns:a16="http://schemas.microsoft.com/office/drawing/2014/main" val="10000"/>
                  </a:ext>
                </a:extLst>
              </a:tr>
              <a:tr h="1118600">
                <a:tc>
                  <a:txBody>
                    <a:bodyPr/>
                    <a:lstStyle/>
                    <a:p>
                      <a:r>
                        <a:rPr lang="fr-FR" sz="1100" b="1" i="0" u="none" strike="noStrike" baseline="0" dirty="0">
                          <a:solidFill>
                            <a:srgbClr val="000000"/>
                          </a:solidFill>
                          <a:latin typeface="Arial"/>
                        </a:rPr>
                        <a:t>Questions </a:t>
                      </a:r>
                    </a:p>
                    <a:p>
                      <a:endParaRPr lang="fr-FR" sz="1100" b="1" i="0" u="none" strike="noStrike" baseline="0" dirty="0">
                        <a:solidFill>
                          <a:srgbClr val="000000"/>
                        </a:solidFill>
                        <a:latin typeface="Arial"/>
                      </a:endParaRPr>
                    </a:p>
                    <a:p>
                      <a:endParaRPr lang="fr-FR" sz="1100" b="1" i="0" u="none" strike="noStrike" baseline="0" dirty="0">
                        <a:solidFill>
                          <a:srgbClr val="000000"/>
                        </a:solidFill>
                        <a:latin typeface="Arial"/>
                      </a:endParaRPr>
                    </a:p>
                    <a:p>
                      <a:endParaRPr lang="fr-FR" sz="1100" b="0" i="0" u="none" strike="noStrike" baseline="0" dirty="0">
                        <a:solidFill>
                          <a:srgbClr val="000000"/>
                        </a:solidFill>
                        <a:latin typeface="Arial"/>
                      </a:endParaRPr>
                    </a:p>
                    <a:p>
                      <a:pPr marL="171450" indent="-171450">
                        <a:buFont typeface="Arial" pitchFamily="34" charset="0"/>
                        <a:buChar char="•"/>
                      </a:pPr>
                      <a:r>
                        <a:rPr lang="fr-FR" sz="1100" b="0" i="0" u="none" strike="noStrike" baseline="0" dirty="0">
                          <a:solidFill>
                            <a:srgbClr val="000000"/>
                          </a:solidFill>
                          <a:latin typeface="Arial"/>
                        </a:rPr>
                        <a:t>La fragmentation des espaces ruraux. </a:t>
                      </a:r>
                    </a:p>
                    <a:p>
                      <a:pPr marL="171450" indent="-171450">
                        <a:buFont typeface="Arial" pitchFamily="34" charset="0"/>
                        <a:buChar char="•"/>
                      </a:pPr>
                      <a:endParaRPr lang="fr-FR" sz="1100" b="0" i="0" u="none" strike="noStrike" baseline="0" dirty="0">
                        <a:solidFill>
                          <a:srgbClr val="000000"/>
                        </a:solidFill>
                        <a:latin typeface="Arial"/>
                      </a:endParaRPr>
                    </a:p>
                    <a:p>
                      <a:pPr marL="171450" indent="-171450">
                        <a:buFont typeface="Arial" pitchFamily="34" charset="0"/>
                        <a:buChar char="•"/>
                      </a:pPr>
                      <a:endParaRPr lang="fr-FR" sz="1100" b="0" i="0" u="none" strike="noStrike" baseline="0" dirty="0">
                        <a:solidFill>
                          <a:srgbClr val="000000"/>
                        </a:solidFill>
                        <a:latin typeface="Arial"/>
                      </a:endParaRPr>
                    </a:p>
                    <a:p>
                      <a:pPr marL="171450" indent="-171450">
                        <a:buFont typeface="Arial" pitchFamily="34" charset="0"/>
                        <a:buChar char="•"/>
                      </a:pPr>
                      <a:endParaRPr lang="fr-FR" sz="1100" b="0" i="0" u="none" strike="noStrike" baseline="0" dirty="0">
                        <a:solidFill>
                          <a:srgbClr val="000000"/>
                        </a:solidFill>
                        <a:latin typeface="Arial"/>
                      </a:endParaRPr>
                    </a:p>
                    <a:p>
                      <a:pPr marL="171450" indent="-171450">
                        <a:buFont typeface="Arial" pitchFamily="34" charset="0"/>
                        <a:buChar char="•"/>
                      </a:pPr>
                      <a:r>
                        <a:rPr lang="fr-FR" sz="1100" b="0" i="0" u="none" strike="noStrike" baseline="0" dirty="0">
                          <a:solidFill>
                            <a:srgbClr val="000000"/>
                          </a:solidFill>
                          <a:latin typeface="Arial"/>
                        </a:rPr>
                        <a:t>Affirmation des fonctions non agricoles et conflits d’usages. </a:t>
                      </a:r>
                    </a:p>
                    <a:p>
                      <a:r>
                        <a:rPr lang="fr-FR" sz="1100" b="0" i="0" u="none" strike="noStrike" baseline="0" dirty="0">
                          <a:solidFill>
                            <a:srgbClr val="000000"/>
                          </a:solidFill>
                          <a:latin typeface="Arial"/>
                        </a:rPr>
                        <a:t>	</a:t>
                      </a:r>
                    </a:p>
                  </a:txBody>
                  <a:tcPr/>
                </a:tc>
                <a:tc>
                  <a:txBody>
                    <a:bodyPr/>
                    <a:lstStyle/>
                    <a:p>
                      <a:pPr algn="just"/>
                      <a:r>
                        <a:rPr lang="fr-FR" sz="1100" b="0" i="0" u="none" strike="noStrike" baseline="0" dirty="0">
                          <a:solidFill>
                            <a:srgbClr val="000000"/>
                          </a:solidFill>
                          <a:latin typeface="Arial"/>
                        </a:rPr>
                        <a:t>	</a:t>
                      </a:r>
                      <a:r>
                        <a:rPr lang="fr-FR" sz="1100" b="1" i="0" u="none" strike="noStrike" baseline="0" dirty="0">
                          <a:solidFill>
                            <a:srgbClr val="000000"/>
                          </a:solidFill>
                          <a:latin typeface="Arial"/>
                        </a:rPr>
                        <a:t>Commentaire </a:t>
                      </a:r>
                      <a:endParaRPr lang="fr-FR" sz="1100" b="0" i="0" u="none" strike="noStrike" baseline="0" dirty="0">
                        <a:solidFill>
                          <a:srgbClr val="000000"/>
                        </a:solidFill>
                        <a:latin typeface="Arial"/>
                      </a:endParaRPr>
                    </a:p>
                    <a:p>
                      <a:pPr algn="just"/>
                      <a:r>
                        <a:rPr lang="fr-FR" sz="1100" b="0" i="0" u="none" strike="noStrike" baseline="0" dirty="0">
                          <a:solidFill>
                            <a:srgbClr val="000000"/>
                          </a:solidFill>
                          <a:latin typeface="Arial"/>
                        </a:rPr>
                        <a:t>Les recompositions des espaces ruraux dans le monde sont marquées par le paradoxe de liens de plus en plus étroits avec les espaces urbains et l’affirmation de spécificités rurales (paysagères, économiques, voire socio-culturelles), impliquant des dynamiques contrastées de valorisation, de mise à l’écart ou de protection de la nature et du patrimoine. Globalement, la part des agriculteurs diminue au sein des populations rurales. </a:t>
                      </a:r>
                    </a:p>
                    <a:p>
                      <a:pPr algn="just"/>
                      <a:r>
                        <a:rPr lang="fr-FR" sz="1100" b="0" i="0" u="none" strike="noStrike" baseline="0" dirty="0">
                          <a:solidFill>
                            <a:srgbClr val="000000"/>
                          </a:solidFill>
                          <a:latin typeface="Arial"/>
                        </a:rPr>
                        <a:t>Toutefois, l’agriculture reste structurante pour certains espaces ruraux, avec des débouchés de plus en plus variés, alimentaires et non alimentaires. </a:t>
                      </a:r>
                    </a:p>
                    <a:p>
                      <a:pPr algn="just"/>
                      <a:endParaRPr lang="fr-FR" sz="1100" b="0" i="0" u="none" strike="noStrike" baseline="0" dirty="0">
                        <a:solidFill>
                          <a:srgbClr val="000000"/>
                        </a:solidFill>
                        <a:latin typeface="Arial"/>
                      </a:endParaRPr>
                    </a:p>
                    <a:p>
                      <a:pPr algn="just"/>
                      <a:r>
                        <a:rPr lang="fr-FR" sz="1100" b="0" i="0" u="none" strike="noStrike" baseline="0" dirty="0">
                          <a:solidFill>
                            <a:srgbClr val="000000"/>
                          </a:solidFill>
                          <a:latin typeface="Arial"/>
                        </a:rPr>
                        <a:t>À l’échelle mondiale, la multifonctionnalité des espaces ruraux s’affirme de manière inégale par l’importance croissante, en plus de la fonction agricole, de fonctions résidentielle, industrielle, environnementale ou touristique, contribuant tout à la fois à diversifier et à fragiliser ces espaces. Cette multifonctionnalité et cette fragmentation expliquent en partie la conflictualité accrue dans ces espaces autour d’enjeux divers, notamment fonciers : accaparement des terres, conflits d’usage… Elles posent la question de leur dépendance aux espaces urbains. </a:t>
                      </a:r>
                    </a:p>
                    <a:p>
                      <a:pPr algn="just"/>
                      <a:r>
                        <a:rPr lang="fr-FR" sz="1100" b="0" i="0" u="none" strike="noStrike" baseline="0" dirty="0">
                          <a:solidFill>
                            <a:srgbClr val="000000"/>
                          </a:solidFill>
                          <a:latin typeface="Arial"/>
                        </a:rPr>
                        <a:t>		</a:t>
                      </a:r>
                    </a:p>
                  </a:txBody>
                  <a:tcPr/>
                </a:tc>
                <a:extLst>
                  <a:ext uri="{0D108BD9-81ED-4DB2-BD59-A6C34878D82A}">
                    <a16:rowId xmlns:a16="http://schemas.microsoft.com/office/drawing/2014/main" val="10001"/>
                  </a:ext>
                </a:extLst>
              </a:tr>
            </a:tbl>
          </a:graphicData>
        </a:graphic>
      </p:graphicFrame>
      <p:sp>
        <p:nvSpPr>
          <p:cNvPr id="12" name="Bulle ronde 11"/>
          <p:cNvSpPr/>
          <p:nvPr/>
        </p:nvSpPr>
        <p:spPr>
          <a:xfrm rot="10800000" flipH="1">
            <a:off x="107504" y="4005064"/>
            <a:ext cx="7231740" cy="3339752"/>
          </a:xfrm>
          <a:prstGeom prst="wedgeEllipseCallout">
            <a:avLst>
              <a:gd name="adj1" fmla="val -26283"/>
              <a:gd name="adj2" fmla="val 8866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1115615" y="4125489"/>
            <a:ext cx="5602075" cy="2677656"/>
          </a:xfrm>
          <a:prstGeom prst="rect">
            <a:avLst/>
          </a:prstGeom>
          <a:noFill/>
          <a:ln>
            <a:noFill/>
          </a:ln>
        </p:spPr>
        <p:txBody>
          <a:bodyPr wrap="square" rtlCol="0">
            <a:spAutoFit/>
          </a:bodyPr>
          <a:lstStyle/>
          <a:p>
            <a:pPr algn="ctr"/>
            <a:r>
              <a:rPr lang="fr-FR" sz="2400" b="1" dirty="0">
                <a:solidFill>
                  <a:schemeClr val="bg1"/>
                </a:solidFill>
              </a:rPr>
              <a:t>Deux questions </a:t>
            </a:r>
            <a:r>
              <a:rPr lang="fr-FR" b="1" dirty="0">
                <a:solidFill>
                  <a:schemeClr val="bg1"/>
                </a:solidFill>
              </a:rPr>
              <a:t>.</a:t>
            </a:r>
          </a:p>
          <a:p>
            <a:pPr algn="just"/>
            <a:r>
              <a:rPr lang="fr-FR" b="1" dirty="0">
                <a:solidFill>
                  <a:schemeClr val="bg1"/>
                </a:solidFill>
              </a:rPr>
              <a:t>Les questions décomposent la problématique.</a:t>
            </a:r>
          </a:p>
          <a:p>
            <a:pPr algn="just"/>
            <a:r>
              <a:rPr lang="fr-FR" b="1" dirty="0">
                <a:solidFill>
                  <a:schemeClr val="bg1"/>
                </a:solidFill>
              </a:rPr>
              <a:t>On peut prendre une question puis l’autre et en faire deux chapitres , on peut les recomposer  en  trois chapitres avec la question sur la France ou tout regrouper en un seul puisque ce sont en fait une explicitation du thème et que l’objectif est de traiter le thème . On peut aussi les articuler par rapport à la question sur la France.</a:t>
            </a:r>
          </a:p>
        </p:txBody>
      </p:sp>
    </p:spTree>
    <p:extLst>
      <p:ext uri="{BB962C8B-B14F-4D97-AF65-F5344CB8AC3E}">
        <p14:creationId xmlns:p14="http://schemas.microsoft.com/office/powerpoint/2010/main" val="256522902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2792</TotalTime>
  <Words>8907</Words>
  <Application>Microsoft Office PowerPoint</Application>
  <PresentationFormat>Affichage à l'écran (4:3)</PresentationFormat>
  <Paragraphs>641</Paragraphs>
  <Slides>81</Slides>
  <Notes>4</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81</vt:i4>
      </vt:variant>
    </vt:vector>
  </HeadingPairs>
  <TitlesOfParts>
    <vt:vector size="86" baseType="lpstr">
      <vt:lpstr>Arial</vt:lpstr>
      <vt:lpstr>Arial Narrow</vt:lpstr>
      <vt:lpstr>Calibri</vt:lpstr>
      <vt:lpstr>Wingdings</vt:lpstr>
      <vt:lpstr>Thème Office</vt:lpstr>
      <vt:lpstr>Présentation du programme de géographie  de première générale</vt:lpstr>
      <vt:lpstr>THÈME 3 :   Les espaces ruraux : multifonctionnalité ou fragmentation ?(12-14 heures)</vt:lpstr>
      <vt:lpstr>Le programme de géographie de première :    « Les dynamiques d’un monde en recomposition »  </vt:lpstr>
      <vt:lpstr>Le programme de géographie de première :    « Les dynamiques d’un monde en recomposition »  </vt:lpstr>
      <vt:lpstr>Présentation PowerPoint</vt:lpstr>
      <vt:lpstr>Présentation PowerPoint</vt:lpstr>
      <vt:lpstr>Thème 3 : Les espaces ruraux : multifonctionnalité ou fragmentation ?</vt:lpstr>
      <vt:lpstr>Présentation PowerPoint</vt:lpstr>
      <vt:lpstr>Présentation PowerPoint</vt:lpstr>
      <vt:lpstr>Présentation PowerPoint</vt:lpstr>
      <vt:lpstr>Présentation PowerPoint</vt:lpstr>
      <vt:lpstr>Présentation PowerPoint</vt:lpstr>
      <vt:lpstr>Présentation PowerPoint</vt:lpstr>
      <vt:lpstr>UNE QUESTION SPECIFIQUE SUR LA FRANCE</vt:lpstr>
      <vt:lpstr>Présentation PowerPoint</vt:lpstr>
      <vt:lpstr>Thème 3 : Les espaces ruraux : multifonctionnalité ou fragmentation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Parc naturel régional des Pyrénées ariégeoises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Un exemple , l’Ariège , un espace de faible densité mais dont la population repart à la hausse dans les années 1990.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Thème 3 : Les espaces ruraux : multifonctionnalité ou fragmentation</dc:title>
  <dc:creator>Danielle</dc:creator>
  <cp:lastModifiedBy>balocchi danielle</cp:lastModifiedBy>
  <cp:revision>166</cp:revision>
  <dcterms:created xsi:type="dcterms:W3CDTF">2019-04-18T05:15:32Z</dcterms:created>
  <dcterms:modified xsi:type="dcterms:W3CDTF">2020-06-12T09:07:00Z</dcterms:modified>
</cp:coreProperties>
</file>