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7CAFC0CA-5D8C-4354-9325-658E4ACF9A33}">
  <a:tblStyle styleId="{7CAFC0CA-5D8C-4354-9325-658E4ACF9A3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91" d="100"/>
          <a:sy n="91" d="100"/>
        </p:scale>
        <p:origin x="-750" y="-96"/>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 name="Google Shape;59;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57f8402fa8_0_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57f8402fa8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5698a54e43_3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5698a54e43_3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56698c2df7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56698c2df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682f64be2_0_5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5682f64be2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5682f64be2_0_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5682f64be2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511a9940f3_0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511a9940f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56698c2df7_0_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56698c2df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5682f64be2_0_6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5682f64be2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511a9940f3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511a9940f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5682f64be2_0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5682f64be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Compétences travaillées</a:t>
            </a:r>
            <a:endParaRPr/>
          </a:p>
        </p:txBody>
      </p:sp>
      <p:sp>
        <p:nvSpPr>
          <p:cNvPr id="67" name="Google Shape;67;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510f653995_0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510f65399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511a9940f3_0_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511a9940f3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511a9940f3_1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511a9940f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511a9940f3_1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511a9940f3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81e3db026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81e3db02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581e3db026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581e3db02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511a9940f3_0_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511a9940f3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5682f64be2_0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5682f64be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698a54e43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698a54e4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511a9940f3_0_5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511a9940f3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66060e57a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566060e57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682f64be2_0_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682f64be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581e3db026_0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581e3db02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5682f64be2_0_2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5682f64be2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698a54e43_0_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698a54e43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5698a54e43_0_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5698a54e43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5698a54e43_0_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5698a54e43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5698a54e43_0_6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5698a54e43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511d4f5185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511d4f518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5682f64be2_0_4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5682f64be2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5698a54e43_3_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5698a54e43_3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698a54e43_3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698a54e43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5698a54e43_0_7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5698a54e43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57f8402fa8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57f8402fa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3d1bcdf0d_0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3d1bcdf0d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3d1bcdf0d_0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3d1bcdf0d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57f8402fa8_0_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57f8402fa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57f8402fa8_0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57f8402fa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311760" y="744480"/>
            <a:ext cx="8520120" cy="205236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 name="Google Shape;11;p2"/>
          <p:cNvSpPr txBox="1">
            <a:spLocks noGrp="1"/>
          </p:cNvSpPr>
          <p:nvPr>
            <p:ph type="subTitle" idx="1"/>
          </p:nvPr>
        </p:nvSpPr>
        <p:spPr>
          <a:xfrm>
            <a:off x="457200" y="1203480"/>
            <a:ext cx="8229240" cy="298332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39"/>
        <p:cNvGrpSpPr/>
        <p:nvPr/>
      </p:nvGrpSpPr>
      <p:grpSpPr>
        <a:xfrm>
          <a:off x="0" y="0"/>
          <a:ext cx="0" cy="0"/>
          <a:chOff x="0" y="0"/>
          <a:chExt cx="0" cy="0"/>
        </a:xfrm>
      </p:grpSpPr>
      <p:sp>
        <p:nvSpPr>
          <p:cNvPr id="40" name="Google Shape;40;p11"/>
          <p:cNvSpPr txBox="1">
            <a:spLocks noGrp="1"/>
          </p:cNvSpPr>
          <p:nvPr>
            <p:ph type="title"/>
          </p:nvPr>
        </p:nvSpPr>
        <p:spPr>
          <a:xfrm>
            <a:off x="311760" y="744480"/>
            <a:ext cx="8520120" cy="205236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1"/>
          <p:cNvSpPr txBox="1">
            <a:spLocks noGrp="1"/>
          </p:cNvSpPr>
          <p:nvPr>
            <p:ph type="body" idx="1"/>
          </p:nvPr>
        </p:nvSpPr>
        <p:spPr>
          <a:xfrm>
            <a:off x="457200" y="1203480"/>
            <a:ext cx="8229240" cy="142272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2" name="Google Shape;42;p11"/>
          <p:cNvSpPr txBox="1">
            <a:spLocks noGrp="1"/>
          </p:cNvSpPr>
          <p:nvPr>
            <p:ph type="body" idx="2"/>
          </p:nvPr>
        </p:nvSpPr>
        <p:spPr>
          <a:xfrm>
            <a:off x="457200" y="2761920"/>
            <a:ext cx="8229240" cy="142272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43"/>
        <p:cNvGrpSpPr/>
        <p:nvPr/>
      </p:nvGrpSpPr>
      <p:grpSpPr>
        <a:xfrm>
          <a:off x="0" y="0"/>
          <a:ext cx="0" cy="0"/>
          <a:chOff x="0" y="0"/>
          <a:chExt cx="0" cy="0"/>
        </a:xfrm>
      </p:grpSpPr>
      <p:sp>
        <p:nvSpPr>
          <p:cNvPr id="44" name="Google Shape;44;p12"/>
          <p:cNvSpPr txBox="1">
            <a:spLocks noGrp="1"/>
          </p:cNvSpPr>
          <p:nvPr>
            <p:ph type="title"/>
          </p:nvPr>
        </p:nvSpPr>
        <p:spPr>
          <a:xfrm>
            <a:off x="311760" y="744480"/>
            <a:ext cx="8520120" cy="205236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2"/>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6" name="Google Shape;46;p12"/>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7" name="Google Shape;47;p12"/>
          <p:cNvSpPr txBox="1">
            <a:spLocks noGrp="1"/>
          </p:cNvSpPr>
          <p:nvPr>
            <p:ph type="body" idx="3"/>
          </p:nvPr>
        </p:nvSpPr>
        <p:spPr>
          <a:xfrm>
            <a:off x="457200" y="2761920"/>
            <a:ext cx="4015800" cy="142272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8" name="Google Shape;48;p12"/>
          <p:cNvSpPr txBox="1">
            <a:spLocks noGrp="1"/>
          </p:cNvSpPr>
          <p:nvPr>
            <p:ph type="body" idx="4"/>
          </p:nvPr>
        </p:nvSpPr>
        <p:spPr>
          <a:xfrm>
            <a:off x="4674240" y="2761920"/>
            <a:ext cx="4015800" cy="142272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49"/>
        <p:cNvGrpSpPr/>
        <p:nvPr/>
      </p:nvGrpSpPr>
      <p:grpSpPr>
        <a:xfrm>
          <a:off x="0" y="0"/>
          <a:ext cx="0" cy="0"/>
          <a:chOff x="0" y="0"/>
          <a:chExt cx="0" cy="0"/>
        </a:xfrm>
      </p:grpSpPr>
      <p:sp>
        <p:nvSpPr>
          <p:cNvPr id="50" name="Google Shape;50;p13"/>
          <p:cNvSpPr txBox="1">
            <a:spLocks noGrp="1"/>
          </p:cNvSpPr>
          <p:nvPr>
            <p:ph type="title"/>
          </p:nvPr>
        </p:nvSpPr>
        <p:spPr>
          <a:xfrm>
            <a:off x="311760" y="744480"/>
            <a:ext cx="8520120" cy="205236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3"/>
          <p:cNvSpPr txBox="1">
            <a:spLocks noGrp="1"/>
          </p:cNvSpPr>
          <p:nvPr>
            <p:ph type="body" idx="1"/>
          </p:nvPr>
        </p:nvSpPr>
        <p:spPr>
          <a:xfrm>
            <a:off x="457200" y="1203480"/>
            <a:ext cx="2649600" cy="142272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2" name="Google Shape;52;p13"/>
          <p:cNvSpPr txBox="1">
            <a:spLocks noGrp="1"/>
          </p:cNvSpPr>
          <p:nvPr>
            <p:ph type="body" idx="2"/>
          </p:nvPr>
        </p:nvSpPr>
        <p:spPr>
          <a:xfrm>
            <a:off x="3239640" y="1203480"/>
            <a:ext cx="2649600" cy="142272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3" name="Google Shape;53;p13"/>
          <p:cNvSpPr txBox="1">
            <a:spLocks noGrp="1"/>
          </p:cNvSpPr>
          <p:nvPr>
            <p:ph type="body" idx="3"/>
          </p:nvPr>
        </p:nvSpPr>
        <p:spPr>
          <a:xfrm>
            <a:off x="6022080" y="1203480"/>
            <a:ext cx="2649600" cy="142272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4" name="Google Shape;54;p13"/>
          <p:cNvSpPr txBox="1">
            <a:spLocks noGrp="1"/>
          </p:cNvSpPr>
          <p:nvPr>
            <p:ph type="body" idx="4"/>
          </p:nvPr>
        </p:nvSpPr>
        <p:spPr>
          <a:xfrm>
            <a:off x="457200" y="2761920"/>
            <a:ext cx="2649600" cy="142272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5" name="Google Shape;55;p13"/>
          <p:cNvSpPr txBox="1">
            <a:spLocks noGrp="1"/>
          </p:cNvSpPr>
          <p:nvPr>
            <p:ph type="body" idx="5"/>
          </p:nvPr>
        </p:nvSpPr>
        <p:spPr>
          <a:xfrm>
            <a:off x="3239640" y="2761920"/>
            <a:ext cx="2649600" cy="142272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6" name="Google Shape;56;p13"/>
          <p:cNvSpPr txBox="1">
            <a:spLocks noGrp="1"/>
          </p:cNvSpPr>
          <p:nvPr>
            <p:ph type="body" idx="6"/>
          </p:nvPr>
        </p:nvSpPr>
        <p:spPr>
          <a:xfrm>
            <a:off x="6022080" y="2761920"/>
            <a:ext cx="2649600" cy="142272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11760" y="744480"/>
            <a:ext cx="8520120" cy="205236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
          <p:cNvSpPr txBox="1">
            <a:spLocks noGrp="1"/>
          </p:cNvSpPr>
          <p:nvPr>
            <p:ph type="body" idx="1"/>
          </p:nvPr>
        </p:nvSpPr>
        <p:spPr>
          <a:xfrm>
            <a:off x="457200" y="1203480"/>
            <a:ext cx="8229240" cy="298332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5"/>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311760" y="744480"/>
            <a:ext cx="8520120" cy="205236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5"/>
          <p:cNvSpPr txBox="1">
            <a:spLocks noGrp="1"/>
          </p:cNvSpPr>
          <p:nvPr>
            <p:ph type="body" idx="1"/>
          </p:nvPr>
        </p:nvSpPr>
        <p:spPr>
          <a:xfrm>
            <a:off x="457200" y="1203480"/>
            <a:ext cx="4015800" cy="298332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9" name="Google Shape;19;p5"/>
          <p:cNvSpPr txBox="1">
            <a:spLocks noGrp="1"/>
          </p:cNvSpPr>
          <p:nvPr>
            <p:ph type="body" idx="2"/>
          </p:nvPr>
        </p:nvSpPr>
        <p:spPr>
          <a:xfrm>
            <a:off x="4674240" y="1203480"/>
            <a:ext cx="4015800" cy="298332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311760" y="744480"/>
            <a:ext cx="8520120" cy="205236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2"/>
        <p:cNvGrpSpPr/>
        <p:nvPr/>
      </p:nvGrpSpPr>
      <p:grpSpPr>
        <a:xfrm>
          <a:off x="0" y="0"/>
          <a:ext cx="0" cy="0"/>
          <a:chOff x="0" y="0"/>
          <a:chExt cx="0" cy="0"/>
        </a:xfrm>
      </p:grpSpPr>
      <p:sp>
        <p:nvSpPr>
          <p:cNvPr id="23" name="Google Shape;23;p7"/>
          <p:cNvSpPr txBox="1">
            <a:spLocks noGrp="1"/>
          </p:cNvSpPr>
          <p:nvPr>
            <p:ph type="subTitle" idx="1"/>
          </p:nvPr>
        </p:nvSpPr>
        <p:spPr>
          <a:xfrm>
            <a:off x="311760" y="744480"/>
            <a:ext cx="8520120" cy="951480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4"/>
        <p:cNvGrpSpPr/>
        <p:nvPr/>
      </p:nvGrpSpPr>
      <p:grpSpPr>
        <a:xfrm>
          <a:off x="0" y="0"/>
          <a:ext cx="0" cy="0"/>
          <a:chOff x="0" y="0"/>
          <a:chExt cx="0" cy="0"/>
        </a:xfrm>
      </p:grpSpPr>
      <p:sp>
        <p:nvSpPr>
          <p:cNvPr id="25" name="Google Shape;25;p8"/>
          <p:cNvSpPr txBox="1">
            <a:spLocks noGrp="1"/>
          </p:cNvSpPr>
          <p:nvPr>
            <p:ph type="title"/>
          </p:nvPr>
        </p:nvSpPr>
        <p:spPr>
          <a:xfrm>
            <a:off x="311760" y="744480"/>
            <a:ext cx="8520120" cy="205236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8"/>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 name="Google Shape;27;p8"/>
          <p:cNvSpPr txBox="1">
            <a:spLocks noGrp="1"/>
          </p:cNvSpPr>
          <p:nvPr>
            <p:ph type="body" idx="2"/>
          </p:nvPr>
        </p:nvSpPr>
        <p:spPr>
          <a:xfrm>
            <a:off x="4674240" y="1203480"/>
            <a:ext cx="4015800" cy="298332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8" name="Google Shape;28;p8"/>
          <p:cNvSpPr txBox="1">
            <a:spLocks noGrp="1"/>
          </p:cNvSpPr>
          <p:nvPr>
            <p:ph type="body" idx="3"/>
          </p:nvPr>
        </p:nvSpPr>
        <p:spPr>
          <a:xfrm>
            <a:off x="457200" y="2761920"/>
            <a:ext cx="4015800" cy="142272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311760" y="744480"/>
            <a:ext cx="8520120" cy="205236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9"/>
          <p:cNvSpPr txBox="1">
            <a:spLocks noGrp="1"/>
          </p:cNvSpPr>
          <p:nvPr>
            <p:ph type="body" idx="1"/>
          </p:nvPr>
        </p:nvSpPr>
        <p:spPr>
          <a:xfrm>
            <a:off x="457200" y="1203480"/>
            <a:ext cx="4015800" cy="298332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2" name="Google Shape;32;p9"/>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3" name="Google Shape;33;p9"/>
          <p:cNvSpPr txBox="1">
            <a:spLocks noGrp="1"/>
          </p:cNvSpPr>
          <p:nvPr>
            <p:ph type="body" idx="3"/>
          </p:nvPr>
        </p:nvSpPr>
        <p:spPr>
          <a:xfrm>
            <a:off x="4674240" y="2761920"/>
            <a:ext cx="4015800" cy="142272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311760" y="744480"/>
            <a:ext cx="8520120" cy="205236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
          <p:cNvSpPr txBox="1">
            <a:spLocks noGrp="1"/>
          </p:cNvSpPr>
          <p:nvPr>
            <p:ph type="body" idx="1"/>
          </p:nvPr>
        </p:nvSpPr>
        <p:spPr>
          <a:xfrm>
            <a:off x="457200" y="1203480"/>
            <a:ext cx="4015800" cy="142272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7" name="Google Shape;37;p10"/>
          <p:cNvSpPr txBox="1">
            <a:spLocks noGrp="1"/>
          </p:cNvSpPr>
          <p:nvPr>
            <p:ph type="body" idx="2"/>
          </p:nvPr>
        </p:nvSpPr>
        <p:spPr>
          <a:xfrm>
            <a:off x="4674240" y="1203480"/>
            <a:ext cx="4015800" cy="142272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8" name="Google Shape;38;p10"/>
          <p:cNvSpPr txBox="1">
            <a:spLocks noGrp="1"/>
          </p:cNvSpPr>
          <p:nvPr>
            <p:ph type="body" idx="3"/>
          </p:nvPr>
        </p:nvSpPr>
        <p:spPr>
          <a:xfrm>
            <a:off x="457200" y="2761920"/>
            <a:ext cx="8229240" cy="142272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60" y="744480"/>
            <a:ext cx="8520120" cy="205236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7" name="Google Shape;7;p1"/>
          <p:cNvSpPr txBox="1">
            <a:spLocks noGrp="1"/>
          </p:cNvSpPr>
          <p:nvPr>
            <p:ph type="sldNum" idx="12"/>
          </p:nvPr>
        </p:nvSpPr>
        <p:spPr>
          <a:xfrm>
            <a:off x="8472600" y="4663080"/>
            <a:ext cx="548280" cy="39312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pPr marL="0" lvl="0" indent="0" algn="r" rtl="0">
                <a:spcBef>
                  <a:spcPts val="0"/>
                </a:spcBef>
                <a:spcAft>
                  <a:spcPts val="0"/>
                </a:spcAft>
                <a:buNone/>
              </a:pPr>
              <a:t>‹N°›</a:t>
            </a:fld>
            <a:endParaRPr>
              <a:latin typeface="Times New Roman"/>
              <a:ea typeface="Times New Roman"/>
              <a:cs typeface="Times New Roman"/>
              <a:sym typeface="Times New Roman"/>
            </a:endParaRPr>
          </a:p>
        </p:txBody>
      </p:sp>
      <p:sp>
        <p:nvSpPr>
          <p:cNvPr id="8" name="Google Shape;8;p1"/>
          <p:cNvSpPr txBox="1">
            <a:spLocks noGrp="1"/>
          </p:cNvSpPr>
          <p:nvPr>
            <p:ph type="body" idx="1"/>
          </p:nvPr>
        </p:nvSpPr>
        <p:spPr>
          <a:xfrm>
            <a:off x="457200" y="1203480"/>
            <a:ext cx="8229240" cy="298332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hyperlink" Target="http://www.la-croix.com/Discours-de-Nicolas-Sarkozy-et-Angela-Merkel-le-11-novembre-/documents/2401163/47608"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hyperlink" Target="https://www.ofpra.gouv.fr/" TargetMode="External"/><Relationship Id="rId4" Type="http://schemas.openxmlformats.org/officeDocument/2006/relationships/hyperlink" Target="http://www.centenaire.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p:nvPr/>
        </p:nvSpPr>
        <p:spPr>
          <a:xfrm>
            <a:off x="0" y="806400"/>
            <a:ext cx="9143640" cy="49608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fr-FR" sz="1400" b="1" i="0" u="none" strike="noStrike" cap="none">
                <a:solidFill>
                  <a:srgbClr val="000000"/>
                </a:solidFill>
                <a:latin typeface="Arial"/>
                <a:ea typeface="Arial"/>
                <a:cs typeface="Arial"/>
                <a:sym typeface="Arial"/>
              </a:rPr>
              <a:t>Chapitre 3. Sortir de la guerre : la tentative de construction d’un ordre des nations démocratiques</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fr-FR" b="1"/>
              <a:t>3 heures</a:t>
            </a:r>
            <a:endParaRPr b="1"/>
          </a:p>
        </p:txBody>
      </p:sp>
      <p:pic>
        <p:nvPicPr>
          <p:cNvPr id="62" name="Google Shape;62;p14"/>
          <p:cNvPicPr preferRelativeResize="0"/>
          <p:nvPr/>
        </p:nvPicPr>
        <p:blipFill rotWithShape="1">
          <a:blip r:embed="rId3">
            <a:alphaModFix/>
          </a:blip>
          <a:srcRect/>
          <a:stretch/>
        </p:blipFill>
        <p:spPr>
          <a:xfrm>
            <a:off x="0" y="0"/>
            <a:ext cx="7400160" cy="496080"/>
          </a:xfrm>
          <a:prstGeom prst="rect">
            <a:avLst/>
          </a:prstGeom>
          <a:noFill/>
          <a:ln>
            <a:noFill/>
          </a:ln>
        </p:spPr>
      </p:pic>
      <p:pic>
        <p:nvPicPr>
          <p:cNvPr id="63" name="Google Shape;63;p14"/>
          <p:cNvPicPr preferRelativeResize="0"/>
          <p:nvPr/>
        </p:nvPicPr>
        <p:blipFill rotWithShape="1">
          <a:blip r:embed="rId4">
            <a:alphaModFix/>
          </a:blip>
          <a:srcRect/>
          <a:stretch/>
        </p:blipFill>
        <p:spPr>
          <a:xfrm>
            <a:off x="525242" y="1302485"/>
            <a:ext cx="8093160" cy="3287159"/>
          </a:xfrm>
          <a:prstGeom prst="rect">
            <a:avLst/>
          </a:prstGeom>
          <a:noFill/>
          <a:ln>
            <a:noFill/>
          </a:ln>
          <a:effectLst>
            <a:outerShdw blurRad="57150" dist="19050" dir="5400000" algn="bl" rotWithShape="0">
              <a:srgbClr val="000000">
                <a:alpha val="50000"/>
              </a:srgbClr>
            </a:outerShdw>
          </a:effectLst>
        </p:spPr>
      </p:pic>
      <p:pic>
        <p:nvPicPr>
          <p:cNvPr id="64" name="Google Shape;64;p14"/>
          <p:cNvPicPr preferRelativeResize="0"/>
          <p:nvPr/>
        </p:nvPicPr>
        <p:blipFill rotWithShape="1">
          <a:blip r:embed="rId5">
            <a:alphaModFix/>
          </a:blip>
          <a:srcRect/>
          <a:stretch/>
        </p:blipFill>
        <p:spPr>
          <a:xfrm>
            <a:off x="7779600" y="0"/>
            <a:ext cx="1364040" cy="5475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3"/>
          <p:cNvSpPr txBox="1"/>
          <p:nvPr/>
        </p:nvSpPr>
        <p:spPr>
          <a:xfrm>
            <a:off x="346375" y="536875"/>
            <a:ext cx="1801200" cy="32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aphicFrame>
        <p:nvGraphicFramePr>
          <p:cNvPr id="138" name="Google Shape;138;p23"/>
          <p:cNvGraphicFramePr/>
          <p:nvPr/>
        </p:nvGraphicFramePr>
        <p:xfrm>
          <a:off x="312000" y="1158560"/>
          <a:ext cx="8520000" cy="3685870"/>
        </p:xfrm>
        <a:graphic>
          <a:graphicData uri="http://schemas.openxmlformats.org/drawingml/2006/table">
            <a:tbl>
              <a:tblPr>
                <a:noFill/>
                <a:tableStyleId>{7CAFC0CA-5D8C-4354-9325-658E4ACF9A33}</a:tableStyleId>
              </a:tblPr>
              <a:tblGrid>
                <a:gridCol w="5768300"/>
                <a:gridCol w="2751700"/>
              </a:tblGrid>
              <a:tr h="637900">
                <a:tc>
                  <a:txBody>
                    <a:bodyPr/>
                    <a:lstStyle/>
                    <a:p>
                      <a:pPr marL="0" lvl="0" indent="0" algn="l" rtl="0">
                        <a:spcBef>
                          <a:spcPts val="0"/>
                        </a:spcBef>
                        <a:spcAft>
                          <a:spcPts val="0"/>
                        </a:spcAft>
                        <a:buNone/>
                      </a:pPr>
                      <a:r>
                        <a:rPr lang="fr-FR">
                          <a:solidFill>
                            <a:schemeClr val="dk1"/>
                          </a:solidFill>
                        </a:rPr>
                        <a:t>Plan du chapitre suite</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r>
              <a:tr h="2963900">
                <a:tc>
                  <a:txBody>
                    <a:bodyPr/>
                    <a:lstStyle/>
                    <a:p>
                      <a:pPr marL="0" lvl="0" indent="0" algn="l" rtl="0">
                        <a:spcBef>
                          <a:spcPts val="0"/>
                        </a:spcBef>
                        <a:spcAft>
                          <a:spcPts val="0"/>
                        </a:spcAft>
                        <a:buNone/>
                      </a:pPr>
                      <a:r>
                        <a:rPr lang="fr-FR" b="1">
                          <a:solidFill>
                            <a:schemeClr val="accent3"/>
                          </a:solidFill>
                        </a:rPr>
                        <a:t>Partie II Sortir de la guerre en Europe: la difficile construction de la paix.</a:t>
                      </a:r>
                      <a:endParaRPr b="1">
                        <a:solidFill>
                          <a:schemeClr val="accent3"/>
                        </a:solidFill>
                      </a:endParaRPr>
                    </a:p>
                    <a:p>
                      <a:pPr marL="457200" lvl="0" indent="-317500" algn="l" rtl="0">
                        <a:spcBef>
                          <a:spcPts val="0"/>
                        </a:spcBef>
                        <a:spcAft>
                          <a:spcPts val="0"/>
                        </a:spcAft>
                        <a:buClr>
                          <a:schemeClr val="dk1"/>
                        </a:buClr>
                        <a:buSzPts val="1400"/>
                        <a:buAutoNum type="alphaUcPeriod"/>
                      </a:pPr>
                      <a:r>
                        <a:rPr lang="fr-FR" b="1">
                          <a:solidFill>
                            <a:schemeClr val="dk1"/>
                          </a:solidFill>
                        </a:rPr>
                        <a:t> Les traités de paix et la fin des empire multinationaux.</a:t>
                      </a:r>
                      <a:endParaRPr b="1">
                        <a:solidFill>
                          <a:schemeClr val="dk1"/>
                        </a:solidFill>
                      </a:endParaRPr>
                    </a:p>
                    <a:p>
                      <a:pPr marL="0" lvl="0" indent="0" algn="l" rtl="0">
                        <a:spcBef>
                          <a:spcPts val="0"/>
                        </a:spcBef>
                        <a:spcAft>
                          <a:spcPts val="0"/>
                        </a:spcAft>
                        <a:buNone/>
                      </a:pPr>
                      <a:endParaRPr b="1">
                        <a:solidFill>
                          <a:schemeClr val="dk1"/>
                        </a:solidFill>
                      </a:endParaRPr>
                    </a:p>
                    <a:p>
                      <a:pPr marL="457200" lvl="0" indent="0" algn="l" rtl="0">
                        <a:spcBef>
                          <a:spcPts val="0"/>
                        </a:spcBef>
                        <a:spcAft>
                          <a:spcPts val="0"/>
                        </a:spcAft>
                        <a:buNone/>
                      </a:pPr>
                      <a:endParaRPr b="1">
                        <a:solidFill>
                          <a:schemeClr val="dk1"/>
                        </a:solidFill>
                      </a:endParaRPr>
                    </a:p>
                    <a:p>
                      <a:pPr marL="457200" lvl="0" indent="-317500" algn="l" rtl="0">
                        <a:spcBef>
                          <a:spcPts val="0"/>
                        </a:spcBef>
                        <a:spcAft>
                          <a:spcPts val="0"/>
                        </a:spcAft>
                        <a:buClr>
                          <a:schemeClr val="dk1"/>
                        </a:buClr>
                        <a:buSzPts val="1400"/>
                        <a:buAutoNum type="alphaUcPeriod"/>
                      </a:pPr>
                      <a:r>
                        <a:rPr lang="fr-FR" b="1">
                          <a:solidFill>
                            <a:schemeClr val="dk1"/>
                          </a:solidFill>
                        </a:rPr>
                        <a:t> Le Traité de Versailles:une paix mal négociée.</a:t>
                      </a:r>
                      <a:endParaRPr b="1">
                        <a:solidFill>
                          <a:schemeClr val="dk1"/>
                        </a:solidFill>
                      </a:endParaRPr>
                    </a:p>
                    <a:p>
                      <a:pPr marL="457200" lvl="0" indent="0" algn="l" rtl="0">
                        <a:spcBef>
                          <a:spcPts val="0"/>
                        </a:spcBef>
                        <a:spcAft>
                          <a:spcPts val="0"/>
                        </a:spcAft>
                        <a:buNone/>
                      </a:pPr>
                      <a:endParaRPr b="1">
                        <a:solidFill>
                          <a:schemeClr val="dk1"/>
                        </a:solidFill>
                      </a:endParaRPr>
                    </a:p>
                    <a:p>
                      <a:pPr marL="457200" lvl="0" indent="0" algn="l" rtl="0">
                        <a:spcBef>
                          <a:spcPts val="0"/>
                        </a:spcBef>
                        <a:spcAft>
                          <a:spcPts val="0"/>
                        </a:spcAft>
                        <a:buNone/>
                      </a:pPr>
                      <a:endParaRPr b="1">
                        <a:solidFill>
                          <a:schemeClr val="dk1"/>
                        </a:solidFill>
                      </a:endParaRPr>
                    </a:p>
                    <a:p>
                      <a:pPr marL="457200" lvl="0" indent="-317500" algn="l" rtl="0">
                        <a:spcBef>
                          <a:spcPts val="0"/>
                        </a:spcBef>
                        <a:spcAft>
                          <a:spcPts val="0"/>
                        </a:spcAft>
                        <a:buClr>
                          <a:schemeClr val="dk1"/>
                        </a:buClr>
                        <a:buSzPts val="1400"/>
                        <a:buAutoNum type="alphaUcPeriod"/>
                      </a:pPr>
                      <a:r>
                        <a:rPr lang="fr-FR" b="1">
                          <a:solidFill>
                            <a:schemeClr val="dk1"/>
                          </a:solidFill>
                        </a:rPr>
                        <a:t>Une paix très fragile en Europe aux lendemains des traités de paix.</a:t>
                      </a:r>
                      <a:endParaRPr b="1">
                        <a:solidFill>
                          <a:schemeClr val="dk1"/>
                        </a:solidFill>
                      </a:endParaRPr>
                    </a:p>
                  </a:txBody>
                  <a:tcPr marL="91425" marR="91425" marT="91425" marB="91425"/>
                </a:tc>
                <a:tc>
                  <a:txBody>
                    <a:bodyPr/>
                    <a:lstStyle/>
                    <a:p>
                      <a:pPr marL="0" lvl="0" indent="0" algn="l" rtl="0">
                        <a:spcBef>
                          <a:spcPts val="0"/>
                        </a:spcBef>
                        <a:spcAft>
                          <a:spcPts val="0"/>
                        </a:spcAft>
                        <a:buNone/>
                      </a:pPr>
                      <a:r>
                        <a:rPr lang="fr-FR" sz="1000">
                          <a:solidFill>
                            <a:srgbClr val="666666"/>
                          </a:solidFill>
                        </a:rPr>
                        <a:t>“étudier les différentes manières dont les belligérants sont sortis de la guerre et la construction difficile de la paix”</a:t>
                      </a:r>
                      <a:endParaRPr sz="1000">
                        <a:solidFill>
                          <a:srgbClr val="666666"/>
                        </a:solidFill>
                      </a:endParaRPr>
                    </a:p>
                    <a:p>
                      <a:pPr marL="0" lvl="0" indent="0" algn="l" rtl="0">
                        <a:spcBef>
                          <a:spcPts val="0"/>
                        </a:spcBef>
                        <a:spcAft>
                          <a:spcPts val="0"/>
                        </a:spcAft>
                        <a:buNone/>
                      </a:pPr>
                      <a:endParaRPr sz="1000">
                        <a:solidFill>
                          <a:srgbClr val="666666"/>
                        </a:solidFill>
                      </a:endParaRPr>
                    </a:p>
                    <a:p>
                      <a:pPr marL="0" lvl="0" indent="0" algn="l" rtl="0">
                        <a:spcBef>
                          <a:spcPts val="0"/>
                        </a:spcBef>
                        <a:spcAft>
                          <a:spcPts val="0"/>
                        </a:spcAft>
                        <a:buNone/>
                      </a:pPr>
                      <a:endParaRPr sz="1000">
                        <a:solidFill>
                          <a:srgbClr val="666666"/>
                        </a:solidFill>
                      </a:endParaRPr>
                    </a:p>
                    <a:p>
                      <a:pPr marL="0" lvl="0" indent="0" algn="l" rtl="0">
                        <a:spcBef>
                          <a:spcPts val="0"/>
                        </a:spcBef>
                        <a:spcAft>
                          <a:spcPts val="0"/>
                        </a:spcAft>
                        <a:buClr>
                          <a:schemeClr val="dk1"/>
                        </a:buClr>
                        <a:buSzPts val="1100"/>
                        <a:buFont typeface="Arial"/>
                        <a:buNone/>
                      </a:pPr>
                      <a:r>
                        <a:rPr lang="fr-FR" sz="1000">
                          <a:solidFill>
                            <a:srgbClr val="666666"/>
                          </a:solidFill>
                        </a:rPr>
                        <a:t>PPO:les traités de paix 1919-1923</a:t>
                      </a:r>
                      <a:endParaRPr sz="1000">
                        <a:solidFill>
                          <a:srgbClr val="666666"/>
                        </a:solidFill>
                      </a:endParaRPr>
                    </a:p>
                    <a:p>
                      <a:pPr marL="0" lvl="0" indent="0" algn="l" rtl="0">
                        <a:spcBef>
                          <a:spcPts val="0"/>
                        </a:spcBef>
                        <a:spcAft>
                          <a:spcPts val="0"/>
                        </a:spcAft>
                        <a:buNone/>
                      </a:pPr>
                      <a:endParaRPr sz="1000">
                        <a:solidFill>
                          <a:srgbClr val="666666"/>
                        </a:solidFill>
                      </a:endParaRPr>
                    </a:p>
                    <a:p>
                      <a:pPr marL="0" lvl="0" indent="0" algn="l" rtl="0">
                        <a:spcBef>
                          <a:spcPts val="0"/>
                        </a:spcBef>
                        <a:spcAft>
                          <a:spcPts val="0"/>
                        </a:spcAft>
                        <a:buNone/>
                      </a:pPr>
                      <a:endParaRPr sz="1000">
                        <a:solidFill>
                          <a:srgbClr val="666666"/>
                        </a:solidFill>
                      </a:endParaRPr>
                    </a:p>
                    <a:p>
                      <a:pPr marL="0" lvl="0" indent="0" algn="l" rtl="0">
                        <a:spcBef>
                          <a:spcPts val="0"/>
                        </a:spcBef>
                        <a:spcAft>
                          <a:spcPts val="0"/>
                        </a:spcAft>
                        <a:buNone/>
                      </a:pPr>
                      <a:r>
                        <a:rPr lang="fr-FR" sz="1000">
                          <a:solidFill>
                            <a:srgbClr val="666666"/>
                          </a:solidFill>
                        </a:rPr>
                        <a:t>On peut mettre en avant:</a:t>
                      </a:r>
                      <a:endParaRPr sz="1000">
                        <a:solidFill>
                          <a:srgbClr val="666666"/>
                        </a:solidFill>
                      </a:endParaRPr>
                    </a:p>
                    <a:p>
                      <a:pPr marL="0" lvl="0" indent="0" algn="l" rtl="0">
                        <a:spcBef>
                          <a:spcPts val="0"/>
                        </a:spcBef>
                        <a:spcAft>
                          <a:spcPts val="0"/>
                        </a:spcAft>
                        <a:buNone/>
                      </a:pPr>
                      <a:r>
                        <a:rPr lang="fr-FR" sz="1000">
                          <a:solidFill>
                            <a:srgbClr val="666666"/>
                          </a:solidFill>
                        </a:rPr>
                        <a:t>-les traités de paix et la fin des empires multinationaux européens.</a:t>
                      </a:r>
                      <a:endParaRPr sz="1000">
                        <a:solidFill>
                          <a:srgbClr val="666666"/>
                        </a:solidFill>
                      </a:endParaRPr>
                    </a:p>
                    <a:p>
                      <a:pPr marL="0" lvl="0" indent="0" algn="l" rtl="0">
                        <a:spcBef>
                          <a:spcPts val="0"/>
                        </a:spcBef>
                        <a:spcAft>
                          <a:spcPts val="0"/>
                        </a:spcAft>
                        <a:buClr>
                          <a:schemeClr val="dk1"/>
                        </a:buClr>
                        <a:buSzPts val="1100"/>
                        <a:buFont typeface="Arial"/>
                        <a:buNone/>
                      </a:pPr>
                      <a:r>
                        <a:rPr lang="fr-FR" sz="1000">
                          <a:solidFill>
                            <a:srgbClr val="666666"/>
                          </a:solidFill>
                        </a:rPr>
                        <a:t>-les interventions étrangères et la guerre civile en Russie jusqu’en 1922.</a:t>
                      </a:r>
                      <a:endParaRPr sz="1000">
                        <a:solidFill>
                          <a:srgbClr val="666666"/>
                        </a:solidFill>
                      </a:endParaRPr>
                    </a:p>
                    <a:p>
                      <a:pPr marL="0" lvl="0" indent="0" algn="l" rtl="0">
                        <a:spcBef>
                          <a:spcPts val="0"/>
                        </a:spcBef>
                        <a:spcAft>
                          <a:spcPts val="0"/>
                        </a:spcAft>
                        <a:buNone/>
                      </a:pPr>
                      <a:endParaRPr sz="1000">
                        <a:solidFill>
                          <a:srgbClr val="666666"/>
                        </a:solidFill>
                      </a:endParaRPr>
                    </a:p>
                    <a:p>
                      <a:pPr marL="0" lvl="0" indent="0" algn="l" rtl="0">
                        <a:spcBef>
                          <a:spcPts val="0"/>
                        </a:spcBef>
                        <a:spcAft>
                          <a:spcPts val="0"/>
                        </a:spcAft>
                        <a:buNone/>
                      </a:pPr>
                      <a:endParaRPr sz="1000">
                        <a:solidFill>
                          <a:srgbClr val="666666"/>
                        </a:solidFill>
                      </a:endParaRPr>
                    </a:p>
                    <a:p>
                      <a:pPr marL="0" lvl="0" indent="0" algn="l" rtl="0">
                        <a:spcBef>
                          <a:spcPts val="0"/>
                        </a:spcBef>
                        <a:spcAft>
                          <a:spcPts val="0"/>
                        </a:spcAft>
                        <a:buClr>
                          <a:schemeClr val="dk1"/>
                        </a:buClr>
                        <a:buSzPts val="1100"/>
                        <a:buFont typeface="Arial"/>
                        <a:buNone/>
                      </a:pPr>
                      <a:endParaRPr>
                        <a:solidFill>
                          <a:srgbClr val="666666"/>
                        </a:solidFill>
                      </a:endParaRPr>
                    </a:p>
                    <a:p>
                      <a:pPr marL="0" lvl="0" indent="0" algn="l" rtl="0">
                        <a:spcBef>
                          <a:spcPts val="0"/>
                        </a:spcBef>
                        <a:spcAft>
                          <a:spcPts val="0"/>
                        </a:spcAft>
                        <a:buNone/>
                      </a:pPr>
                      <a:endParaRPr sz="1000">
                        <a:solidFill>
                          <a:srgbClr val="666666"/>
                        </a:solidFill>
                      </a:endParaRPr>
                    </a:p>
                    <a:p>
                      <a:pPr marL="0" lvl="0" indent="0" algn="l" rtl="0">
                        <a:spcBef>
                          <a:spcPts val="0"/>
                        </a:spcBef>
                        <a:spcAft>
                          <a:spcPts val="0"/>
                        </a:spcAft>
                        <a:buNone/>
                      </a:pPr>
                      <a:endParaRPr>
                        <a:solidFill>
                          <a:srgbClr val="999999"/>
                        </a:solidFill>
                      </a:endParaRPr>
                    </a:p>
                  </a:txBody>
                  <a:tcPr marL="91425" marR="91425" marT="91425" marB="91425"/>
                </a:tc>
              </a:tr>
            </a:tbl>
          </a:graphicData>
        </a:graphic>
      </p:graphicFrame>
      <p:pic>
        <p:nvPicPr>
          <p:cNvPr id="139" name="Google Shape;139;p23"/>
          <p:cNvPicPr preferRelativeResize="0"/>
          <p:nvPr/>
        </p:nvPicPr>
        <p:blipFill>
          <a:blip r:embed="rId3">
            <a:alphaModFix/>
          </a:blip>
          <a:stretch>
            <a:fillRect/>
          </a:stretch>
        </p:blipFill>
        <p:spPr>
          <a:xfrm>
            <a:off x="6456650" y="1158541"/>
            <a:ext cx="1437714" cy="64647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graphicFrame>
        <p:nvGraphicFramePr>
          <p:cNvPr id="144" name="Google Shape;144;p24"/>
          <p:cNvGraphicFramePr/>
          <p:nvPr/>
        </p:nvGraphicFramePr>
        <p:xfrm>
          <a:off x="346375" y="252035"/>
          <a:ext cx="3000000" cy="3000000"/>
        </p:xfrm>
        <a:graphic>
          <a:graphicData uri="http://schemas.openxmlformats.org/drawingml/2006/table">
            <a:tbl>
              <a:tblPr>
                <a:noFill/>
                <a:tableStyleId>{7CAFC0CA-5D8C-4354-9325-658E4ACF9A33}</a:tableStyleId>
              </a:tblPr>
              <a:tblGrid>
                <a:gridCol w="5768300"/>
                <a:gridCol w="2751700"/>
              </a:tblGrid>
              <a:tr h="625650">
                <a:tc>
                  <a:txBody>
                    <a:bodyPr/>
                    <a:lstStyle/>
                    <a:p>
                      <a:pPr marL="0" lvl="0" indent="0" algn="l" rtl="0">
                        <a:spcBef>
                          <a:spcPts val="0"/>
                        </a:spcBef>
                        <a:spcAft>
                          <a:spcPts val="0"/>
                        </a:spcAft>
                        <a:buNone/>
                      </a:pPr>
                      <a:r>
                        <a:rPr lang="fr-FR">
                          <a:solidFill>
                            <a:schemeClr val="dk1"/>
                          </a:solidFill>
                        </a:rPr>
                        <a:t>Plan du chapitre fin</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r>
              <a:tr h="1837925">
                <a:tc>
                  <a:txBody>
                    <a:bodyPr/>
                    <a:lstStyle/>
                    <a:p>
                      <a:pPr marL="0" lvl="0" indent="0" algn="l" rtl="0">
                        <a:spcBef>
                          <a:spcPts val="0"/>
                        </a:spcBef>
                        <a:spcAft>
                          <a:spcPts val="0"/>
                        </a:spcAft>
                        <a:buNone/>
                      </a:pPr>
                      <a:r>
                        <a:rPr lang="fr-FR" b="1">
                          <a:solidFill>
                            <a:schemeClr val="accent3"/>
                          </a:solidFill>
                        </a:rPr>
                        <a:t>Partie III Se souvenir de la guerre pour une paix durable: les enjeux mémoriels.</a:t>
                      </a:r>
                      <a:endParaRPr b="1">
                        <a:solidFill>
                          <a:schemeClr val="accent3"/>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AutoNum type="alphaUcPeriod"/>
                      </a:pPr>
                      <a:r>
                        <a:rPr lang="fr-FR" b="1">
                          <a:solidFill>
                            <a:schemeClr val="dk1"/>
                          </a:solidFill>
                        </a:rPr>
                        <a:t>De quoi se souvenir?</a:t>
                      </a:r>
                      <a:endParaRPr b="1">
                        <a:solidFill>
                          <a:schemeClr val="dk1"/>
                        </a:solidFill>
                      </a:endParaRPr>
                    </a:p>
                    <a:p>
                      <a:pPr marL="457200" lvl="0" indent="0" algn="l" rtl="0">
                        <a:spcBef>
                          <a:spcPts val="0"/>
                        </a:spcBef>
                        <a:spcAft>
                          <a:spcPts val="0"/>
                        </a:spcAft>
                        <a:buNone/>
                      </a:pPr>
                      <a:endParaRPr b="1">
                        <a:solidFill>
                          <a:schemeClr val="dk1"/>
                        </a:solidFill>
                      </a:endParaRPr>
                    </a:p>
                    <a:p>
                      <a:pPr marL="457200" lvl="0" indent="0" algn="l" rtl="0">
                        <a:spcBef>
                          <a:spcPts val="0"/>
                        </a:spcBef>
                        <a:spcAft>
                          <a:spcPts val="0"/>
                        </a:spcAft>
                        <a:buNone/>
                      </a:pPr>
                      <a:endParaRPr b="1">
                        <a:solidFill>
                          <a:schemeClr val="dk1"/>
                        </a:solidFill>
                      </a:endParaRPr>
                    </a:p>
                    <a:p>
                      <a:pPr marL="457200" lvl="0" indent="0" algn="l" rtl="0">
                        <a:spcBef>
                          <a:spcPts val="0"/>
                        </a:spcBef>
                        <a:spcAft>
                          <a:spcPts val="0"/>
                        </a:spcAft>
                        <a:buNone/>
                      </a:pPr>
                      <a:endParaRPr b="1">
                        <a:solidFill>
                          <a:schemeClr val="dk1"/>
                        </a:solidFill>
                      </a:endParaRPr>
                    </a:p>
                    <a:p>
                      <a:pPr marL="457200" lvl="0" indent="-317500" algn="l" rtl="0">
                        <a:spcBef>
                          <a:spcPts val="0"/>
                        </a:spcBef>
                        <a:spcAft>
                          <a:spcPts val="0"/>
                        </a:spcAft>
                        <a:buClr>
                          <a:schemeClr val="dk1"/>
                        </a:buClr>
                        <a:buSzPts val="1400"/>
                        <a:buAutoNum type="alphaUcPeriod"/>
                      </a:pPr>
                      <a:r>
                        <a:rPr lang="fr-FR" b="1">
                          <a:solidFill>
                            <a:schemeClr val="dk1"/>
                          </a:solidFill>
                        </a:rPr>
                        <a:t>Comment se souvenir et honorer?</a:t>
                      </a:r>
                      <a:endParaRPr b="1">
                        <a:solidFill>
                          <a:schemeClr val="dk1"/>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None/>
                      </a:pPr>
                      <a:endParaRPr b="1">
                        <a:solidFill>
                          <a:schemeClr val="dk1"/>
                        </a:solidFill>
                      </a:endParaRPr>
                    </a:p>
                    <a:p>
                      <a:pPr marL="457200" lvl="0" indent="-317500" algn="l" rtl="0">
                        <a:spcBef>
                          <a:spcPts val="0"/>
                        </a:spcBef>
                        <a:spcAft>
                          <a:spcPts val="0"/>
                        </a:spcAft>
                        <a:buClr>
                          <a:schemeClr val="dk1"/>
                        </a:buClr>
                        <a:buSzPts val="1400"/>
                        <a:buAutoNum type="alphaUcPeriod"/>
                      </a:pPr>
                      <a:r>
                        <a:rPr lang="fr-FR" b="1">
                          <a:solidFill>
                            <a:schemeClr val="dk1"/>
                          </a:solidFill>
                        </a:rPr>
                        <a:t>Le soldat inconnu et les enjeux mémoriels.</a:t>
                      </a:r>
                      <a:endParaRPr b="1">
                        <a:solidFill>
                          <a:schemeClr val="dk1"/>
                        </a:solidFill>
                      </a:endParaRPr>
                    </a:p>
                    <a:p>
                      <a:pPr marL="457200" lvl="0" indent="0" algn="l" rtl="0">
                        <a:spcBef>
                          <a:spcPts val="0"/>
                        </a:spcBef>
                        <a:spcAft>
                          <a:spcPts val="0"/>
                        </a:spcAft>
                        <a:buNone/>
                      </a:pP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0" algn="l" rtl="0">
                        <a:spcBef>
                          <a:spcPts val="0"/>
                        </a:spcBef>
                        <a:spcAft>
                          <a:spcPts val="0"/>
                        </a:spcAft>
                        <a:buNone/>
                      </a:pPr>
                      <a:endParaRPr>
                        <a:solidFill>
                          <a:schemeClr val="dk1"/>
                        </a:solidFill>
                      </a:endParaRPr>
                    </a:p>
                  </a:txBody>
                  <a:tcPr marL="91425" marR="91425" marT="91425" marB="91425"/>
                </a:tc>
                <a:tc>
                  <a:txBody>
                    <a:bodyPr/>
                    <a:lstStyle/>
                    <a:p>
                      <a:pPr marL="0" lvl="0" indent="0" algn="l" rtl="0">
                        <a:spcBef>
                          <a:spcPts val="0"/>
                        </a:spcBef>
                        <a:spcAft>
                          <a:spcPts val="0"/>
                        </a:spcAft>
                        <a:buNone/>
                      </a:pPr>
                      <a:endParaRPr>
                        <a:solidFill>
                          <a:srgbClr val="999999"/>
                        </a:solidFill>
                      </a:endParaRPr>
                    </a:p>
                    <a:p>
                      <a:pPr marL="0" lvl="0" indent="0" algn="l" rtl="0">
                        <a:spcBef>
                          <a:spcPts val="0"/>
                        </a:spcBef>
                        <a:spcAft>
                          <a:spcPts val="0"/>
                        </a:spcAft>
                        <a:buNone/>
                      </a:pPr>
                      <a:endParaRPr>
                        <a:solidFill>
                          <a:srgbClr val="999999"/>
                        </a:solidFill>
                      </a:endParaRPr>
                    </a:p>
                    <a:p>
                      <a:pPr marL="0" lvl="0" indent="0" algn="l" rtl="0">
                        <a:spcBef>
                          <a:spcPts val="0"/>
                        </a:spcBef>
                        <a:spcAft>
                          <a:spcPts val="0"/>
                        </a:spcAft>
                        <a:buNone/>
                      </a:pPr>
                      <a:endParaRPr>
                        <a:solidFill>
                          <a:srgbClr val="999999"/>
                        </a:solidFill>
                      </a:endParaRPr>
                    </a:p>
                    <a:p>
                      <a:pPr marL="0" lvl="0" indent="0" algn="l" rtl="0">
                        <a:spcBef>
                          <a:spcPts val="0"/>
                        </a:spcBef>
                        <a:spcAft>
                          <a:spcPts val="0"/>
                        </a:spcAft>
                        <a:buNone/>
                      </a:pPr>
                      <a:r>
                        <a:rPr lang="fr-FR">
                          <a:solidFill>
                            <a:srgbClr val="666666"/>
                          </a:solidFill>
                        </a:rPr>
                        <a:t>On peut mettre en avant:</a:t>
                      </a:r>
                      <a:endParaRPr>
                        <a:solidFill>
                          <a:srgbClr val="666666"/>
                        </a:solidFill>
                      </a:endParaRPr>
                    </a:p>
                    <a:p>
                      <a:pPr marL="0" lvl="0" indent="0" algn="l" rtl="0">
                        <a:spcBef>
                          <a:spcPts val="0"/>
                        </a:spcBef>
                        <a:spcAft>
                          <a:spcPts val="0"/>
                        </a:spcAft>
                        <a:buNone/>
                      </a:pPr>
                      <a:r>
                        <a:rPr lang="fr-FR">
                          <a:solidFill>
                            <a:srgbClr val="666666"/>
                          </a:solidFill>
                        </a:rPr>
                        <a:t>-le bilan humain et matériel de la guerre.</a:t>
                      </a:r>
                      <a:endParaRPr>
                        <a:solidFill>
                          <a:srgbClr val="666666"/>
                        </a:solidFill>
                      </a:endParaRPr>
                    </a:p>
                    <a:p>
                      <a:pPr marL="0" lvl="0" indent="0" algn="l" rtl="0">
                        <a:spcBef>
                          <a:spcPts val="0"/>
                        </a:spcBef>
                        <a:spcAft>
                          <a:spcPts val="0"/>
                        </a:spcAft>
                        <a:buNone/>
                      </a:pPr>
                      <a:endParaRPr>
                        <a:solidFill>
                          <a:srgbClr val="666666"/>
                        </a:solidFill>
                      </a:endParaRPr>
                    </a:p>
                    <a:p>
                      <a:pPr marL="0" lvl="0" indent="0" algn="l" rtl="0">
                        <a:spcBef>
                          <a:spcPts val="0"/>
                        </a:spcBef>
                        <a:spcAft>
                          <a:spcPts val="0"/>
                        </a:spcAft>
                        <a:buNone/>
                      </a:pPr>
                      <a:r>
                        <a:rPr lang="fr-FR">
                          <a:solidFill>
                            <a:srgbClr val="666666"/>
                          </a:solidFill>
                        </a:rPr>
                        <a:t>-les enjeux de mémoire de la Grande Guerre tant pour les acteurs collectifs que pour les individus et leurs familles.</a:t>
                      </a:r>
                      <a:endParaRPr>
                        <a:solidFill>
                          <a:srgbClr val="666666"/>
                        </a:solidFill>
                      </a:endParaRPr>
                    </a:p>
                    <a:p>
                      <a:pPr marL="0" lvl="0" indent="0" algn="l" rtl="0">
                        <a:spcBef>
                          <a:spcPts val="0"/>
                        </a:spcBef>
                        <a:spcAft>
                          <a:spcPts val="0"/>
                        </a:spcAft>
                        <a:buNone/>
                      </a:pPr>
                      <a:endParaRPr>
                        <a:solidFill>
                          <a:srgbClr val="666666"/>
                        </a:solidFill>
                      </a:endParaRPr>
                    </a:p>
                    <a:p>
                      <a:pPr marL="0" lvl="0" indent="0" algn="l" rtl="0">
                        <a:spcBef>
                          <a:spcPts val="0"/>
                        </a:spcBef>
                        <a:spcAft>
                          <a:spcPts val="0"/>
                        </a:spcAft>
                        <a:buNone/>
                      </a:pPr>
                      <a:r>
                        <a:rPr lang="fr-FR">
                          <a:solidFill>
                            <a:srgbClr val="666666"/>
                          </a:solidFill>
                        </a:rPr>
                        <a:t>PPO: le soldat inconnu et les enjeux mémoriels</a:t>
                      </a:r>
                      <a:endParaRPr>
                        <a:solidFill>
                          <a:srgbClr val="666666"/>
                        </a:solidFill>
                      </a:endParaRPr>
                    </a:p>
                    <a:p>
                      <a:pPr marL="0" lvl="0" indent="0" algn="l" rtl="0">
                        <a:spcBef>
                          <a:spcPts val="0"/>
                        </a:spcBef>
                        <a:spcAft>
                          <a:spcPts val="0"/>
                        </a:spcAft>
                        <a:buNone/>
                      </a:pPr>
                      <a:endParaRPr>
                        <a:solidFill>
                          <a:srgbClr val="666666"/>
                        </a:solidFill>
                      </a:endParaRPr>
                    </a:p>
                    <a:p>
                      <a:pPr marL="0" lvl="0" indent="0" algn="l" rtl="0">
                        <a:spcBef>
                          <a:spcPts val="0"/>
                        </a:spcBef>
                        <a:spcAft>
                          <a:spcPts val="0"/>
                        </a:spcAft>
                        <a:buNone/>
                      </a:pPr>
                      <a:endParaRPr>
                        <a:solidFill>
                          <a:srgbClr val="999999"/>
                        </a:solidFill>
                      </a:endParaRPr>
                    </a:p>
                  </a:txBody>
                  <a:tcPr marL="91425" marR="91425" marT="91425" marB="91425"/>
                </a:tc>
              </a:tr>
            </a:tbl>
          </a:graphicData>
        </a:graphic>
      </p:graphicFrame>
      <p:pic>
        <p:nvPicPr>
          <p:cNvPr id="145" name="Google Shape;145;p24"/>
          <p:cNvPicPr preferRelativeResize="0"/>
          <p:nvPr/>
        </p:nvPicPr>
        <p:blipFill>
          <a:blip r:embed="rId3">
            <a:alphaModFix/>
          </a:blip>
          <a:stretch>
            <a:fillRect/>
          </a:stretch>
        </p:blipFill>
        <p:spPr>
          <a:xfrm>
            <a:off x="6156425" y="302116"/>
            <a:ext cx="1437714" cy="64647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5"/>
          <p:cNvSpPr txBox="1">
            <a:spLocks noGrp="1"/>
          </p:cNvSpPr>
          <p:nvPr>
            <p:ph type="title"/>
          </p:nvPr>
        </p:nvSpPr>
        <p:spPr>
          <a:xfrm>
            <a:off x="7214250" y="759826"/>
            <a:ext cx="1544700" cy="526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r-FR" sz="1000">
                <a:solidFill>
                  <a:srgbClr val="666666"/>
                </a:solidFill>
              </a:rPr>
              <a:t>On peut mettre en avant:</a:t>
            </a:r>
            <a:endParaRPr sz="1000">
              <a:solidFill>
                <a:srgbClr val="666666"/>
              </a:solidFill>
            </a:endParaRPr>
          </a:p>
          <a:p>
            <a:pPr marL="0" lvl="0" indent="0" algn="l" rtl="0">
              <a:spcBef>
                <a:spcPts val="0"/>
              </a:spcBef>
              <a:spcAft>
                <a:spcPts val="0"/>
              </a:spcAft>
              <a:buClr>
                <a:schemeClr val="dk1"/>
              </a:buClr>
              <a:buSzPts val="1100"/>
              <a:buFont typeface="Arial"/>
              <a:buNone/>
            </a:pPr>
            <a:r>
              <a:rPr lang="fr-FR" sz="1000">
                <a:solidFill>
                  <a:srgbClr val="666666"/>
                </a:solidFill>
              </a:rPr>
              <a:t>-les principes formulés par le Président Wilson et la fondation de la Société des Nations.</a:t>
            </a:r>
            <a:endParaRPr sz="1000"/>
          </a:p>
        </p:txBody>
      </p:sp>
      <p:sp>
        <p:nvSpPr>
          <p:cNvPr id="151" name="Google Shape;151;p25"/>
          <p:cNvSpPr txBox="1">
            <a:spLocks noGrp="1"/>
          </p:cNvSpPr>
          <p:nvPr>
            <p:ph type="subTitle" idx="1"/>
          </p:nvPr>
        </p:nvSpPr>
        <p:spPr>
          <a:xfrm>
            <a:off x="69600" y="74075"/>
            <a:ext cx="6737100" cy="1116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r-FR" b="1">
                <a:solidFill>
                  <a:schemeClr val="accent3"/>
                </a:solidFill>
              </a:rPr>
              <a:t>Partie I Sortir de la guerre en construisant un paix durable dans le monde.</a:t>
            </a:r>
            <a:endParaRPr b="1">
              <a:solidFill>
                <a:schemeClr val="accent3"/>
              </a:solidFill>
            </a:endParaRPr>
          </a:p>
          <a:p>
            <a:pPr marL="0" lvl="0" indent="0" algn="l" rtl="0">
              <a:spcBef>
                <a:spcPts val="0"/>
              </a:spcBef>
              <a:spcAft>
                <a:spcPts val="0"/>
              </a:spcAft>
              <a:buNone/>
            </a:pPr>
            <a:endParaRPr b="1">
              <a:solidFill>
                <a:schemeClr val="accent3"/>
              </a:solidFill>
            </a:endParaRPr>
          </a:p>
          <a:p>
            <a:pPr marL="457200" lvl="0" indent="-317500" algn="l" rtl="0">
              <a:spcBef>
                <a:spcPts val="0"/>
              </a:spcBef>
              <a:spcAft>
                <a:spcPts val="0"/>
              </a:spcAft>
              <a:buClr>
                <a:srgbClr val="0000FF"/>
              </a:buClr>
              <a:buSzPts val="1400"/>
              <a:buAutoNum type="alphaUcPeriod"/>
            </a:pPr>
            <a:r>
              <a:rPr lang="fr-FR" b="1">
                <a:solidFill>
                  <a:srgbClr val="0000FF"/>
                </a:solidFill>
              </a:rPr>
              <a:t>Les principes du Président Wilson.</a:t>
            </a:r>
            <a:r>
              <a:rPr lang="fr-FR"/>
              <a:t>(15 minutes)</a:t>
            </a:r>
            <a:endParaRPr/>
          </a:p>
          <a:p>
            <a:pPr marL="0" lvl="0" indent="0" algn="l" rtl="0">
              <a:spcBef>
                <a:spcPts val="0"/>
              </a:spcBef>
              <a:spcAft>
                <a:spcPts val="0"/>
              </a:spcAft>
              <a:buNone/>
            </a:pPr>
            <a:endParaRPr/>
          </a:p>
        </p:txBody>
      </p:sp>
      <p:pic>
        <p:nvPicPr>
          <p:cNvPr id="152" name="Google Shape;152;p25"/>
          <p:cNvPicPr preferRelativeResize="0"/>
          <p:nvPr/>
        </p:nvPicPr>
        <p:blipFill>
          <a:blip r:embed="rId3">
            <a:alphaModFix/>
          </a:blip>
          <a:stretch>
            <a:fillRect/>
          </a:stretch>
        </p:blipFill>
        <p:spPr>
          <a:xfrm>
            <a:off x="7247650" y="242150"/>
            <a:ext cx="1653275" cy="267675"/>
          </a:xfrm>
          <a:prstGeom prst="rect">
            <a:avLst/>
          </a:prstGeom>
          <a:noFill/>
          <a:ln>
            <a:noFill/>
          </a:ln>
        </p:spPr>
      </p:pic>
      <p:sp>
        <p:nvSpPr>
          <p:cNvPr id="153" name="Google Shape;153;p25"/>
          <p:cNvSpPr txBox="1"/>
          <p:nvPr/>
        </p:nvSpPr>
        <p:spPr>
          <a:xfrm>
            <a:off x="0" y="1919825"/>
            <a:ext cx="8901000" cy="181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000" b="1"/>
              <a:t>Document support n°1</a:t>
            </a:r>
            <a:r>
              <a:rPr lang="fr-FR" sz="1000"/>
              <a:t>:1.Extrait du discours de Wilson devant le Sénat américain le 22 janvier 1917</a:t>
            </a:r>
            <a:endParaRPr sz="1000"/>
          </a:p>
        </p:txBody>
      </p:sp>
      <p:sp>
        <p:nvSpPr>
          <p:cNvPr id="154" name="Google Shape;154;p25"/>
          <p:cNvSpPr txBox="1"/>
          <p:nvPr/>
        </p:nvSpPr>
        <p:spPr>
          <a:xfrm>
            <a:off x="185625" y="1288425"/>
            <a:ext cx="6682800" cy="26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000">
                <a:solidFill>
                  <a:srgbClr val="980000"/>
                </a:solidFill>
              </a:rPr>
              <a:t>Objectif: savoir caractériser les principes de Wilson pour comprendre la vision wilsonienne de sortie de guerre et de construction de la paix.</a:t>
            </a:r>
            <a:endParaRPr sz="1000">
              <a:solidFill>
                <a:srgbClr val="980000"/>
              </a:solidFill>
            </a:endParaRPr>
          </a:p>
          <a:p>
            <a:pPr marL="0" lvl="0" indent="0" algn="l" rtl="0">
              <a:spcBef>
                <a:spcPts val="0"/>
              </a:spcBef>
              <a:spcAft>
                <a:spcPts val="0"/>
              </a:spcAft>
              <a:buNone/>
            </a:pPr>
            <a:endParaRPr/>
          </a:p>
          <a:p>
            <a:pPr marL="0" lvl="0" indent="0" algn="l" rtl="0">
              <a:spcBef>
                <a:spcPts val="0"/>
              </a:spcBef>
              <a:spcAft>
                <a:spcPts val="0"/>
              </a:spcAft>
              <a:buNone/>
            </a:pPr>
            <a:r>
              <a:rPr lang="fr-FR"/>
              <a:t> </a:t>
            </a:r>
            <a:endParaRPr/>
          </a:p>
        </p:txBody>
      </p:sp>
      <p:sp>
        <p:nvSpPr>
          <p:cNvPr id="155" name="Google Shape;155;p25"/>
          <p:cNvSpPr txBox="1"/>
          <p:nvPr/>
        </p:nvSpPr>
        <p:spPr>
          <a:xfrm>
            <a:off x="216575" y="1919825"/>
            <a:ext cx="8082600" cy="48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p25"/>
          <p:cNvSpPr txBox="1"/>
          <p:nvPr/>
        </p:nvSpPr>
        <p:spPr>
          <a:xfrm>
            <a:off x="131500" y="2343575"/>
            <a:ext cx="8825100" cy="11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000"/>
              <a:t>“La paix qui reste à conclure ne sera durable qu’à la condition d’être garantie par la grande force organisée de l’humanité.</a:t>
            </a:r>
            <a:endParaRPr sz="1000"/>
          </a:p>
          <a:p>
            <a:pPr marL="0" lvl="0" indent="457200" algn="l" rtl="0">
              <a:spcBef>
                <a:spcPts val="0"/>
              </a:spcBef>
              <a:spcAft>
                <a:spcPts val="0"/>
              </a:spcAft>
              <a:buNone/>
            </a:pPr>
            <a:r>
              <a:rPr lang="fr-FR" sz="1000"/>
              <a:t>Avant tout, ce doit être une paix sans victoire. [...] Seule une paix conclue d’égal à égal peut-être durable, paix dont le principe même soit l’égalité et la participation commune à un bien commun.[...]</a:t>
            </a:r>
            <a:endParaRPr sz="1000"/>
          </a:p>
          <a:p>
            <a:pPr marL="0" lvl="0" indent="457200" algn="l" rtl="0">
              <a:spcBef>
                <a:spcPts val="0"/>
              </a:spcBef>
              <a:spcAft>
                <a:spcPts val="0"/>
              </a:spcAft>
              <a:buNone/>
            </a:pPr>
            <a:r>
              <a:rPr lang="fr-FR" sz="1000"/>
              <a:t>Aucune paix ne saurait ou ne devrait durer sans une reconnaissance et une acceptation du principe  selon lequel le pouvoir légitime des gouvernements procède du seul consentement des gouvernés et qu’aucun droit ne justifie qu’on fasse passer des peuples de la souveraineté d’un Etat à celle d’un autre comme s’il en était la propriété.”</a:t>
            </a:r>
            <a:endParaRPr sz="1000"/>
          </a:p>
          <a:p>
            <a:pPr marL="0" lvl="0" indent="457200" algn="r" rtl="0">
              <a:spcBef>
                <a:spcPts val="0"/>
              </a:spcBef>
              <a:spcAft>
                <a:spcPts val="0"/>
              </a:spcAft>
              <a:buNone/>
            </a:pPr>
            <a:r>
              <a:rPr lang="fr-FR" sz="700"/>
              <a:t>T. Woodrow Wilson, discours devant le Sénat, 22 janvier 1917</a:t>
            </a:r>
            <a:endParaRPr sz="700"/>
          </a:p>
          <a:p>
            <a:pPr marL="0" lvl="0" indent="457200" algn="r" rtl="0">
              <a:spcBef>
                <a:spcPts val="0"/>
              </a:spcBef>
              <a:spcAft>
                <a:spcPts val="0"/>
              </a:spcAft>
              <a:buNone/>
            </a:pPr>
            <a:r>
              <a:rPr lang="fr-FR" sz="700"/>
              <a:t>Source: Manuel 1EL, ES, S Nathan édition 2016</a:t>
            </a:r>
            <a:r>
              <a:rPr lang="fr-FR" sz="1000"/>
              <a:t> </a:t>
            </a:r>
            <a:endParaRPr sz="1000"/>
          </a:p>
        </p:txBody>
      </p:sp>
      <p:sp>
        <p:nvSpPr>
          <p:cNvPr id="157" name="Google Shape;157;p25"/>
          <p:cNvSpPr txBox="1"/>
          <p:nvPr/>
        </p:nvSpPr>
        <p:spPr>
          <a:xfrm>
            <a:off x="525950" y="3539175"/>
            <a:ext cx="7286100" cy="87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200">
                <a:solidFill>
                  <a:srgbClr val="4A86E8"/>
                </a:solidFill>
              </a:rPr>
              <a:t>A retenir:</a:t>
            </a:r>
            <a:endParaRPr sz="1200">
              <a:solidFill>
                <a:srgbClr val="4A86E8"/>
              </a:solidFill>
            </a:endParaRPr>
          </a:p>
          <a:p>
            <a:pPr marL="0" lvl="0" indent="0" algn="l" rtl="0">
              <a:spcBef>
                <a:spcPts val="0"/>
              </a:spcBef>
              <a:spcAft>
                <a:spcPts val="0"/>
              </a:spcAft>
              <a:buNone/>
            </a:pPr>
            <a:r>
              <a:rPr lang="fr-FR" sz="1200">
                <a:solidFill>
                  <a:srgbClr val="4A86E8"/>
                </a:solidFill>
              </a:rPr>
              <a:t>-Wilson</a:t>
            </a:r>
            <a:endParaRPr sz="1200">
              <a:solidFill>
                <a:srgbClr val="4A86E8"/>
              </a:solidFill>
            </a:endParaRPr>
          </a:p>
          <a:p>
            <a:pPr marL="0" lvl="0" indent="0" algn="l" rtl="0">
              <a:spcBef>
                <a:spcPts val="0"/>
              </a:spcBef>
              <a:spcAft>
                <a:spcPts val="0"/>
              </a:spcAft>
              <a:buNone/>
            </a:pPr>
            <a:r>
              <a:rPr lang="fr-FR" sz="1200">
                <a:solidFill>
                  <a:srgbClr val="4A86E8"/>
                </a:solidFill>
              </a:rPr>
              <a:t>-le contexte du discours</a:t>
            </a:r>
            <a:endParaRPr sz="1200">
              <a:solidFill>
                <a:srgbClr val="4A86E8"/>
              </a:solidFill>
            </a:endParaRPr>
          </a:p>
          <a:p>
            <a:pPr marL="0" lvl="0" indent="0" algn="l" rtl="0">
              <a:spcBef>
                <a:spcPts val="0"/>
              </a:spcBef>
              <a:spcAft>
                <a:spcPts val="0"/>
              </a:spcAft>
              <a:buNone/>
            </a:pPr>
            <a:r>
              <a:rPr lang="fr-FR" sz="1200">
                <a:solidFill>
                  <a:srgbClr val="4A86E8"/>
                </a:solidFill>
              </a:rPr>
              <a:t>-une paix sans victoire</a:t>
            </a:r>
            <a:endParaRPr sz="1200">
              <a:solidFill>
                <a:srgbClr val="4A86E8"/>
              </a:solidFill>
            </a:endParaRPr>
          </a:p>
          <a:p>
            <a:pPr marL="0" lvl="0" indent="0" algn="l" rtl="0">
              <a:spcBef>
                <a:spcPts val="0"/>
              </a:spcBef>
              <a:spcAft>
                <a:spcPts val="0"/>
              </a:spcAft>
              <a:buNone/>
            </a:pPr>
            <a:r>
              <a:rPr lang="fr-FR" sz="1200">
                <a:solidFill>
                  <a:srgbClr val="4A86E8"/>
                </a:solidFill>
              </a:rPr>
              <a:t>-une paix collective grâce à l’union et l’entente des nations;</a:t>
            </a:r>
            <a:endParaRPr sz="1200">
              <a:solidFill>
                <a:srgbClr val="4A86E8"/>
              </a:solidFill>
            </a:endParaRPr>
          </a:p>
          <a:p>
            <a:pPr marL="0" lvl="0" indent="0" algn="l" rtl="0">
              <a:spcBef>
                <a:spcPts val="0"/>
              </a:spcBef>
              <a:spcAft>
                <a:spcPts val="0"/>
              </a:spcAft>
              <a:buNone/>
            </a:pPr>
            <a:r>
              <a:rPr lang="fr-FR" sz="1200">
                <a:solidFill>
                  <a:srgbClr val="4A86E8"/>
                </a:solidFill>
              </a:rPr>
              <a:t>-une paix négociée et consentie entre et par tous les belligérants;</a:t>
            </a:r>
            <a:endParaRPr sz="1200">
              <a:solidFill>
                <a:srgbClr val="4A86E8"/>
              </a:solidFill>
            </a:endParaRPr>
          </a:p>
          <a:p>
            <a:pPr marL="0" lvl="0" indent="0" algn="l" rtl="0">
              <a:spcBef>
                <a:spcPts val="0"/>
              </a:spcBef>
              <a:spcAft>
                <a:spcPts val="0"/>
              </a:spcAft>
              <a:buNone/>
            </a:pPr>
            <a:r>
              <a:rPr lang="fr-FR" sz="1200">
                <a:solidFill>
                  <a:srgbClr val="4A86E8"/>
                </a:solidFill>
              </a:rPr>
              <a:t>-la démocratie;</a:t>
            </a:r>
            <a:endParaRPr sz="1200">
              <a:solidFill>
                <a:srgbClr val="4A86E8"/>
              </a:solidFill>
            </a:endParaRPr>
          </a:p>
          <a:p>
            <a:pPr marL="0" lvl="0" indent="0" algn="l" rtl="0">
              <a:spcBef>
                <a:spcPts val="0"/>
              </a:spcBef>
              <a:spcAft>
                <a:spcPts val="0"/>
              </a:spcAft>
              <a:buNone/>
            </a:pPr>
            <a:r>
              <a:rPr lang="fr-FR" sz="1200">
                <a:solidFill>
                  <a:srgbClr val="4A86E8"/>
                </a:solidFill>
              </a:rPr>
              <a:t>-la liberté des peuples: notion de droit des peuples à disposer d’eux-mêmes. </a:t>
            </a:r>
            <a:endParaRPr sz="1200">
              <a:solidFill>
                <a:srgbClr val="4A86E8"/>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6"/>
          <p:cNvSpPr txBox="1">
            <a:spLocks noGrp="1"/>
          </p:cNvSpPr>
          <p:nvPr>
            <p:ph type="title"/>
          </p:nvPr>
        </p:nvSpPr>
        <p:spPr>
          <a:xfrm>
            <a:off x="278450" y="2567875"/>
            <a:ext cx="8553300" cy="2289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r-FR" sz="1200">
                <a:solidFill>
                  <a:srgbClr val="4A86E8"/>
                </a:solidFill>
              </a:rPr>
              <a:t>A retenir:</a:t>
            </a:r>
            <a:endParaRPr sz="1200">
              <a:solidFill>
                <a:srgbClr val="4A86E8"/>
              </a:solidFill>
            </a:endParaRPr>
          </a:p>
          <a:p>
            <a:pPr marL="0" lvl="0" indent="0" algn="l" rtl="0">
              <a:spcBef>
                <a:spcPts val="0"/>
              </a:spcBef>
              <a:spcAft>
                <a:spcPts val="0"/>
              </a:spcAft>
              <a:buNone/>
            </a:pPr>
            <a:r>
              <a:rPr lang="fr-FR" sz="1200">
                <a:solidFill>
                  <a:srgbClr val="4A86E8"/>
                </a:solidFill>
              </a:rPr>
              <a:t>-abandon de la diplomatie secrète pour une diplomatie de droit</a:t>
            </a:r>
            <a:endParaRPr sz="1200">
              <a:solidFill>
                <a:srgbClr val="4A86E8"/>
              </a:solidFill>
            </a:endParaRPr>
          </a:p>
          <a:p>
            <a:pPr marL="0" lvl="0" indent="0" algn="l" rtl="0">
              <a:spcBef>
                <a:spcPts val="0"/>
              </a:spcBef>
              <a:spcAft>
                <a:spcPts val="0"/>
              </a:spcAft>
              <a:buNone/>
            </a:pPr>
            <a:r>
              <a:rPr lang="fr-FR" sz="1200">
                <a:solidFill>
                  <a:srgbClr val="4A86E8"/>
                </a:solidFill>
              </a:rPr>
              <a:t>-liberté des mers et libre-échange</a:t>
            </a:r>
            <a:endParaRPr sz="1200">
              <a:solidFill>
                <a:srgbClr val="4A86E8"/>
              </a:solidFill>
            </a:endParaRPr>
          </a:p>
          <a:p>
            <a:pPr marL="0" lvl="0" indent="0" algn="l" rtl="0">
              <a:spcBef>
                <a:spcPts val="0"/>
              </a:spcBef>
              <a:spcAft>
                <a:spcPts val="0"/>
              </a:spcAft>
              <a:buNone/>
            </a:pPr>
            <a:r>
              <a:rPr lang="fr-FR" sz="1200">
                <a:solidFill>
                  <a:srgbClr val="4A86E8"/>
                </a:solidFill>
              </a:rPr>
              <a:t>-désarmement</a:t>
            </a:r>
            <a:endParaRPr sz="1200">
              <a:solidFill>
                <a:srgbClr val="4A86E8"/>
              </a:solidFill>
            </a:endParaRPr>
          </a:p>
          <a:p>
            <a:pPr marL="0" lvl="0" indent="0" algn="l" rtl="0">
              <a:spcBef>
                <a:spcPts val="0"/>
              </a:spcBef>
              <a:spcAft>
                <a:spcPts val="0"/>
              </a:spcAft>
              <a:buNone/>
            </a:pPr>
            <a:r>
              <a:rPr lang="fr-FR" sz="1200">
                <a:solidFill>
                  <a:srgbClr val="4A86E8"/>
                </a:solidFill>
              </a:rPr>
              <a:t>-satisfaire les revendications nationalistes et rivalités territoriales d’avant-guerre </a:t>
            </a:r>
            <a:endParaRPr sz="1200">
              <a:solidFill>
                <a:srgbClr val="4A86E8"/>
              </a:solidFill>
            </a:endParaRPr>
          </a:p>
          <a:p>
            <a:pPr marL="0" lvl="0" indent="0" algn="l" rtl="0">
              <a:spcBef>
                <a:spcPts val="0"/>
              </a:spcBef>
              <a:spcAft>
                <a:spcPts val="0"/>
              </a:spcAft>
              <a:buNone/>
            </a:pPr>
            <a:r>
              <a:rPr lang="fr-FR" sz="1200">
                <a:solidFill>
                  <a:srgbClr val="4A86E8"/>
                </a:solidFill>
              </a:rPr>
              <a:t>-naissance du principe des nationalités</a:t>
            </a:r>
            <a:endParaRPr sz="1200">
              <a:solidFill>
                <a:srgbClr val="4A86E8"/>
              </a:solidFill>
            </a:endParaRPr>
          </a:p>
          <a:p>
            <a:pPr marL="0" lvl="0" indent="0" algn="l" rtl="0">
              <a:spcBef>
                <a:spcPts val="0"/>
              </a:spcBef>
              <a:spcAft>
                <a:spcPts val="0"/>
              </a:spcAft>
              <a:buNone/>
            </a:pPr>
            <a:r>
              <a:rPr lang="fr-FR" sz="1200">
                <a:solidFill>
                  <a:srgbClr val="4A86E8"/>
                </a:solidFill>
              </a:rPr>
              <a:t>-sécurité collective : organisation de relations internationales visant à maintenir la paix par le droit et l’arbitrage, et non plus par des alliances militaires ou des accords sécuritaires.</a:t>
            </a:r>
            <a:endParaRPr sz="1200">
              <a:solidFill>
                <a:srgbClr val="4A86E8"/>
              </a:solidFill>
            </a:endParaRPr>
          </a:p>
          <a:p>
            <a:pPr marL="0" lvl="0" indent="0" algn="l" rtl="0">
              <a:spcBef>
                <a:spcPts val="0"/>
              </a:spcBef>
              <a:spcAft>
                <a:spcPts val="0"/>
              </a:spcAft>
              <a:buNone/>
            </a:pPr>
            <a:r>
              <a:rPr lang="fr-FR" sz="1200">
                <a:solidFill>
                  <a:srgbClr val="4A86E8"/>
                </a:solidFill>
              </a:rPr>
              <a:t>-arbitrage: mode de résolution pacifique des conflits fondé sur le droit international. </a:t>
            </a:r>
            <a:endParaRPr sz="1200">
              <a:solidFill>
                <a:srgbClr val="4A86E8"/>
              </a:solidFill>
            </a:endParaRPr>
          </a:p>
          <a:p>
            <a:pPr marL="0" lvl="0" indent="0" algn="l" rtl="0">
              <a:spcBef>
                <a:spcPts val="0"/>
              </a:spcBef>
              <a:spcAft>
                <a:spcPts val="0"/>
              </a:spcAft>
              <a:buNone/>
            </a:pPr>
            <a:endParaRPr sz="1200">
              <a:solidFill>
                <a:srgbClr val="4A86E8"/>
              </a:solidFill>
            </a:endParaRPr>
          </a:p>
          <a:p>
            <a:pPr marL="0" lvl="0" indent="0" algn="l" rtl="0">
              <a:spcBef>
                <a:spcPts val="0"/>
              </a:spcBef>
              <a:spcAft>
                <a:spcPts val="0"/>
              </a:spcAft>
              <a:buNone/>
            </a:pPr>
            <a:r>
              <a:rPr lang="fr-FR" sz="1200">
                <a:solidFill>
                  <a:srgbClr val="4A86E8"/>
                </a:solidFill>
              </a:rPr>
              <a:t>A noter: un moyen de défendre les intérêts américains, et un réel souci d’éviter au maximum les frustrations des vaincus. On peut donc y voir des intentions généreuses et utopistes. Wilson prix Nobel de la Paix en 1919. Cependant, des principes du Président Wilson sont concrétisés l’année suivante avec la fondation de la Société des Nations.</a:t>
            </a:r>
            <a:endParaRPr sz="1200">
              <a:solidFill>
                <a:srgbClr val="4A86E8"/>
              </a:solidFill>
            </a:endParaRPr>
          </a:p>
        </p:txBody>
      </p:sp>
      <p:sp>
        <p:nvSpPr>
          <p:cNvPr id="163" name="Google Shape;163;p26"/>
          <p:cNvSpPr txBox="1">
            <a:spLocks noGrp="1"/>
          </p:cNvSpPr>
          <p:nvPr>
            <p:ph type="subTitle" idx="1"/>
          </p:nvPr>
        </p:nvSpPr>
        <p:spPr>
          <a:xfrm>
            <a:off x="457350" y="255225"/>
            <a:ext cx="8229300" cy="2591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r-FR" sz="1000" b="1"/>
              <a:t>Document support n°2</a:t>
            </a:r>
            <a:r>
              <a:rPr lang="fr-FR" sz="1000"/>
              <a:t> : extrait des “14 points” de Wilson, janvier 1918</a:t>
            </a:r>
            <a:endParaRPr sz="1000"/>
          </a:p>
          <a:p>
            <a:pPr marL="0" lvl="0" indent="0" algn="l" rtl="0">
              <a:spcBef>
                <a:spcPts val="0"/>
              </a:spcBef>
              <a:spcAft>
                <a:spcPts val="0"/>
              </a:spcAft>
              <a:buNone/>
            </a:pPr>
            <a:r>
              <a:rPr lang="fr-FR" sz="1000"/>
              <a:t>“C’est le programme de la paix du monde qui constitue notre programme. Et ce programme, le seul possible selon nous, est le suivant:</a:t>
            </a:r>
            <a:endParaRPr sz="1000"/>
          </a:p>
          <a:p>
            <a:pPr marL="457200" lvl="0" indent="-292100" algn="l" rtl="0">
              <a:spcBef>
                <a:spcPts val="0"/>
              </a:spcBef>
              <a:spcAft>
                <a:spcPts val="0"/>
              </a:spcAft>
              <a:buSzPts val="1000"/>
              <a:buAutoNum type="arabicPeriod"/>
            </a:pPr>
            <a:r>
              <a:rPr lang="fr-FR" sz="1000"/>
              <a:t>Des conventions de paix séparées au grand jour; après quoi il n’y aura plus d’entente particulière et secrète d’aucune sorte entre les nations.[...]</a:t>
            </a:r>
            <a:endParaRPr sz="1000"/>
          </a:p>
          <a:p>
            <a:pPr marL="457200" lvl="0" indent="-292100" algn="l" rtl="0">
              <a:spcBef>
                <a:spcPts val="0"/>
              </a:spcBef>
              <a:spcAft>
                <a:spcPts val="0"/>
              </a:spcAft>
              <a:buSzPts val="1000"/>
              <a:buAutoNum type="arabicPeriod"/>
            </a:pPr>
            <a:r>
              <a:rPr lang="fr-FR" sz="1000"/>
              <a:t>Liberté absolue de navigation sur les mers. [...]</a:t>
            </a:r>
            <a:endParaRPr sz="1000"/>
          </a:p>
          <a:p>
            <a:pPr marL="457200" lvl="0" indent="-292100" algn="l" rtl="0">
              <a:spcBef>
                <a:spcPts val="0"/>
              </a:spcBef>
              <a:spcAft>
                <a:spcPts val="0"/>
              </a:spcAft>
              <a:buSzPts val="1000"/>
              <a:buAutoNum type="arabicPeriod"/>
            </a:pPr>
            <a:r>
              <a:rPr lang="fr-FR" sz="1000"/>
              <a:t>Suppression de toutes les barrières économiques; établissement de conditions commerciales égales entre les nations consentant à la paix et s’associant pour son maintien.</a:t>
            </a:r>
            <a:endParaRPr sz="1000"/>
          </a:p>
          <a:p>
            <a:pPr marL="457200" lvl="0" indent="-292100" algn="l" rtl="0">
              <a:spcBef>
                <a:spcPts val="0"/>
              </a:spcBef>
              <a:spcAft>
                <a:spcPts val="0"/>
              </a:spcAft>
              <a:buSzPts val="1000"/>
              <a:buAutoNum type="arabicPeriod"/>
            </a:pPr>
            <a:r>
              <a:rPr lang="fr-FR" sz="1000"/>
              <a:t>Echange de garantie suffisante que les armements de chaque pays seront réduits au minimum compatible avec la sécurité intérieure</a:t>
            </a:r>
            <a:endParaRPr sz="1000"/>
          </a:p>
          <a:p>
            <a:pPr marL="0" lvl="0" indent="0" algn="l" rtl="0">
              <a:spcBef>
                <a:spcPts val="0"/>
              </a:spcBef>
              <a:spcAft>
                <a:spcPts val="0"/>
              </a:spcAft>
              <a:buNone/>
            </a:pPr>
            <a:r>
              <a:rPr lang="fr-FR" sz="1000"/>
              <a:t>    8.      Le territoire français tout entier devra être libéré et les régions envahies  devront être restaurées; le préjudice causé par la Prusse en 1871        en ce qui concerne l’Alsace-Lorraine devra être réparé.</a:t>
            </a:r>
            <a:endParaRPr sz="1000"/>
          </a:p>
          <a:p>
            <a:pPr marL="0" lvl="0" indent="0" algn="l" rtl="0">
              <a:spcBef>
                <a:spcPts val="0"/>
              </a:spcBef>
              <a:spcAft>
                <a:spcPts val="0"/>
              </a:spcAft>
              <a:buNone/>
            </a:pPr>
            <a:r>
              <a:rPr lang="fr-FR" sz="1000"/>
              <a:t>    9.      Une rectification des frontières italiennes devra être opérée conformément au principe des nationalités.</a:t>
            </a:r>
            <a:endParaRPr sz="1000"/>
          </a:p>
          <a:p>
            <a:pPr marL="0" lvl="0" indent="0" algn="l" rtl="0">
              <a:spcBef>
                <a:spcPts val="0"/>
              </a:spcBef>
              <a:spcAft>
                <a:spcPts val="0"/>
              </a:spcAft>
              <a:buNone/>
            </a:pPr>
            <a:r>
              <a:rPr lang="fr-FR" sz="1000"/>
              <a:t>   10.     Aux peuples de l’Autriche-Hongrie devra être accordée la possibilité d’un développement autonome.</a:t>
            </a:r>
            <a:endParaRPr sz="1000"/>
          </a:p>
          <a:p>
            <a:pPr marL="0" lvl="0" indent="0" algn="l" rtl="0">
              <a:spcBef>
                <a:spcPts val="0"/>
              </a:spcBef>
              <a:spcAft>
                <a:spcPts val="0"/>
              </a:spcAft>
              <a:buNone/>
            </a:pPr>
            <a:r>
              <a:rPr lang="fr-FR" sz="1000"/>
              <a:t>    11.     Il faut qu’une association générale des nations soit constituée ayant pour objet d’offrir des garanties mutuelles d’indépendance politique et d’intégrité territoriale aux petits comme aux grands Etats.</a:t>
            </a:r>
            <a:endParaRPr sz="1000"/>
          </a:p>
          <a:p>
            <a:pPr marL="0" lvl="0" indent="0" algn="r" rtl="0">
              <a:spcBef>
                <a:spcPts val="0"/>
              </a:spcBef>
              <a:spcAft>
                <a:spcPts val="0"/>
              </a:spcAft>
              <a:buNone/>
            </a:pPr>
            <a:r>
              <a:rPr lang="fr-FR" sz="700"/>
              <a:t>Source: Manuel de 1eS, collection J. Marseille, Nathan 2003</a:t>
            </a:r>
            <a:endParaRPr sz="700"/>
          </a:p>
          <a:p>
            <a:pPr marL="0" lvl="0" indent="0" algn="l" rtl="0">
              <a:spcBef>
                <a:spcPts val="0"/>
              </a:spcBef>
              <a:spcAft>
                <a:spcPts val="0"/>
              </a:spcAft>
              <a:buNone/>
            </a:pPr>
            <a:endParaRPr sz="1000"/>
          </a:p>
          <a:p>
            <a:pPr marL="457200" lvl="0" indent="0" algn="l" rtl="0">
              <a:spcBef>
                <a:spcPts val="0"/>
              </a:spcBef>
              <a:spcAft>
                <a:spcPts val="0"/>
              </a:spcAft>
              <a:buNone/>
            </a:pPr>
            <a:endParaRPr sz="10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7"/>
          <p:cNvSpPr txBox="1">
            <a:spLocks noGrp="1"/>
          </p:cNvSpPr>
          <p:nvPr>
            <p:ph type="subTitle" idx="1"/>
          </p:nvPr>
        </p:nvSpPr>
        <p:spPr>
          <a:xfrm>
            <a:off x="457200" y="1203480"/>
            <a:ext cx="8229300" cy="29832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fr-FR" sz="1400">
                <a:solidFill>
                  <a:srgbClr val="4A86E8"/>
                </a:solidFill>
              </a:rPr>
              <a:t>Bilan des objectifs de connaissances:</a:t>
            </a:r>
            <a:endParaRPr sz="1400">
              <a:solidFill>
                <a:srgbClr val="4A86E8"/>
              </a:solidFill>
            </a:endParaRPr>
          </a:p>
          <a:p>
            <a:pPr marL="0" lvl="0" indent="0" algn="l" rtl="0">
              <a:spcBef>
                <a:spcPts val="0"/>
              </a:spcBef>
              <a:spcAft>
                <a:spcPts val="0"/>
              </a:spcAft>
              <a:buClr>
                <a:schemeClr val="dk1"/>
              </a:buClr>
              <a:buSzPts val="1100"/>
              <a:buFont typeface="Arial"/>
              <a:buNone/>
            </a:pPr>
            <a:endParaRPr sz="1400">
              <a:solidFill>
                <a:srgbClr val="4A86E8"/>
              </a:solidFill>
            </a:endParaRPr>
          </a:p>
          <a:p>
            <a:pPr marL="0" lvl="0" indent="0" algn="l" rtl="0">
              <a:spcBef>
                <a:spcPts val="0"/>
              </a:spcBef>
              <a:spcAft>
                <a:spcPts val="0"/>
              </a:spcAft>
              <a:buClr>
                <a:schemeClr val="dk1"/>
              </a:buClr>
              <a:buSzPts val="1100"/>
              <a:buFont typeface="Arial"/>
              <a:buNone/>
            </a:pPr>
            <a:r>
              <a:rPr lang="fr-FR" sz="1400">
                <a:solidFill>
                  <a:srgbClr val="4A86E8"/>
                </a:solidFill>
              </a:rPr>
              <a:t>-abandon de la diplomatie secrète</a:t>
            </a:r>
            <a:endParaRPr sz="1400">
              <a:solidFill>
                <a:srgbClr val="4A86E8"/>
              </a:solidFill>
            </a:endParaRPr>
          </a:p>
          <a:p>
            <a:pPr marL="0" lvl="0" indent="0" algn="l" rtl="0">
              <a:spcBef>
                <a:spcPts val="0"/>
              </a:spcBef>
              <a:spcAft>
                <a:spcPts val="0"/>
              </a:spcAft>
              <a:buClr>
                <a:schemeClr val="dk1"/>
              </a:buClr>
              <a:buSzPts val="1100"/>
              <a:buFont typeface="Arial"/>
              <a:buNone/>
            </a:pPr>
            <a:r>
              <a:rPr lang="fr-FR" sz="1400">
                <a:solidFill>
                  <a:srgbClr val="4A86E8"/>
                </a:solidFill>
              </a:rPr>
              <a:t>-une paix durable et juste fondée sur le principe des nationalités</a:t>
            </a:r>
            <a:endParaRPr sz="1400">
              <a:solidFill>
                <a:srgbClr val="4A86E8"/>
              </a:solidFill>
            </a:endParaRPr>
          </a:p>
          <a:p>
            <a:pPr marL="0" lvl="0" indent="0" algn="l" rtl="0">
              <a:spcBef>
                <a:spcPts val="0"/>
              </a:spcBef>
              <a:spcAft>
                <a:spcPts val="0"/>
              </a:spcAft>
              <a:buClr>
                <a:schemeClr val="dk1"/>
              </a:buClr>
              <a:buSzPts val="1100"/>
              <a:buFont typeface="Arial"/>
              <a:buNone/>
            </a:pPr>
            <a:r>
              <a:rPr lang="fr-FR" sz="1400">
                <a:solidFill>
                  <a:srgbClr val="4A86E8"/>
                </a:solidFill>
              </a:rPr>
              <a:t>-la création d’une Société des Nations</a:t>
            </a:r>
            <a:endParaRPr sz="1400">
              <a:solidFill>
                <a:srgbClr val="4A86E8"/>
              </a:solidFill>
            </a:endParaRPr>
          </a:p>
          <a:p>
            <a:pPr marL="0" lvl="0" indent="0" algn="l" rtl="0">
              <a:spcBef>
                <a:spcPts val="0"/>
              </a:spcBef>
              <a:spcAft>
                <a:spcPts val="0"/>
              </a:spcAft>
              <a:buClr>
                <a:schemeClr val="dk1"/>
              </a:buClr>
              <a:buSzPts val="1100"/>
              <a:buFont typeface="Arial"/>
              <a:buNone/>
            </a:pPr>
            <a:endParaRPr sz="1400">
              <a:solidFill>
                <a:srgbClr val="4A86E8"/>
              </a:solidFill>
            </a:endParaRPr>
          </a:p>
          <a:p>
            <a:pPr marL="0" lvl="0" indent="0" algn="l" rtl="0">
              <a:spcBef>
                <a:spcPts val="0"/>
              </a:spcBef>
              <a:spcAft>
                <a:spcPts val="0"/>
              </a:spcAft>
              <a:buClr>
                <a:schemeClr val="dk1"/>
              </a:buClr>
              <a:buSzPts val="1100"/>
              <a:buFont typeface="Arial"/>
              <a:buNone/>
            </a:pPr>
            <a:r>
              <a:rPr lang="fr-FR" sz="1400">
                <a:solidFill>
                  <a:srgbClr val="4A86E8"/>
                </a:solidFill>
              </a:rPr>
              <a:t>=une nouvelle diplomatie:</a:t>
            </a:r>
            <a:endParaRPr sz="1400">
              <a:solidFill>
                <a:srgbClr val="4A86E8"/>
              </a:solidFill>
            </a:endParaRPr>
          </a:p>
          <a:p>
            <a:pPr marL="0" lvl="0" indent="0" algn="l" rtl="0">
              <a:spcBef>
                <a:spcPts val="0"/>
              </a:spcBef>
              <a:spcAft>
                <a:spcPts val="0"/>
              </a:spcAft>
              <a:buClr>
                <a:schemeClr val="dk1"/>
              </a:buClr>
              <a:buSzPts val="1100"/>
              <a:buFont typeface="Arial"/>
              <a:buNone/>
            </a:pPr>
            <a:r>
              <a:rPr lang="fr-FR" sz="1400">
                <a:solidFill>
                  <a:srgbClr val="4A86E8"/>
                </a:solidFill>
              </a:rPr>
              <a:t>notion d’arbitrage</a:t>
            </a:r>
            <a:endParaRPr sz="1400">
              <a:solidFill>
                <a:srgbClr val="4A86E8"/>
              </a:solidFill>
            </a:endParaRPr>
          </a:p>
          <a:p>
            <a:pPr marL="0" lvl="0" indent="0" algn="l" rtl="0">
              <a:spcBef>
                <a:spcPts val="0"/>
              </a:spcBef>
              <a:spcAft>
                <a:spcPts val="0"/>
              </a:spcAft>
              <a:buClr>
                <a:schemeClr val="dk1"/>
              </a:buClr>
              <a:buSzPts val="1100"/>
              <a:buFont typeface="Arial"/>
              <a:buNone/>
            </a:pPr>
            <a:r>
              <a:rPr lang="fr-FR" sz="1400">
                <a:solidFill>
                  <a:srgbClr val="4A86E8"/>
                </a:solidFill>
              </a:rPr>
              <a:t>notion de sécurité collective</a:t>
            </a:r>
            <a:endParaRPr sz="1400">
              <a:solidFill>
                <a:srgbClr val="4A86E8"/>
              </a:solidFill>
            </a:endParaRPr>
          </a:p>
          <a:p>
            <a:pPr marL="0" lvl="0" indent="0" algn="l" rtl="0">
              <a:spcBef>
                <a:spcPts val="0"/>
              </a:spcBef>
              <a:spcAft>
                <a:spcPts val="0"/>
              </a:spcAft>
              <a:buNone/>
            </a:pPr>
            <a:r>
              <a:rPr lang="fr-FR" sz="1400">
                <a:solidFill>
                  <a:srgbClr val="4A86E8"/>
                </a:solidFill>
              </a:rPr>
              <a:t>notion de droit des peuples à disposer d’eux-même</a:t>
            </a:r>
            <a:endParaRPr sz="1400">
              <a:solidFill>
                <a:srgbClr val="4A86E8"/>
              </a:solidFill>
            </a:endParaRPr>
          </a:p>
          <a:p>
            <a:pPr marL="0" lvl="0" indent="0" algn="l" rtl="0">
              <a:spcBef>
                <a:spcPts val="0"/>
              </a:spcBef>
              <a:spcAft>
                <a:spcPts val="0"/>
              </a:spcAft>
              <a:buNone/>
            </a:pPr>
            <a:endParaRPr sz="1400">
              <a:solidFill>
                <a:srgbClr val="4A86E8"/>
              </a:solidFill>
            </a:endParaRPr>
          </a:p>
          <a:p>
            <a:pPr marL="0" lvl="0" indent="0" algn="l" rtl="0">
              <a:spcBef>
                <a:spcPts val="0"/>
              </a:spcBef>
              <a:spcAft>
                <a:spcPts val="0"/>
              </a:spcAft>
              <a:buNone/>
            </a:pPr>
            <a:r>
              <a:rPr lang="fr-FR" sz="1400">
                <a:solidFill>
                  <a:srgbClr val="4A86E8"/>
                </a:solidFill>
              </a:rPr>
              <a:t>=un espoir de construire un ordre mondial porteur de démocratie et de paix.</a:t>
            </a:r>
            <a:endParaRPr sz="1400">
              <a:solidFill>
                <a:srgbClr val="4A86E8"/>
              </a:solidFill>
            </a:endParaRPr>
          </a:p>
          <a:p>
            <a:pPr marL="0" lvl="0" indent="0" algn="l" rtl="0">
              <a:spcBef>
                <a:spcPts val="0"/>
              </a:spcBef>
              <a:spcAft>
                <a:spcPts val="0"/>
              </a:spcAft>
              <a:buClr>
                <a:schemeClr val="dk1"/>
              </a:buClr>
              <a:buSzPts val="1100"/>
              <a:buFont typeface="Arial"/>
              <a:buNone/>
            </a:pPr>
            <a:endParaRPr sz="1400">
              <a:solidFill>
                <a:srgbClr val="4A86E8"/>
              </a:solidFill>
            </a:endParaRPr>
          </a:p>
          <a:p>
            <a:pPr marL="0" lvl="0" indent="0" algn="l" rtl="0">
              <a:spcBef>
                <a:spcPts val="0"/>
              </a:spcBef>
              <a:spcAft>
                <a:spcPts val="0"/>
              </a:spcAft>
              <a:buClr>
                <a:schemeClr val="dk1"/>
              </a:buClr>
              <a:buSzPts val="1100"/>
              <a:buFont typeface="Arial"/>
              <a:buNone/>
            </a:pPr>
            <a:r>
              <a:rPr lang="fr-FR" sz="1400">
                <a:solidFill>
                  <a:srgbClr val="4A86E8"/>
                </a:solidFill>
              </a:rPr>
              <a:t>A noter: Des principes défendus par Wilson lors de la Conférence de la Paix qui se tient à Paris de janvier à juin 1919 pour préparer les Traités de paix.</a:t>
            </a:r>
            <a:endParaRPr sz="1400">
              <a:solidFill>
                <a:srgbClr val="4A86E8"/>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8"/>
          <p:cNvSpPr txBox="1">
            <a:spLocks noGrp="1"/>
          </p:cNvSpPr>
          <p:nvPr>
            <p:ph type="subTitle" idx="1"/>
          </p:nvPr>
        </p:nvSpPr>
        <p:spPr>
          <a:xfrm>
            <a:off x="519075" y="744475"/>
            <a:ext cx="3588000" cy="255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r-FR" sz="1200"/>
              <a:t>document support:</a:t>
            </a:r>
            <a:endParaRPr sz="1200"/>
          </a:p>
        </p:txBody>
      </p:sp>
      <p:sp>
        <p:nvSpPr>
          <p:cNvPr id="174" name="Google Shape;174;p28"/>
          <p:cNvSpPr txBox="1"/>
          <p:nvPr/>
        </p:nvSpPr>
        <p:spPr>
          <a:xfrm>
            <a:off x="0" y="0"/>
            <a:ext cx="7401900" cy="42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800" b="1">
                <a:solidFill>
                  <a:schemeClr val="hlink"/>
                </a:solidFill>
              </a:rPr>
              <a:t>B La fondation de la Société des Nations ou SDN</a:t>
            </a:r>
            <a:r>
              <a:rPr lang="fr-FR" sz="1800">
                <a:solidFill>
                  <a:schemeClr val="dk1"/>
                </a:solidFill>
              </a:rPr>
              <a:t> (10 minutes)</a:t>
            </a:r>
            <a:endParaRPr/>
          </a:p>
        </p:txBody>
      </p:sp>
      <p:sp>
        <p:nvSpPr>
          <p:cNvPr id="175" name="Google Shape;175;p28"/>
          <p:cNvSpPr txBox="1"/>
          <p:nvPr/>
        </p:nvSpPr>
        <p:spPr>
          <a:xfrm>
            <a:off x="224300" y="363600"/>
            <a:ext cx="5661600" cy="42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000">
                <a:solidFill>
                  <a:schemeClr val="accent2"/>
                </a:solidFill>
              </a:rPr>
              <a:t>objectif: savoir caractériser la SDN et les moyens mis en place pour un ordre mondial.</a:t>
            </a:r>
            <a:endParaRPr/>
          </a:p>
        </p:txBody>
      </p:sp>
      <p:pic>
        <p:nvPicPr>
          <p:cNvPr id="176" name="Google Shape;176;p28"/>
          <p:cNvPicPr preferRelativeResize="0"/>
          <p:nvPr/>
        </p:nvPicPr>
        <p:blipFill>
          <a:blip r:embed="rId3">
            <a:alphaModFix/>
          </a:blip>
          <a:stretch>
            <a:fillRect/>
          </a:stretch>
        </p:blipFill>
        <p:spPr>
          <a:xfrm>
            <a:off x="6961125" y="38675"/>
            <a:ext cx="2000000" cy="324850"/>
          </a:xfrm>
          <a:prstGeom prst="rect">
            <a:avLst/>
          </a:prstGeom>
          <a:noFill/>
          <a:ln>
            <a:noFill/>
          </a:ln>
        </p:spPr>
      </p:pic>
      <p:sp>
        <p:nvSpPr>
          <p:cNvPr id="177" name="Google Shape;177;p28"/>
          <p:cNvSpPr txBox="1"/>
          <p:nvPr/>
        </p:nvSpPr>
        <p:spPr>
          <a:xfrm>
            <a:off x="6961000" y="363600"/>
            <a:ext cx="2000100" cy="71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000">
                <a:solidFill>
                  <a:srgbClr val="666666"/>
                </a:solidFill>
              </a:rPr>
              <a:t>On peut mettre en avant:</a:t>
            </a:r>
            <a:endParaRPr sz="1000">
              <a:solidFill>
                <a:srgbClr val="666666"/>
              </a:solidFill>
            </a:endParaRPr>
          </a:p>
          <a:p>
            <a:pPr marL="0" lvl="0" indent="0" algn="l" rtl="0">
              <a:spcBef>
                <a:spcPts val="0"/>
              </a:spcBef>
              <a:spcAft>
                <a:spcPts val="0"/>
              </a:spcAft>
              <a:buNone/>
            </a:pPr>
            <a:r>
              <a:rPr lang="fr-FR" sz="1000">
                <a:solidFill>
                  <a:srgbClr val="666666"/>
                </a:solidFill>
              </a:rPr>
              <a:t>-les principes formulés par le Président Wilson et la fondation de la Société des Nations.</a:t>
            </a:r>
            <a:endParaRPr/>
          </a:p>
        </p:txBody>
      </p:sp>
      <p:sp>
        <p:nvSpPr>
          <p:cNvPr id="178" name="Google Shape;178;p28"/>
          <p:cNvSpPr txBox="1"/>
          <p:nvPr/>
        </p:nvSpPr>
        <p:spPr>
          <a:xfrm>
            <a:off x="4107075" y="1318850"/>
            <a:ext cx="4679400" cy="327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FR" sz="1200">
                <a:solidFill>
                  <a:srgbClr val="4A86E8"/>
                </a:solidFill>
              </a:rPr>
              <a:t>Prise de notes/à retenir:</a:t>
            </a:r>
            <a:endParaRPr sz="1200">
              <a:solidFill>
                <a:srgbClr val="4A86E8"/>
              </a:solidFill>
            </a:endParaRPr>
          </a:p>
          <a:p>
            <a:pPr marL="0" lvl="0" indent="0" algn="l" rtl="0">
              <a:spcBef>
                <a:spcPts val="0"/>
              </a:spcBef>
              <a:spcAft>
                <a:spcPts val="0"/>
              </a:spcAft>
              <a:buClr>
                <a:schemeClr val="dk1"/>
              </a:buClr>
              <a:buSzPts val="1100"/>
              <a:buFont typeface="Arial"/>
              <a:buNone/>
            </a:pPr>
            <a:r>
              <a:rPr lang="fr-FR" sz="1200">
                <a:solidFill>
                  <a:srgbClr val="4A86E8"/>
                </a:solidFill>
              </a:rPr>
              <a:t>-fondation: avril 1919 avec le Pacte de la SDN</a:t>
            </a:r>
            <a:endParaRPr sz="1200">
              <a:solidFill>
                <a:srgbClr val="4A86E8"/>
              </a:solidFill>
            </a:endParaRPr>
          </a:p>
          <a:p>
            <a:pPr marL="0" lvl="0" indent="0" algn="l" rtl="0">
              <a:spcBef>
                <a:spcPts val="0"/>
              </a:spcBef>
              <a:spcAft>
                <a:spcPts val="0"/>
              </a:spcAft>
              <a:buClr>
                <a:schemeClr val="dk1"/>
              </a:buClr>
              <a:buSzPts val="1100"/>
              <a:buFont typeface="Arial"/>
              <a:buNone/>
            </a:pPr>
            <a:r>
              <a:rPr lang="fr-FR" sz="1200">
                <a:solidFill>
                  <a:srgbClr val="4A86E8"/>
                </a:solidFill>
              </a:rPr>
              <a:t>-son fonctionnement avec une Assemblée générale chargée de l’arbitrage avec 48 Etats membres en 1920, un Conseil qui comprend 5 membre permanents votant à l’unanimité l’exécution des décisions ce qui est un frein aux initiatives; </a:t>
            </a:r>
            <a:endParaRPr sz="1200">
              <a:solidFill>
                <a:srgbClr val="4A86E8"/>
              </a:solidFill>
            </a:endParaRPr>
          </a:p>
          <a:p>
            <a:pPr marL="0" lvl="0" indent="0" algn="l" rtl="0">
              <a:spcBef>
                <a:spcPts val="0"/>
              </a:spcBef>
              <a:spcAft>
                <a:spcPts val="0"/>
              </a:spcAft>
              <a:buClr>
                <a:schemeClr val="dk1"/>
              </a:buClr>
              <a:buSzPts val="1100"/>
              <a:buFont typeface="Arial"/>
              <a:buNone/>
            </a:pPr>
            <a:r>
              <a:rPr lang="fr-FR" sz="1200">
                <a:solidFill>
                  <a:srgbClr val="4A86E8"/>
                </a:solidFill>
              </a:rPr>
              <a:t>-l’absence des Etats-Unis/le Sénat vote contre </a:t>
            </a:r>
            <a:endParaRPr sz="1200">
              <a:solidFill>
                <a:srgbClr val="4A86E8"/>
              </a:solidFill>
            </a:endParaRPr>
          </a:p>
          <a:p>
            <a:pPr marL="0" lvl="0" indent="0" algn="l" rtl="0">
              <a:spcBef>
                <a:spcPts val="0"/>
              </a:spcBef>
              <a:spcAft>
                <a:spcPts val="0"/>
              </a:spcAft>
              <a:buClr>
                <a:schemeClr val="dk1"/>
              </a:buClr>
              <a:buSzPts val="1100"/>
              <a:buFont typeface="Arial"/>
              <a:buNone/>
            </a:pPr>
            <a:r>
              <a:rPr lang="fr-FR" sz="1200">
                <a:solidFill>
                  <a:srgbClr val="4A86E8"/>
                </a:solidFill>
              </a:rPr>
              <a:t>-l'entrée de l’Allemagne en 1926: esprit de Genève, Briand Stresemann prix nobel de la paix</a:t>
            </a:r>
            <a:endParaRPr sz="1200">
              <a:solidFill>
                <a:srgbClr val="4A86E8"/>
              </a:solidFill>
            </a:endParaRPr>
          </a:p>
          <a:p>
            <a:pPr marL="0" lvl="0" indent="0" algn="l" rtl="0">
              <a:spcBef>
                <a:spcPts val="0"/>
              </a:spcBef>
              <a:spcAft>
                <a:spcPts val="0"/>
              </a:spcAft>
              <a:buClr>
                <a:schemeClr val="dk1"/>
              </a:buClr>
              <a:buSzPts val="1100"/>
              <a:buFont typeface="Arial"/>
              <a:buNone/>
            </a:pPr>
            <a:r>
              <a:rPr lang="fr-FR" sz="1200">
                <a:solidFill>
                  <a:srgbClr val="4A86E8"/>
                </a:solidFill>
              </a:rPr>
              <a:t>-article 16: des sanctions financières et commerciales</a:t>
            </a:r>
            <a:endParaRPr sz="1200">
              <a:solidFill>
                <a:srgbClr val="4A86E8"/>
              </a:solidFill>
            </a:endParaRPr>
          </a:p>
          <a:p>
            <a:pPr marL="0" lvl="0" indent="0" algn="l" rtl="0">
              <a:spcBef>
                <a:spcPts val="0"/>
              </a:spcBef>
              <a:spcAft>
                <a:spcPts val="0"/>
              </a:spcAft>
              <a:buNone/>
            </a:pPr>
            <a:endParaRPr sz="1200">
              <a:solidFill>
                <a:srgbClr val="4A86E8"/>
              </a:solidFill>
            </a:endParaRPr>
          </a:p>
          <a:p>
            <a:pPr marL="0" lvl="0" indent="0" algn="l" rtl="0">
              <a:spcBef>
                <a:spcPts val="0"/>
              </a:spcBef>
              <a:spcAft>
                <a:spcPts val="0"/>
              </a:spcAft>
              <a:buClr>
                <a:schemeClr val="dk1"/>
              </a:buClr>
              <a:buSzPts val="1100"/>
              <a:buFont typeface="Arial"/>
              <a:buNone/>
            </a:pPr>
            <a:endParaRPr sz="1200">
              <a:solidFill>
                <a:srgbClr val="4A86E8"/>
              </a:solidFill>
            </a:endParaRPr>
          </a:p>
          <a:p>
            <a:pPr marL="0" lvl="0" indent="0" algn="l" rtl="0">
              <a:spcBef>
                <a:spcPts val="0"/>
              </a:spcBef>
              <a:spcAft>
                <a:spcPts val="0"/>
              </a:spcAft>
              <a:buClr>
                <a:schemeClr val="dk1"/>
              </a:buClr>
              <a:buSzPts val="1100"/>
              <a:buFont typeface="Arial"/>
              <a:buNone/>
            </a:pPr>
            <a:r>
              <a:rPr lang="fr-FR" sz="1200">
                <a:solidFill>
                  <a:srgbClr val="666666"/>
                </a:solidFill>
              </a:rPr>
              <a:t>(les limites et les échecs :traités en Terminale?)</a:t>
            </a:r>
            <a:endParaRPr sz="1200">
              <a:solidFill>
                <a:srgbClr val="666666"/>
              </a:solidFill>
            </a:endParaRPr>
          </a:p>
        </p:txBody>
      </p:sp>
      <p:pic>
        <p:nvPicPr>
          <p:cNvPr id="179" name="Google Shape;179;p28"/>
          <p:cNvPicPr preferRelativeResize="0"/>
          <p:nvPr/>
        </p:nvPicPr>
        <p:blipFill>
          <a:blip r:embed="rId4">
            <a:alphaModFix/>
          </a:blip>
          <a:stretch>
            <a:fillRect/>
          </a:stretch>
        </p:blipFill>
        <p:spPr>
          <a:xfrm>
            <a:off x="152400" y="1152175"/>
            <a:ext cx="3405501" cy="3558200"/>
          </a:xfrm>
          <a:prstGeom prst="rect">
            <a:avLst/>
          </a:prstGeom>
          <a:noFill/>
          <a:ln>
            <a:noFill/>
          </a:ln>
        </p:spPr>
      </p:pic>
      <p:sp>
        <p:nvSpPr>
          <p:cNvPr id="180" name="Google Shape;180;p28"/>
          <p:cNvSpPr txBox="1"/>
          <p:nvPr/>
        </p:nvSpPr>
        <p:spPr>
          <a:xfrm>
            <a:off x="1693875" y="4552400"/>
            <a:ext cx="2041800" cy="4563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fr-FR" sz="800"/>
              <a:t>Source: manuel 1e L, ES, S Nathan collection Le Quintrec, 2011</a:t>
            </a:r>
            <a:r>
              <a:rPr lang="fr-FR"/>
              <a: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9"/>
          <p:cNvSpPr txBox="1">
            <a:spLocks noGrp="1"/>
          </p:cNvSpPr>
          <p:nvPr>
            <p:ph type="title"/>
          </p:nvPr>
        </p:nvSpPr>
        <p:spPr>
          <a:xfrm>
            <a:off x="6481575" y="895975"/>
            <a:ext cx="2350200" cy="6327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fr-FR" sz="1000">
                <a:solidFill>
                  <a:srgbClr val="666666"/>
                </a:solidFill>
              </a:rPr>
              <a:t>On mettra en avant les interventions étrangères et la guerre civile en Russie jusqu’en 1922.</a:t>
            </a:r>
            <a:endParaRPr/>
          </a:p>
        </p:txBody>
      </p:sp>
      <p:sp>
        <p:nvSpPr>
          <p:cNvPr id="186" name="Google Shape;186;p29"/>
          <p:cNvSpPr txBox="1">
            <a:spLocks noGrp="1"/>
          </p:cNvSpPr>
          <p:nvPr>
            <p:ph type="subTitle" idx="1"/>
          </p:nvPr>
        </p:nvSpPr>
        <p:spPr>
          <a:xfrm>
            <a:off x="457200" y="133600"/>
            <a:ext cx="5629800" cy="567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r-FR" b="1">
                <a:solidFill>
                  <a:srgbClr val="0000FF"/>
                </a:solidFill>
              </a:rPr>
              <a:t>C. Le passeport Nansen et le statut des apatrides.</a:t>
            </a:r>
            <a:endParaRPr b="1">
              <a:solidFill>
                <a:srgbClr val="0000FF"/>
              </a:solidFill>
            </a:endParaRPr>
          </a:p>
          <a:p>
            <a:pPr marL="0" lvl="0" indent="0" algn="l" rtl="0">
              <a:spcBef>
                <a:spcPts val="0"/>
              </a:spcBef>
              <a:spcAft>
                <a:spcPts val="0"/>
              </a:spcAft>
              <a:buNone/>
            </a:pPr>
            <a:r>
              <a:rPr lang="fr-FR" sz="1200">
                <a:solidFill>
                  <a:srgbClr val="666666"/>
                </a:solidFill>
              </a:rPr>
              <a:t>Mise en activité : formulez des hypothèses à l’oral  en classe.</a:t>
            </a:r>
            <a:endParaRPr sz="1200">
              <a:solidFill>
                <a:srgbClr val="666666"/>
              </a:solidFill>
            </a:endParaRPr>
          </a:p>
        </p:txBody>
      </p:sp>
      <p:pic>
        <p:nvPicPr>
          <p:cNvPr id="187" name="Google Shape;187;p29"/>
          <p:cNvPicPr preferRelativeResize="0"/>
          <p:nvPr/>
        </p:nvPicPr>
        <p:blipFill>
          <a:blip r:embed="rId3">
            <a:alphaModFix/>
          </a:blip>
          <a:stretch>
            <a:fillRect/>
          </a:stretch>
        </p:blipFill>
        <p:spPr>
          <a:xfrm>
            <a:off x="6443425" y="576925"/>
            <a:ext cx="2408000" cy="319060"/>
          </a:xfrm>
          <a:prstGeom prst="rect">
            <a:avLst/>
          </a:prstGeom>
          <a:noFill/>
          <a:ln>
            <a:noFill/>
          </a:ln>
        </p:spPr>
      </p:pic>
      <p:pic>
        <p:nvPicPr>
          <p:cNvPr id="188" name="Google Shape;188;p29"/>
          <p:cNvPicPr preferRelativeResize="0"/>
          <p:nvPr/>
        </p:nvPicPr>
        <p:blipFill>
          <a:blip r:embed="rId4">
            <a:alphaModFix/>
          </a:blip>
          <a:stretch>
            <a:fillRect/>
          </a:stretch>
        </p:blipFill>
        <p:spPr>
          <a:xfrm>
            <a:off x="6443425" y="263996"/>
            <a:ext cx="2454400" cy="312925"/>
          </a:xfrm>
          <a:prstGeom prst="rect">
            <a:avLst/>
          </a:prstGeom>
          <a:noFill/>
          <a:ln>
            <a:noFill/>
          </a:ln>
        </p:spPr>
      </p:pic>
      <p:sp>
        <p:nvSpPr>
          <p:cNvPr id="189" name="Google Shape;189;p29"/>
          <p:cNvSpPr txBox="1"/>
          <p:nvPr/>
        </p:nvSpPr>
        <p:spPr>
          <a:xfrm>
            <a:off x="312000" y="1853675"/>
            <a:ext cx="3687600" cy="124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FR" sz="1200" b="1">
                <a:solidFill>
                  <a:schemeClr val="dk1"/>
                </a:solidFill>
              </a:rPr>
              <a:t>Formulez des hypothèses (question ouverte): pour quelle(s) raison(s) ce document existe-t-il</a:t>
            </a:r>
            <a:r>
              <a:rPr lang="fr-FR" sz="1200">
                <a:solidFill>
                  <a:schemeClr val="dk1"/>
                </a:solidFill>
              </a:rPr>
              <a:t>?</a:t>
            </a:r>
            <a:endParaRPr sz="12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100"/>
              <a:buFont typeface="Arial"/>
              <a:buNone/>
            </a:pPr>
            <a:endParaRPr/>
          </a:p>
        </p:txBody>
      </p:sp>
      <p:sp>
        <p:nvSpPr>
          <p:cNvPr id="190" name="Google Shape;190;p29"/>
          <p:cNvSpPr txBox="1"/>
          <p:nvPr/>
        </p:nvSpPr>
        <p:spPr>
          <a:xfrm>
            <a:off x="3824250" y="1706900"/>
            <a:ext cx="4575600" cy="250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91" name="Google Shape;191;p29"/>
          <p:cNvPicPr preferRelativeResize="0"/>
          <p:nvPr/>
        </p:nvPicPr>
        <p:blipFill>
          <a:blip r:embed="rId5">
            <a:alphaModFix/>
          </a:blip>
          <a:stretch>
            <a:fillRect/>
          </a:stretch>
        </p:blipFill>
        <p:spPr>
          <a:xfrm>
            <a:off x="4385500" y="1587400"/>
            <a:ext cx="4300450" cy="2945075"/>
          </a:xfrm>
          <a:prstGeom prst="rect">
            <a:avLst/>
          </a:prstGeom>
          <a:noFill/>
          <a:ln>
            <a:noFill/>
          </a:ln>
        </p:spPr>
      </p:pic>
      <p:sp>
        <p:nvSpPr>
          <p:cNvPr id="192" name="Google Shape;192;p29"/>
          <p:cNvSpPr txBox="1"/>
          <p:nvPr/>
        </p:nvSpPr>
        <p:spPr>
          <a:xfrm>
            <a:off x="4520925" y="4591075"/>
            <a:ext cx="4029600" cy="433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fr-FR" sz="1000"/>
              <a:t>source manuel Histoire 1e L,ES,S Nathan édition 2017</a:t>
            </a:r>
            <a:endParaRPr sz="1000"/>
          </a:p>
        </p:txBody>
      </p:sp>
      <p:sp>
        <p:nvSpPr>
          <p:cNvPr id="193" name="Google Shape;193;p29"/>
          <p:cNvSpPr txBox="1"/>
          <p:nvPr/>
        </p:nvSpPr>
        <p:spPr>
          <a:xfrm>
            <a:off x="348050" y="3322600"/>
            <a:ext cx="3240900" cy="110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FR" sz="1100" b="1" i="1">
                <a:solidFill>
                  <a:srgbClr val="666666"/>
                </a:solidFill>
              </a:rPr>
              <a:t>Capacités: </a:t>
            </a:r>
            <a:endParaRPr sz="1100" b="1" i="1">
              <a:solidFill>
                <a:srgbClr val="666666"/>
              </a:solidFill>
            </a:endParaRPr>
          </a:p>
          <a:p>
            <a:pPr marL="0" lvl="0" indent="0" algn="l" rtl="0">
              <a:spcBef>
                <a:spcPts val="0"/>
              </a:spcBef>
              <a:spcAft>
                <a:spcPts val="0"/>
              </a:spcAft>
              <a:buClr>
                <a:schemeClr val="dk1"/>
              </a:buClr>
              <a:buSzPts val="1100"/>
              <a:buFont typeface="Arial"/>
              <a:buNone/>
            </a:pPr>
            <a:r>
              <a:rPr lang="fr-FR" sz="1100" b="1" i="1">
                <a:solidFill>
                  <a:srgbClr val="666666"/>
                </a:solidFill>
              </a:rPr>
              <a:t>↪Mettre un événement en perspective</a:t>
            </a:r>
            <a:endParaRPr sz="1100" b="1" i="1">
              <a:solidFill>
                <a:srgbClr val="666666"/>
              </a:solidFill>
            </a:endParaRPr>
          </a:p>
          <a:p>
            <a:pPr marL="0" lvl="0" indent="0" algn="l" rtl="0">
              <a:spcBef>
                <a:spcPts val="0"/>
              </a:spcBef>
              <a:spcAft>
                <a:spcPts val="0"/>
              </a:spcAft>
              <a:buClr>
                <a:schemeClr val="dk1"/>
              </a:buClr>
              <a:buSzPts val="1100"/>
              <a:buFont typeface="Arial"/>
              <a:buNone/>
            </a:pPr>
            <a:r>
              <a:rPr lang="fr-FR" sz="1100" b="1" i="1">
                <a:solidFill>
                  <a:srgbClr val="666666"/>
                </a:solidFill>
              </a:rPr>
              <a:t>↪Employer les notions et le lexique acquis</a:t>
            </a:r>
            <a:endParaRPr sz="1100" b="1" i="1">
              <a:solidFill>
                <a:srgbClr val="666666"/>
              </a:solidFill>
            </a:endParaRPr>
          </a:p>
          <a:p>
            <a:pPr marL="0" lvl="0" indent="0" algn="l" rtl="0">
              <a:spcBef>
                <a:spcPts val="0"/>
              </a:spcBef>
              <a:spcAft>
                <a:spcPts val="0"/>
              </a:spcAft>
              <a:buClr>
                <a:schemeClr val="dk1"/>
              </a:buClr>
              <a:buSzPts val="1100"/>
              <a:buFont typeface="Arial"/>
              <a:buNone/>
            </a:pPr>
            <a:r>
              <a:rPr lang="fr-FR" sz="1100" b="1" i="1">
                <a:solidFill>
                  <a:srgbClr val="666666"/>
                </a:solidFill>
              </a:rPr>
              <a:t>↪Mettre en relation des faits ou événements de natures, de périodes et de localisations différentes</a:t>
            </a:r>
            <a:endParaRPr sz="1100" b="1" i="1">
              <a:solidFill>
                <a:srgbClr val="666666"/>
              </a:solidFill>
            </a:endParaRPr>
          </a:p>
          <a:p>
            <a:pPr marL="0" lvl="0" indent="0" algn="l" rtl="0">
              <a:spcBef>
                <a:spcPts val="0"/>
              </a:spcBef>
              <a:spcAft>
                <a:spcPts val="0"/>
              </a:spcAft>
              <a:buClr>
                <a:schemeClr val="dk1"/>
              </a:buClr>
              <a:buSzPts val="1100"/>
              <a:buFont typeface="Arial"/>
              <a:buNone/>
            </a:pPr>
            <a:endParaRPr sz="1100" b="1" i="1">
              <a:solidFill>
                <a:srgbClr val="666666"/>
              </a:solidFill>
            </a:endParaRPr>
          </a:p>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0"/>
          <p:cNvSpPr txBox="1">
            <a:spLocks noGrp="1"/>
          </p:cNvSpPr>
          <p:nvPr>
            <p:ph type="title"/>
          </p:nvPr>
        </p:nvSpPr>
        <p:spPr>
          <a:xfrm>
            <a:off x="311760" y="744480"/>
            <a:ext cx="8520000" cy="2052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99" name="Google Shape;199;p30"/>
          <p:cNvSpPr txBox="1">
            <a:spLocks noGrp="1"/>
          </p:cNvSpPr>
          <p:nvPr>
            <p:ph type="subTitle" idx="1"/>
          </p:nvPr>
        </p:nvSpPr>
        <p:spPr>
          <a:xfrm>
            <a:off x="457200" y="1203480"/>
            <a:ext cx="8229300" cy="2983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200" name="Google Shape;200;p30"/>
          <p:cNvPicPr preferRelativeResize="0"/>
          <p:nvPr/>
        </p:nvPicPr>
        <p:blipFill>
          <a:blip r:embed="rId3">
            <a:alphaModFix/>
          </a:blip>
          <a:stretch>
            <a:fillRect/>
          </a:stretch>
        </p:blipFill>
        <p:spPr>
          <a:xfrm>
            <a:off x="401025" y="40975"/>
            <a:ext cx="8341476" cy="4251725"/>
          </a:xfrm>
          <a:prstGeom prst="rect">
            <a:avLst/>
          </a:prstGeom>
          <a:noFill/>
          <a:ln>
            <a:noFill/>
          </a:ln>
        </p:spPr>
      </p:pic>
      <p:sp>
        <p:nvSpPr>
          <p:cNvPr id="201" name="Google Shape;201;p30"/>
          <p:cNvSpPr txBox="1"/>
          <p:nvPr/>
        </p:nvSpPr>
        <p:spPr>
          <a:xfrm>
            <a:off x="2250775" y="4536925"/>
            <a:ext cx="6218700" cy="340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fr-FR" sz="800">
                <a:solidFill>
                  <a:schemeClr val="dk1"/>
                </a:solidFill>
              </a:rPr>
              <a:t>Source: L’Histoire, </a:t>
            </a:r>
            <a:r>
              <a:rPr lang="fr-FR" sz="800" i="1">
                <a:solidFill>
                  <a:schemeClr val="dk1"/>
                </a:solidFill>
              </a:rPr>
              <a:t>Le siècle des réfugiés </a:t>
            </a:r>
            <a:r>
              <a:rPr lang="fr-FR" sz="800">
                <a:solidFill>
                  <a:schemeClr val="dk1"/>
                </a:solidFill>
              </a:rPr>
              <a:t>n°365 juin 2011</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1"/>
          <p:cNvSpPr txBox="1">
            <a:spLocks noGrp="1"/>
          </p:cNvSpPr>
          <p:nvPr>
            <p:ph type="title"/>
          </p:nvPr>
        </p:nvSpPr>
        <p:spPr>
          <a:xfrm>
            <a:off x="311750" y="491750"/>
            <a:ext cx="8520000" cy="1515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r-FR" sz="1000"/>
              <a:t>Texte:</a:t>
            </a:r>
            <a:endParaRPr sz="1000"/>
          </a:p>
          <a:p>
            <a:pPr marL="0" lvl="0" indent="0" algn="l" rtl="0">
              <a:spcBef>
                <a:spcPts val="0"/>
              </a:spcBef>
              <a:spcAft>
                <a:spcPts val="0"/>
              </a:spcAft>
              <a:buNone/>
            </a:pPr>
            <a:r>
              <a:rPr lang="fr-FR" sz="1000"/>
              <a:t>“En juillet 1922, un accord international est  adopté sous les auspices de la Société des Nations: il permet la création du certificat Nansen, appelé communément , à la fin des années 1920, “passeport Nansen”, du nom du diplomate norvégien qui occupe les fonctions de haut-commissaire aux Réfugiés russes auprès de la SDN depuis 1921. Il sera nommé haut-commissaire aux réfugiés en 1922. Ce certificat, reconnu par de nombreux États, permet aux apatrides qui en sont dotés de passer les frontières. Les premiers à en bénéficier sont les réfugiés russes. Le passeport nansen est ensuite étendu aux Arméniens (à partir de 1924), rescapés du génocide de 1915-1916, qui affluent dans des camps sommaires en Syrie ou au Liban [...] On assiste en fait dans les années 1920, à une véritable”institutionnalisation du champ humanitaire international”, comme l’écrit Dzovinar  Kévonian*, et à une révolution du droit international, avec le concours de la Société des Nations.”</a:t>
            </a:r>
            <a:endParaRPr sz="1000"/>
          </a:p>
          <a:p>
            <a:pPr marL="0" lvl="0" indent="0" algn="r" rtl="0">
              <a:spcBef>
                <a:spcPts val="0"/>
              </a:spcBef>
              <a:spcAft>
                <a:spcPts val="0"/>
              </a:spcAft>
              <a:buNone/>
            </a:pPr>
            <a:r>
              <a:rPr lang="fr-FR" sz="800"/>
              <a:t>Source: L’Histoire n°365 juin 2011, dans </a:t>
            </a:r>
            <a:r>
              <a:rPr lang="fr-FR" sz="800" i="1"/>
              <a:t>1914-2011: le siècle des réfugiés,</a:t>
            </a:r>
            <a:r>
              <a:rPr lang="fr-FR" sz="800"/>
              <a:t>B. Cabannes</a:t>
            </a:r>
            <a:endParaRPr sz="800"/>
          </a:p>
          <a:p>
            <a:pPr marL="0" lvl="0" indent="0" algn="r" rtl="0">
              <a:spcBef>
                <a:spcPts val="0"/>
              </a:spcBef>
              <a:spcAft>
                <a:spcPts val="0"/>
              </a:spcAft>
              <a:buNone/>
            </a:pPr>
            <a:endParaRPr sz="800"/>
          </a:p>
          <a:p>
            <a:pPr marL="0" lvl="0" indent="0" algn="l" rtl="0">
              <a:spcBef>
                <a:spcPts val="0"/>
              </a:spcBef>
              <a:spcAft>
                <a:spcPts val="0"/>
              </a:spcAft>
              <a:buNone/>
            </a:pPr>
            <a:r>
              <a:rPr lang="fr-FR" sz="800"/>
              <a:t>*Dzovinar kévonian est maître de conférence en histoire à l’Université Paris Nanterre et membre du comité Histoire de l’OFPRA</a:t>
            </a:r>
            <a:endParaRPr sz="800"/>
          </a:p>
          <a:p>
            <a:pPr marL="0" lvl="0" indent="0" algn="l" rtl="0">
              <a:spcBef>
                <a:spcPts val="0"/>
              </a:spcBef>
              <a:spcAft>
                <a:spcPts val="0"/>
              </a:spcAft>
              <a:buNone/>
            </a:pPr>
            <a:endParaRPr sz="800"/>
          </a:p>
        </p:txBody>
      </p:sp>
      <p:sp>
        <p:nvSpPr>
          <p:cNvPr id="207" name="Google Shape;207;p31"/>
          <p:cNvSpPr txBox="1">
            <a:spLocks noGrp="1"/>
          </p:cNvSpPr>
          <p:nvPr>
            <p:ph type="subTitle" idx="1"/>
          </p:nvPr>
        </p:nvSpPr>
        <p:spPr>
          <a:xfrm>
            <a:off x="457200" y="128225"/>
            <a:ext cx="8229300" cy="425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r-FR" sz="1200" b="1"/>
              <a:t>Vérification des hypothèses:</a:t>
            </a:r>
            <a:endParaRPr sz="1200" b="1"/>
          </a:p>
        </p:txBody>
      </p:sp>
      <p:sp>
        <p:nvSpPr>
          <p:cNvPr id="208" name="Google Shape;208;p31"/>
          <p:cNvSpPr txBox="1"/>
          <p:nvPr/>
        </p:nvSpPr>
        <p:spPr>
          <a:xfrm>
            <a:off x="371250" y="1953575"/>
            <a:ext cx="8315100" cy="92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200">
                <a:solidFill>
                  <a:srgbClr val="4A86E8"/>
                </a:solidFill>
              </a:rPr>
              <a:t>Notions et connaissances réinvestis:</a:t>
            </a:r>
            <a:endParaRPr sz="1200">
              <a:solidFill>
                <a:srgbClr val="4A86E8"/>
              </a:solidFill>
            </a:endParaRPr>
          </a:p>
          <a:p>
            <a:pPr marL="0" lvl="0" indent="0" algn="l" rtl="0">
              <a:spcBef>
                <a:spcPts val="0"/>
              </a:spcBef>
              <a:spcAft>
                <a:spcPts val="0"/>
              </a:spcAft>
              <a:buNone/>
            </a:pPr>
            <a:r>
              <a:rPr lang="fr-FR" sz="1200">
                <a:solidFill>
                  <a:srgbClr val="4A86E8"/>
                </a:solidFill>
              </a:rPr>
              <a:t>-génocide arménien (chapitre 2 du thème 4)</a:t>
            </a:r>
            <a:endParaRPr sz="1200">
              <a:solidFill>
                <a:srgbClr val="4A86E8"/>
              </a:solidFill>
            </a:endParaRPr>
          </a:p>
          <a:p>
            <a:pPr marL="0" lvl="0" indent="0" algn="l" rtl="0">
              <a:spcBef>
                <a:spcPts val="0"/>
              </a:spcBef>
              <a:spcAft>
                <a:spcPts val="0"/>
              </a:spcAft>
              <a:buNone/>
            </a:pPr>
            <a:r>
              <a:rPr lang="fr-FR" sz="1200">
                <a:solidFill>
                  <a:srgbClr val="4A86E8"/>
                </a:solidFill>
              </a:rPr>
              <a:t>-désintégration de l’Empire russe (chapitre 1 Thème 4)</a:t>
            </a:r>
            <a:endParaRPr sz="1200">
              <a:solidFill>
                <a:srgbClr val="4A86E8"/>
              </a:solidFill>
            </a:endParaRPr>
          </a:p>
          <a:p>
            <a:pPr marL="0" lvl="0" indent="0" algn="l" rtl="0">
              <a:spcBef>
                <a:spcPts val="0"/>
              </a:spcBef>
              <a:spcAft>
                <a:spcPts val="0"/>
              </a:spcAft>
              <a:buNone/>
            </a:pPr>
            <a:r>
              <a:rPr lang="fr-FR" sz="1200">
                <a:solidFill>
                  <a:srgbClr val="4A86E8"/>
                </a:solidFill>
              </a:rPr>
              <a:t>-SDN</a:t>
            </a:r>
            <a:endParaRPr sz="1200">
              <a:solidFill>
                <a:srgbClr val="4A86E8"/>
              </a:solidFill>
            </a:endParaRPr>
          </a:p>
          <a:p>
            <a:pPr marL="0" lvl="0" indent="0" algn="l" rtl="0">
              <a:spcBef>
                <a:spcPts val="0"/>
              </a:spcBef>
              <a:spcAft>
                <a:spcPts val="0"/>
              </a:spcAft>
              <a:buNone/>
            </a:pPr>
            <a:endParaRPr sz="1200">
              <a:solidFill>
                <a:srgbClr val="4A86E8"/>
              </a:solidFill>
            </a:endParaRPr>
          </a:p>
          <a:p>
            <a:pPr marL="0" lvl="0" indent="0" algn="l" rtl="0">
              <a:spcBef>
                <a:spcPts val="0"/>
              </a:spcBef>
              <a:spcAft>
                <a:spcPts val="0"/>
              </a:spcAft>
              <a:buNone/>
            </a:pPr>
            <a:r>
              <a:rPr lang="fr-FR" sz="1200">
                <a:solidFill>
                  <a:srgbClr val="4A86E8"/>
                </a:solidFill>
              </a:rPr>
              <a:t>Correction: </a:t>
            </a:r>
            <a:endParaRPr sz="1200">
              <a:solidFill>
                <a:srgbClr val="4A86E8"/>
              </a:solidFill>
            </a:endParaRPr>
          </a:p>
          <a:p>
            <a:pPr marL="0" lvl="0" indent="0" algn="l" rtl="0">
              <a:spcBef>
                <a:spcPts val="0"/>
              </a:spcBef>
              <a:spcAft>
                <a:spcPts val="0"/>
              </a:spcAft>
              <a:buNone/>
            </a:pPr>
            <a:r>
              <a:rPr lang="fr-FR" sz="1200">
                <a:solidFill>
                  <a:srgbClr val="4A86E8"/>
                </a:solidFill>
              </a:rPr>
              <a:t>A retenir</a:t>
            </a:r>
            <a:endParaRPr sz="1200">
              <a:solidFill>
                <a:srgbClr val="4A86E8"/>
              </a:solidFill>
            </a:endParaRPr>
          </a:p>
          <a:p>
            <a:pPr marL="0" lvl="0" indent="0" algn="l" rtl="0">
              <a:spcBef>
                <a:spcPts val="0"/>
              </a:spcBef>
              <a:spcAft>
                <a:spcPts val="0"/>
              </a:spcAft>
              <a:buNone/>
            </a:pPr>
            <a:r>
              <a:rPr lang="fr-FR" sz="1200">
                <a:solidFill>
                  <a:srgbClr val="4A86E8"/>
                </a:solidFill>
              </a:rPr>
              <a:t>-Notion et lexique: apatrides/réfugiés/humanitaire international</a:t>
            </a:r>
            <a:endParaRPr sz="1200">
              <a:solidFill>
                <a:srgbClr val="4A86E8"/>
              </a:solidFill>
            </a:endParaRPr>
          </a:p>
          <a:p>
            <a:pPr marL="0" lvl="0" indent="0" algn="l" rtl="0">
              <a:spcBef>
                <a:spcPts val="0"/>
              </a:spcBef>
              <a:spcAft>
                <a:spcPts val="0"/>
              </a:spcAft>
              <a:buNone/>
            </a:pPr>
            <a:endParaRPr sz="1200">
              <a:solidFill>
                <a:srgbClr val="4A86E8"/>
              </a:solidFill>
            </a:endParaRPr>
          </a:p>
          <a:p>
            <a:pPr marL="0" lvl="0" indent="0" algn="l" rtl="0">
              <a:spcBef>
                <a:spcPts val="0"/>
              </a:spcBef>
              <a:spcAft>
                <a:spcPts val="0"/>
              </a:spcAft>
              <a:buClr>
                <a:schemeClr val="dk1"/>
              </a:buClr>
              <a:buSzPts val="1100"/>
              <a:buFont typeface="Arial"/>
              <a:buNone/>
            </a:pPr>
            <a:r>
              <a:rPr lang="fr-FR" sz="1200">
                <a:solidFill>
                  <a:srgbClr val="4A86E8"/>
                </a:solidFill>
              </a:rPr>
              <a:t>-Contexte: Guerre civile en Russie et les interventions étrangères/1921: des dizaines de milliers d’émigrés russes déchus de leur nationalité par le régime bolchevique deviennent apatrides</a:t>
            </a:r>
            <a:endParaRPr sz="1200">
              <a:solidFill>
                <a:srgbClr val="4A86E8"/>
              </a:solidFill>
            </a:endParaRPr>
          </a:p>
          <a:p>
            <a:pPr marL="0" lvl="0" indent="0" algn="l" rtl="0">
              <a:spcBef>
                <a:spcPts val="0"/>
              </a:spcBef>
              <a:spcAft>
                <a:spcPts val="0"/>
              </a:spcAft>
              <a:buClr>
                <a:schemeClr val="dk1"/>
              </a:buClr>
              <a:buSzPts val="1100"/>
              <a:buFont typeface="Arial"/>
              <a:buNone/>
            </a:pPr>
            <a:endParaRPr sz="1200">
              <a:solidFill>
                <a:srgbClr val="4A86E8"/>
              </a:solidFill>
            </a:endParaRPr>
          </a:p>
          <a:p>
            <a:pPr marL="0" lvl="0" indent="0" algn="l" rtl="0">
              <a:spcBef>
                <a:spcPts val="0"/>
              </a:spcBef>
              <a:spcAft>
                <a:spcPts val="0"/>
              </a:spcAft>
              <a:buNone/>
            </a:pPr>
            <a:r>
              <a:rPr lang="fr-FR" sz="1200">
                <a:solidFill>
                  <a:srgbClr val="4A86E8"/>
                </a:solidFill>
              </a:rPr>
              <a:t>-le passeport Nansen: un passeport international pour procurer  aux apatrides une identité et leur permettre de voyager.</a:t>
            </a:r>
            <a:endParaRPr sz="1200">
              <a:solidFill>
                <a:srgbClr val="4A86E8"/>
              </a:solidFill>
            </a:endParaRPr>
          </a:p>
          <a:p>
            <a:pPr marL="0" lvl="0" indent="0" algn="l" rtl="0">
              <a:spcBef>
                <a:spcPts val="0"/>
              </a:spcBef>
              <a:spcAft>
                <a:spcPts val="0"/>
              </a:spcAft>
              <a:buNone/>
            </a:pPr>
            <a:r>
              <a:rPr lang="fr-FR" sz="1200">
                <a:solidFill>
                  <a:srgbClr val="4A86E8"/>
                </a:solidFill>
              </a:rPr>
              <a:t>-Naissance d’un droit international</a:t>
            </a:r>
            <a:endParaRPr sz="1200">
              <a:solidFill>
                <a:srgbClr val="4A86E8"/>
              </a:solidFill>
            </a:endParaRPr>
          </a:p>
          <a:p>
            <a:pPr marL="0" lvl="0" indent="0" algn="l" rtl="0">
              <a:spcBef>
                <a:spcPts val="0"/>
              </a:spcBef>
              <a:spcAft>
                <a:spcPts val="0"/>
              </a:spcAft>
              <a:buNone/>
            </a:pPr>
            <a:endParaRPr sz="1200">
              <a:solidFill>
                <a:srgbClr val="4A86E8"/>
              </a:solidFill>
            </a:endParaRPr>
          </a:p>
          <a:p>
            <a:pPr marL="0" lvl="0" indent="0" algn="l" rtl="0">
              <a:spcBef>
                <a:spcPts val="0"/>
              </a:spcBef>
              <a:spcAft>
                <a:spcPts val="0"/>
              </a:spcAft>
              <a:buNone/>
            </a:pPr>
            <a:endParaRPr sz="1200">
              <a:solidFill>
                <a:srgbClr val="4A86E8"/>
              </a:solidFill>
            </a:endParaRPr>
          </a:p>
          <a:p>
            <a:pPr marL="0" lvl="0" indent="0" algn="l" rtl="0">
              <a:spcBef>
                <a:spcPts val="0"/>
              </a:spcBef>
              <a:spcAft>
                <a:spcPts val="0"/>
              </a:spcAft>
              <a:buNone/>
            </a:pPr>
            <a:r>
              <a:rPr lang="fr-FR" sz="1200">
                <a:solidFill>
                  <a:srgbClr val="666666"/>
                </a:solidFill>
              </a:rPr>
              <a:t>Transition: l’Europe n’est pas en paix...la construction de la paix est difficile</a:t>
            </a:r>
            <a:endParaRPr sz="1200">
              <a:solidFill>
                <a:srgbClr val="666666"/>
              </a:solidFill>
            </a:endParaRPr>
          </a:p>
          <a:p>
            <a:pPr marL="0" lvl="0" indent="0" algn="l" rtl="0">
              <a:spcBef>
                <a:spcPts val="0"/>
              </a:spcBef>
              <a:spcAft>
                <a:spcPts val="0"/>
              </a:spcAft>
              <a:buNone/>
            </a:pPr>
            <a:r>
              <a:rPr lang="fr-FR" sz="1200">
                <a:solidFill>
                  <a:srgbClr val="4A86E8"/>
                </a:solidFill>
              </a:rPr>
              <a:t> </a:t>
            </a:r>
            <a:endParaRPr sz="1200">
              <a:solidFill>
                <a:srgbClr val="4A86E8"/>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2"/>
          <p:cNvSpPr txBox="1">
            <a:spLocks noGrp="1"/>
          </p:cNvSpPr>
          <p:nvPr>
            <p:ph type="subTitle" idx="1"/>
          </p:nvPr>
        </p:nvSpPr>
        <p:spPr>
          <a:xfrm>
            <a:off x="364375" y="1226680"/>
            <a:ext cx="8229300" cy="2983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r-FR" b="1"/>
              <a:t>Conclusion du I:</a:t>
            </a:r>
            <a:endParaRPr b="1"/>
          </a:p>
          <a:p>
            <a:pPr marL="0" lvl="0" indent="0" algn="l" rtl="0">
              <a:spcBef>
                <a:spcPts val="0"/>
              </a:spcBef>
              <a:spcAft>
                <a:spcPts val="0"/>
              </a:spcAft>
              <a:buNone/>
            </a:pPr>
            <a:endParaRPr b="1"/>
          </a:p>
          <a:p>
            <a:pPr marL="0" lvl="0" indent="0" algn="l" rtl="0">
              <a:spcBef>
                <a:spcPts val="0"/>
              </a:spcBef>
              <a:spcAft>
                <a:spcPts val="0"/>
              </a:spcAft>
              <a:buNone/>
            </a:pPr>
            <a:r>
              <a:rPr lang="fr-FR">
                <a:solidFill>
                  <a:srgbClr val="4A86E8"/>
                </a:solidFill>
              </a:rPr>
              <a:t> Le désir de paix durable donne naissance à:</a:t>
            </a:r>
            <a:endParaRPr>
              <a:solidFill>
                <a:srgbClr val="4A86E8"/>
              </a:solidFill>
            </a:endParaRPr>
          </a:p>
          <a:p>
            <a:pPr marL="0" lvl="0" indent="0" algn="l" rtl="0">
              <a:spcBef>
                <a:spcPts val="0"/>
              </a:spcBef>
              <a:spcAft>
                <a:spcPts val="0"/>
              </a:spcAft>
              <a:buNone/>
            </a:pPr>
            <a:r>
              <a:rPr lang="fr-FR">
                <a:solidFill>
                  <a:srgbClr val="4A86E8"/>
                </a:solidFill>
              </a:rPr>
              <a:t>-la sécurité collective/diplomatie de droit</a:t>
            </a:r>
            <a:endParaRPr>
              <a:solidFill>
                <a:srgbClr val="4A86E8"/>
              </a:solidFill>
            </a:endParaRPr>
          </a:p>
          <a:p>
            <a:pPr marL="0" lvl="0" indent="0" algn="l" rtl="0">
              <a:spcBef>
                <a:spcPts val="0"/>
              </a:spcBef>
              <a:spcAft>
                <a:spcPts val="0"/>
              </a:spcAft>
              <a:buNone/>
            </a:pPr>
            <a:r>
              <a:rPr lang="fr-FR">
                <a:solidFill>
                  <a:srgbClr val="4A86E8"/>
                </a:solidFill>
              </a:rPr>
              <a:t>-l’arbitrage par un organisme supranational qui réunit toutes les nations</a:t>
            </a:r>
            <a:endParaRPr>
              <a:solidFill>
                <a:srgbClr val="4A86E8"/>
              </a:solidFill>
            </a:endParaRPr>
          </a:p>
          <a:p>
            <a:pPr marL="0" lvl="0" indent="0" algn="l" rtl="0">
              <a:spcBef>
                <a:spcPts val="0"/>
              </a:spcBef>
              <a:spcAft>
                <a:spcPts val="0"/>
              </a:spcAft>
              <a:buNone/>
            </a:pPr>
            <a:r>
              <a:rPr lang="fr-FR">
                <a:solidFill>
                  <a:srgbClr val="4A86E8"/>
                </a:solidFill>
              </a:rPr>
              <a:t>-la question des  réfugiés donne naissance à un droit humanitaire international</a:t>
            </a:r>
            <a:endParaRPr>
              <a:solidFill>
                <a:srgbClr val="4A86E8"/>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p:nvPr/>
        </p:nvSpPr>
        <p:spPr>
          <a:xfrm>
            <a:off x="311760" y="744480"/>
            <a:ext cx="8520120" cy="20523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endParaRPr sz="1400" b="0" strike="noStrike">
              <a:solidFill>
                <a:srgbClr val="000000"/>
              </a:solidFill>
              <a:latin typeface="Arial"/>
              <a:ea typeface="Arial"/>
              <a:cs typeface="Arial"/>
              <a:sym typeface="Arial"/>
            </a:endParaRPr>
          </a:p>
        </p:txBody>
      </p:sp>
      <p:sp>
        <p:nvSpPr>
          <p:cNvPr id="70" name="Google Shape;70;p15"/>
          <p:cNvSpPr txBox="1"/>
          <p:nvPr/>
        </p:nvSpPr>
        <p:spPr>
          <a:xfrm>
            <a:off x="457200" y="1203480"/>
            <a:ext cx="8229240" cy="339444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400" b="0" strike="noStrike">
              <a:solidFill>
                <a:srgbClr val="000000"/>
              </a:solidFill>
              <a:latin typeface="Arial"/>
              <a:ea typeface="Arial"/>
              <a:cs typeface="Arial"/>
              <a:sym typeface="Arial"/>
            </a:endParaRPr>
          </a:p>
        </p:txBody>
      </p:sp>
      <p:sp>
        <p:nvSpPr>
          <p:cNvPr id="71" name="Google Shape;71;p15"/>
          <p:cNvSpPr txBox="1">
            <a:spLocks noGrp="1"/>
          </p:cNvSpPr>
          <p:nvPr>
            <p:ph type="title"/>
          </p:nvPr>
        </p:nvSpPr>
        <p:spPr>
          <a:xfrm>
            <a:off x="311625" y="1203475"/>
            <a:ext cx="8520000" cy="3573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r-FR" sz="1200"/>
              <a:t>“Par l’étude du passé et l’examen, l’histoire et la géographie enseignées au lycée transmettent aux élèves des connaissances précises et diverses sur un large empan historique, s’étendant de l’Antiquité à nos jours; Elles les aident à acquérir des repères historiques, s’étendant de l’Antiquité à nos jours. elles les aident à acquérir des repères temporels et spatiaux; </a:t>
            </a:r>
            <a:r>
              <a:rPr lang="fr-FR" sz="1200">
                <a:solidFill>
                  <a:srgbClr val="9900FF"/>
                </a:solidFill>
              </a:rPr>
              <a:t>elles leur permettent de discerner l’évolution des sociétés, des cultures et des acteurs;</a:t>
            </a:r>
            <a:r>
              <a:rPr lang="fr-FR" sz="1200"/>
              <a:t> elles les confrontent à l’altérité par la connaissance d’expériences humaines antérieures et de territoires variés. Partant, </a:t>
            </a:r>
            <a:r>
              <a:rPr lang="fr-FR" sz="1200">
                <a:solidFill>
                  <a:srgbClr val="9900FF"/>
                </a:solidFill>
              </a:rPr>
              <a:t>elles leur donnent les moyens d’une compréhension éclairée du monde d’hier et d’aujourd’hui, qu’ils appréhendent ainsi d’une manière plus distanciée et réfléchie.</a:t>
            </a:r>
            <a:endParaRPr sz="1200">
              <a:solidFill>
                <a:srgbClr val="9900FF"/>
              </a:solidFill>
            </a:endParaRPr>
          </a:p>
          <a:p>
            <a:pPr marL="0" lvl="0" indent="0" algn="l" rtl="0">
              <a:spcBef>
                <a:spcPts val="0"/>
              </a:spcBef>
              <a:spcAft>
                <a:spcPts val="0"/>
              </a:spcAft>
              <a:buNone/>
            </a:pPr>
            <a:endParaRPr sz="1200">
              <a:solidFill>
                <a:srgbClr val="9900FF"/>
              </a:solidFill>
            </a:endParaRPr>
          </a:p>
          <a:p>
            <a:pPr marL="0" lvl="0" indent="0" algn="l" rtl="0">
              <a:spcBef>
                <a:spcPts val="0"/>
              </a:spcBef>
              <a:spcAft>
                <a:spcPts val="0"/>
              </a:spcAft>
              <a:buNone/>
            </a:pPr>
            <a:r>
              <a:rPr lang="fr-FR" sz="1200">
                <a:solidFill>
                  <a:srgbClr val="9900FF"/>
                </a:solidFill>
              </a:rPr>
              <a:t>Le monde dans lequel les lycées entreront en tant qu’adultes et citoyens est traversé par des dynamiques complémentaires, conflictuelles, voire contradictoires dont beaucoup sont les conséquences de faits antérieurs, de longues ou brèves mutations. </a:t>
            </a:r>
            <a:r>
              <a:rPr lang="fr-FR" sz="1200"/>
              <a:t>L’histoire et la géographie permettent d’éclairer ces mouvements complexes et incitent les élèves à s’instruire de manière rigoureuse et, en développant une réflexion approfondie qui dépasse les évidences, les préparent à opérer des choix raisonnés.</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fr-FR" sz="1200"/>
              <a:t>L’histoire et la géographie montrent aux élèves </a:t>
            </a:r>
            <a:r>
              <a:rPr lang="fr-FR" sz="1200">
                <a:solidFill>
                  <a:srgbClr val="9900FF"/>
                </a:solidFill>
              </a:rPr>
              <a:t>comment les choix des acteurs passés et présents (individuels et collectifs), qu’ils soient en rupture ou en continuité avec des héritages, influent sur l’ensemble de la société:</a:t>
            </a:r>
            <a:r>
              <a:rPr lang="fr-FR" sz="1200"/>
              <a:t> elle éduque ainsi à la liberté et la responsabilité.</a:t>
            </a: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p:txBody>
      </p:sp>
      <p:sp>
        <p:nvSpPr>
          <p:cNvPr id="72" name="Google Shape;72;p15"/>
          <p:cNvSpPr txBox="1">
            <a:spLocks noGrp="1"/>
          </p:cNvSpPr>
          <p:nvPr>
            <p:ph type="subTitle" idx="1"/>
          </p:nvPr>
        </p:nvSpPr>
        <p:spPr>
          <a:xfrm>
            <a:off x="270700" y="547550"/>
            <a:ext cx="6373200" cy="717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r-FR" b="1"/>
              <a:t>EXTRAITS DU PRÉAMBULE</a:t>
            </a:r>
            <a:endParaRPr b="1"/>
          </a:p>
          <a:p>
            <a:pPr marL="0" lvl="0" indent="0" algn="l" rtl="0">
              <a:spcBef>
                <a:spcPts val="0"/>
              </a:spcBef>
              <a:spcAft>
                <a:spcPts val="0"/>
              </a:spcAft>
              <a:buNone/>
            </a:pPr>
            <a:endParaRPr/>
          </a:p>
          <a:p>
            <a:pPr marL="457200" lvl="0" indent="0" algn="l" rtl="0">
              <a:spcBef>
                <a:spcPts val="0"/>
              </a:spcBef>
              <a:spcAft>
                <a:spcPts val="0"/>
              </a:spcAft>
              <a:buNone/>
            </a:pPr>
            <a:r>
              <a:rPr lang="fr-FR" b="1"/>
              <a:t>➙Des disciplines pour comprendre et agir</a:t>
            </a:r>
            <a:endParaRPr b="1"/>
          </a:p>
          <a:p>
            <a:pPr marL="457200" lvl="0" indent="0" algn="l" rtl="0">
              <a:spcBef>
                <a:spcPts val="0"/>
              </a:spcBef>
              <a:spcAft>
                <a:spcPts val="0"/>
              </a:spcAft>
              <a:buNone/>
            </a:pPr>
            <a:endParaRPr/>
          </a:p>
        </p:txBody>
      </p:sp>
      <p:pic>
        <p:nvPicPr>
          <p:cNvPr id="73" name="Google Shape;73;p15"/>
          <p:cNvPicPr preferRelativeResize="0"/>
          <p:nvPr/>
        </p:nvPicPr>
        <p:blipFill rotWithShape="1">
          <a:blip r:embed="rId3">
            <a:alphaModFix/>
          </a:blip>
          <a:srcRect/>
          <a:stretch/>
        </p:blipFill>
        <p:spPr>
          <a:xfrm>
            <a:off x="7779600" y="0"/>
            <a:ext cx="1364040" cy="54756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3"/>
          <p:cNvSpPr txBox="1">
            <a:spLocks noGrp="1"/>
          </p:cNvSpPr>
          <p:nvPr>
            <p:ph type="title"/>
          </p:nvPr>
        </p:nvSpPr>
        <p:spPr>
          <a:xfrm>
            <a:off x="7293725" y="630975"/>
            <a:ext cx="1701600" cy="21810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endParaRPr sz="1000">
              <a:solidFill>
                <a:srgbClr val="666666"/>
              </a:solidFill>
            </a:endParaRPr>
          </a:p>
          <a:p>
            <a:pPr marL="0" lvl="0" indent="0" algn="l" rtl="0">
              <a:spcBef>
                <a:spcPts val="0"/>
              </a:spcBef>
              <a:spcAft>
                <a:spcPts val="0"/>
              </a:spcAft>
              <a:buClr>
                <a:schemeClr val="dk1"/>
              </a:buClr>
              <a:buSzPts val="1100"/>
              <a:buFont typeface="Arial"/>
              <a:buNone/>
            </a:pPr>
            <a:endParaRPr sz="1000">
              <a:solidFill>
                <a:srgbClr val="666666"/>
              </a:solidFill>
            </a:endParaRPr>
          </a:p>
          <a:p>
            <a:pPr marL="0" lvl="0" indent="0" algn="l" rtl="0">
              <a:spcBef>
                <a:spcPts val="0"/>
              </a:spcBef>
              <a:spcAft>
                <a:spcPts val="0"/>
              </a:spcAft>
              <a:buClr>
                <a:schemeClr val="dk1"/>
              </a:buClr>
              <a:buSzPts val="1100"/>
              <a:buFont typeface="Arial"/>
              <a:buNone/>
            </a:pPr>
            <a:endParaRPr sz="1000">
              <a:solidFill>
                <a:srgbClr val="666666"/>
              </a:solidFill>
            </a:endParaRPr>
          </a:p>
          <a:p>
            <a:pPr marL="0" lvl="0" indent="0" algn="l" rtl="0">
              <a:spcBef>
                <a:spcPts val="0"/>
              </a:spcBef>
              <a:spcAft>
                <a:spcPts val="0"/>
              </a:spcAft>
              <a:buClr>
                <a:schemeClr val="dk1"/>
              </a:buClr>
              <a:buSzPts val="1100"/>
              <a:buFont typeface="Arial"/>
              <a:buNone/>
            </a:pPr>
            <a:r>
              <a:rPr lang="fr-FR" sz="1000">
                <a:solidFill>
                  <a:srgbClr val="666666"/>
                </a:solidFill>
              </a:rPr>
              <a:t>“étudier les différentes manières dont les belligérants sont sortis de la guerre et la construction difficile de la paix”</a:t>
            </a:r>
            <a:endParaRPr sz="1000">
              <a:solidFill>
                <a:srgbClr val="666666"/>
              </a:solidFill>
            </a:endParaRPr>
          </a:p>
          <a:p>
            <a:pPr marL="0" lvl="0" indent="0" algn="l" rtl="0">
              <a:spcBef>
                <a:spcPts val="0"/>
              </a:spcBef>
              <a:spcAft>
                <a:spcPts val="0"/>
              </a:spcAft>
              <a:buClr>
                <a:schemeClr val="dk1"/>
              </a:buClr>
              <a:buSzPts val="1100"/>
              <a:buFont typeface="Arial"/>
              <a:buNone/>
            </a:pPr>
            <a:endParaRPr sz="1000">
              <a:solidFill>
                <a:srgbClr val="666666"/>
              </a:solidFill>
            </a:endParaRPr>
          </a:p>
          <a:p>
            <a:pPr marL="0" lvl="0" indent="0" algn="l" rtl="0">
              <a:spcBef>
                <a:spcPts val="0"/>
              </a:spcBef>
              <a:spcAft>
                <a:spcPts val="0"/>
              </a:spcAft>
              <a:buClr>
                <a:schemeClr val="dk1"/>
              </a:buClr>
              <a:buSzPts val="1100"/>
              <a:buFont typeface="Arial"/>
              <a:buNone/>
            </a:pPr>
            <a:r>
              <a:rPr lang="fr-FR" sz="1000">
                <a:solidFill>
                  <a:srgbClr val="666666"/>
                </a:solidFill>
              </a:rPr>
              <a:t>On peut mettre en avant:</a:t>
            </a:r>
            <a:endParaRPr sz="1000">
              <a:solidFill>
                <a:srgbClr val="666666"/>
              </a:solidFill>
            </a:endParaRPr>
          </a:p>
          <a:p>
            <a:pPr marL="0" lvl="0" indent="0" algn="l" rtl="0">
              <a:spcBef>
                <a:spcPts val="0"/>
              </a:spcBef>
              <a:spcAft>
                <a:spcPts val="0"/>
              </a:spcAft>
              <a:buClr>
                <a:schemeClr val="dk1"/>
              </a:buClr>
              <a:buSzPts val="1100"/>
              <a:buFont typeface="Arial"/>
              <a:buNone/>
            </a:pPr>
            <a:r>
              <a:rPr lang="fr-FR" sz="1000">
                <a:solidFill>
                  <a:srgbClr val="666666"/>
                </a:solidFill>
              </a:rPr>
              <a:t>-les traités de paix et la fin des Empires multinationaux européens.</a:t>
            </a:r>
            <a:endParaRPr sz="1000">
              <a:solidFill>
                <a:srgbClr val="666666"/>
              </a:solidFill>
            </a:endParaRPr>
          </a:p>
          <a:p>
            <a:pPr marL="0" lvl="0" indent="0" algn="l" rtl="0">
              <a:spcBef>
                <a:spcPts val="0"/>
              </a:spcBef>
              <a:spcAft>
                <a:spcPts val="0"/>
              </a:spcAft>
              <a:buClr>
                <a:schemeClr val="dk1"/>
              </a:buClr>
              <a:buSzPts val="1100"/>
              <a:buFont typeface="Arial"/>
              <a:buNone/>
            </a:pPr>
            <a:r>
              <a:rPr lang="fr-FR" sz="1000">
                <a:solidFill>
                  <a:srgbClr val="666666"/>
                </a:solidFill>
              </a:rPr>
              <a:t>PPO:les traités de paix 1919-1923</a:t>
            </a:r>
            <a:endParaRPr sz="1000">
              <a:solidFill>
                <a:srgbClr val="666666"/>
              </a:solidFill>
            </a:endParaRPr>
          </a:p>
          <a:p>
            <a:pPr marL="0" lvl="0" indent="0" algn="l" rtl="0">
              <a:spcBef>
                <a:spcPts val="0"/>
              </a:spcBef>
              <a:spcAft>
                <a:spcPts val="0"/>
              </a:spcAft>
              <a:buClr>
                <a:schemeClr val="dk1"/>
              </a:buClr>
              <a:buSzPts val="1100"/>
              <a:buFont typeface="Arial"/>
              <a:buNone/>
            </a:pPr>
            <a:endParaRPr sz="1400">
              <a:solidFill>
                <a:srgbClr val="666666"/>
              </a:solidFill>
            </a:endParaRPr>
          </a:p>
          <a:p>
            <a:pPr marL="0" lvl="0" indent="0" algn="l" rtl="0">
              <a:spcBef>
                <a:spcPts val="0"/>
              </a:spcBef>
              <a:spcAft>
                <a:spcPts val="0"/>
              </a:spcAft>
              <a:buNone/>
            </a:pPr>
            <a:endParaRPr/>
          </a:p>
        </p:txBody>
      </p:sp>
      <p:sp>
        <p:nvSpPr>
          <p:cNvPr id="219" name="Google Shape;219;p33"/>
          <p:cNvSpPr txBox="1">
            <a:spLocks noGrp="1"/>
          </p:cNvSpPr>
          <p:nvPr>
            <p:ph type="subTitle" idx="1"/>
          </p:nvPr>
        </p:nvSpPr>
        <p:spPr>
          <a:xfrm>
            <a:off x="688375" y="893950"/>
            <a:ext cx="4346700" cy="3945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b="1">
              <a:solidFill>
                <a:schemeClr val="accent3"/>
              </a:solidFill>
            </a:endParaRPr>
          </a:p>
          <a:p>
            <a:pPr marL="0" lvl="0" indent="0" algn="l" rtl="0">
              <a:spcBef>
                <a:spcPts val="0"/>
              </a:spcBef>
              <a:spcAft>
                <a:spcPts val="0"/>
              </a:spcAft>
              <a:buNone/>
            </a:pPr>
            <a:endParaRPr b="1">
              <a:solidFill>
                <a:schemeClr val="accent3"/>
              </a:solidFill>
            </a:endParaRPr>
          </a:p>
          <a:p>
            <a:pPr marL="0" lvl="0" indent="0" algn="l" rtl="0">
              <a:spcBef>
                <a:spcPts val="0"/>
              </a:spcBef>
              <a:spcAft>
                <a:spcPts val="0"/>
              </a:spcAft>
              <a:buNone/>
            </a:pPr>
            <a:endParaRPr b="1">
              <a:solidFill>
                <a:schemeClr val="accent3"/>
              </a:solidFill>
            </a:endParaRPr>
          </a:p>
          <a:p>
            <a:pPr marL="0" lvl="0" indent="0" algn="l" rtl="0">
              <a:spcBef>
                <a:spcPts val="0"/>
              </a:spcBef>
              <a:spcAft>
                <a:spcPts val="0"/>
              </a:spcAft>
              <a:buNone/>
            </a:pPr>
            <a:endParaRPr b="1">
              <a:solidFill>
                <a:schemeClr val="accent3"/>
              </a:solidFill>
            </a:endParaRPr>
          </a:p>
          <a:p>
            <a:pPr marL="0" lvl="0" indent="0" algn="l" rtl="0">
              <a:spcBef>
                <a:spcPts val="0"/>
              </a:spcBef>
              <a:spcAft>
                <a:spcPts val="0"/>
              </a:spcAft>
              <a:buNone/>
            </a:pPr>
            <a:r>
              <a:rPr lang="fr-FR" b="1">
                <a:solidFill>
                  <a:schemeClr val="accent3"/>
                </a:solidFill>
              </a:rPr>
              <a:t>Partie II Sortir de la guerre en Europe: la difficile construction de la paix.</a:t>
            </a:r>
            <a:r>
              <a:rPr lang="fr-FR" b="1"/>
              <a:t> </a:t>
            </a:r>
            <a:endParaRPr b="1"/>
          </a:p>
          <a:p>
            <a:pPr marL="0" lvl="0" indent="0" algn="l" rtl="0">
              <a:spcBef>
                <a:spcPts val="0"/>
              </a:spcBef>
              <a:spcAft>
                <a:spcPts val="0"/>
              </a:spcAft>
              <a:buClr>
                <a:schemeClr val="dk1"/>
              </a:buClr>
              <a:buSzPts val="1100"/>
              <a:buFont typeface="Arial"/>
              <a:buNone/>
            </a:pPr>
            <a:endParaRPr/>
          </a:p>
          <a:p>
            <a:pPr marL="0" lvl="0" indent="0" algn="ctr" rtl="0">
              <a:spcBef>
                <a:spcPts val="0"/>
              </a:spcBef>
              <a:spcAft>
                <a:spcPts val="0"/>
              </a:spcAft>
              <a:buNone/>
            </a:pPr>
            <a:endParaRPr sz="1400">
              <a:solidFill>
                <a:srgbClr val="666666"/>
              </a:solidFill>
            </a:endParaRPr>
          </a:p>
          <a:p>
            <a:pPr marL="0" lvl="0" indent="0" algn="l" rtl="0">
              <a:spcBef>
                <a:spcPts val="0"/>
              </a:spcBef>
              <a:spcAft>
                <a:spcPts val="0"/>
              </a:spcAft>
              <a:buNone/>
            </a:pPr>
            <a:r>
              <a:rPr lang="fr-FR" sz="1000">
                <a:solidFill>
                  <a:schemeClr val="accent2"/>
                </a:solidFill>
              </a:rPr>
              <a:t>objectif: savoir expliquer les différentes manières dont les belligérants sont sortis de la guerre et la construction difficile de la paix en Europe.</a:t>
            </a:r>
            <a:endParaRPr sz="1400">
              <a:solidFill>
                <a:srgbClr val="666666"/>
              </a:solidFill>
            </a:endParaRPr>
          </a:p>
          <a:p>
            <a:pPr marL="0" lvl="0" indent="0" algn="ctr" rtl="0">
              <a:spcBef>
                <a:spcPts val="0"/>
              </a:spcBef>
              <a:spcAft>
                <a:spcPts val="0"/>
              </a:spcAft>
              <a:buNone/>
            </a:pPr>
            <a:endParaRPr sz="1400">
              <a:solidFill>
                <a:srgbClr val="666666"/>
              </a:solidFill>
            </a:endParaRPr>
          </a:p>
          <a:p>
            <a:pPr marL="0" lvl="0" indent="0" algn="l" rtl="0">
              <a:spcBef>
                <a:spcPts val="0"/>
              </a:spcBef>
              <a:spcAft>
                <a:spcPts val="0"/>
              </a:spcAft>
              <a:buNone/>
            </a:pPr>
            <a:r>
              <a:rPr lang="fr-FR" sz="1400">
                <a:solidFill>
                  <a:srgbClr val="666666"/>
                </a:solidFill>
              </a:rPr>
              <a:t>Mise en activité: travail personnel</a:t>
            </a:r>
            <a:endParaRPr sz="1400">
              <a:solidFill>
                <a:srgbClr val="666666"/>
              </a:solidFill>
            </a:endParaRPr>
          </a:p>
        </p:txBody>
      </p:sp>
      <p:pic>
        <p:nvPicPr>
          <p:cNvPr id="220" name="Google Shape;220;p33"/>
          <p:cNvPicPr preferRelativeResize="0"/>
          <p:nvPr/>
        </p:nvPicPr>
        <p:blipFill>
          <a:blip r:embed="rId3">
            <a:alphaModFix/>
          </a:blip>
          <a:stretch>
            <a:fillRect/>
          </a:stretch>
        </p:blipFill>
        <p:spPr>
          <a:xfrm>
            <a:off x="6443425" y="375725"/>
            <a:ext cx="2408000" cy="255250"/>
          </a:xfrm>
          <a:prstGeom prst="rect">
            <a:avLst/>
          </a:prstGeom>
          <a:noFill/>
          <a:ln>
            <a:noFill/>
          </a:ln>
        </p:spPr>
      </p:pic>
      <p:sp>
        <p:nvSpPr>
          <p:cNvPr id="221" name="Google Shape;221;p33"/>
          <p:cNvSpPr txBox="1"/>
          <p:nvPr/>
        </p:nvSpPr>
        <p:spPr>
          <a:xfrm>
            <a:off x="479550" y="1342550"/>
            <a:ext cx="4130400" cy="64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 name="Google Shape;222;p33"/>
          <p:cNvSpPr txBox="1"/>
          <p:nvPr/>
        </p:nvSpPr>
        <p:spPr>
          <a:xfrm>
            <a:off x="603300" y="2645225"/>
            <a:ext cx="6342300" cy="224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FR">
                <a:solidFill>
                  <a:srgbClr val="666666"/>
                </a:solidFill>
              </a:rPr>
              <a:t>25 minutes correction de l’activité: </a:t>
            </a:r>
            <a:endParaRPr>
              <a:solidFill>
                <a:srgbClr val="666666"/>
              </a:solidFill>
            </a:endParaRPr>
          </a:p>
          <a:p>
            <a:pPr marL="0" lvl="0" indent="0" algn="l" rtl="0">
              <a:spcBef>
                <a:spcPts val="0"/>
              </a:spcBef>
              <a:spcAft>
                <a:spcPts val="0"/>
              </a:spcAft>
              <a:buClr>
                <a:schemeClr val="dk1"/>
              </a:buClr>
              <a:buSzPts val="1100"/>
              <a:buFont typeface="Arial"/>
              <a:buNone/>
            </a:pPr>
            <a:r>
              <a:rPr lang="fr-FR">
                <a:solidFill>
                  <a:srgbClr val="666666"/>
                </a:solidFill>
              </a:rPr>
              <a:t>-un élève présente son travail avec un échange avec deux autres pour confronter les points de vue.</a:t>
            </a:r>
            <a:endParaRPr>
              <a:solidFill>
                <a:srgbClr val="666666"/>
              </a:solidFill>
            </a:endParaRPr>
          </a:p>
          <a:p>
            <a:pPr marL="0" lvl="0" indent="0" algn="l" rtl="0">
              <a:spcBef>
                <a:spcPts val="0"/>
              </a:spcBef>
              <a:spcAft>
                <a:spcPts val="0"/>
              </a:spcAft>
              <a:buClr>
                <a:schemeClr val="dk1"/>
              </a:buClr>
              <a:buSzPts val="1100"/>
              <a:buFont typeface="Arial"/>
              <a:buNone/>
            </a:pPr>
            <a:r>
              <a:rPr lang="fr-FR">
                <a:solidFill>
                  <a:srgbClr val="666666"/>
                </a:solidFill>
              </a:rPr>
              <a:t>-intervention des autres élèves pour compléter</a:t>
            </a:r>
            <a:endParaRPr>
              <a:solidFill>
                <a:srgbClr val="666666"/>
              </a:solidFill>
            </a:endParaRPr>
          </a:p>
          <a:p>
            <a:pPr marL="0" lvl="0" indent="0" algn="l" rtl="0">
              <a:spcBef>
                <a:spcPts val="0"/>
              </a:spcBef>
              <a:spcAft>
                <a:spcPts val="0"/>
              </a:spcAft>
              <a:buClr>
                <a:schemeClr val="dk1"/>
              </a:buClr>
              <a:buSzPts val="1100"/>
              <a:buFont typeface="Arial"/>
              <a:buNone/>
            </a:pPr>
            <a:r>
              <a:rPr lang="fr-FR">
                <a:solidFill>
                  <a:srgbClr val="666666"/>
                </a:solidFill>
              </a:rPr>
              <a:t>-la parole du professeur pour compléter et éclairer</a:t>
            </a:r>
            <a:endParaRPr>
              <a:solidFill>
                <a:srgbClr val="666666"/>
              </a:solidFill>
            </a:endParaRPr>
          </a:p>
          <a:p>
            <a:pPr marL="0" lvl="0" indent="0" algn="l" rtl="0">
              <a:spcBef>
                <a:spcPts val="0"/>
              </a:spcBef>
              <a:spcAft>
                <a:spcPts val="0"/>
              </a:spcAft>
              <a:buClr>
                <a:schemeClr val="dk1"/>
              </a:buClr>
              <a:buSzPts val="1100"/>
              <a:buFont typeface="Arial"/>
              <a:buNone/>
            </a:pPr>
            <a:r>
              <a:rPr lang="fr-FR">
                <a:solidFill>
                  <a:srgbClr val="666666"/>
                </a:solidFill>
              </a:rPr>
              <a:t>-autonomie des élèves pour corriger ou compléter leur travail</a:t>
            </a:r>
            <a:endParaRPr>
              <a:solidFill>
                <a:srgbClr val="666666"/>
              </a:solidFill>
            </a:endParaRPr>
          </a:p>
          <a:p>
            <a:pPr marL="0" lvl="0" indent="0" algn="l" rtl="0">
              <a:spcBef>
                <a:spcPts val="0"/>
              </a:spcBef>
              <a:spcAft>
                <a:spcPts val="0"/>
              </a:spcAft>
              <a:buClr>
                <a:schemeClr val="dk1"/>
              </a:buClr>
              <a:buSzPts val="1100"/>
              <a:buFont typeface="Arial"/>
              <a:buNone/>
            </a:pPr>
            <a:endParaRPr>
              <a:solidFill>
                <a:srgbClr val="666666"/>
              </a:solidFill>
            </a:endParaRPr>
          </a:p>
          <a:p>
            <a:pPr marL="0" lvl="0" indent="0" algn="l" rtl="0">
              <a:spcBef>
                <a:spcPts val="0"/>
              </a:spcBef>
              <a:spcAft>
                <a:spcPts val="0"/>
              </a:spcAft>
              <a:buClr>
                <a:schemeClr val="dk1"/>
              </a:buClr>
              <a:buSzPts val="1100"/>
              <a:buFont typeface="Arial"/>
              <a:buNone/>
            </a:pPr>
            <a:r>
              <a:rPr lang="fr-FR">
                <a:solidFill>
                  <a:srgbClr val="666666"/>
                </a:solidFill>
              </a:rPr>
              <a:t>25 minutes:rédaction du cours par les élèves/ou rédaction à la maison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4"/>
          <p:cNvSpPr txBox="1">
            <a:spLocks noGrp="1"/>
          </p:cNvSpPr>
          <p:nvPr>
            <p:ph type="title"/>
          </p:nvPr>
        </p:nvSpPr>
        <p:spPr>
          <a:xfrm>
            <a:off x="311760" y="744480"/>
            <a:ext cx="8520000" cy="2052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endParaRPr/>
          </a:p>
        </p:txBody>
      </p:sp>
      <p:graphicFrame>
        <p:nvGraphicFramePr>
          <p:cNvPr id="228" name="Google Shape;228;p34"/>
          <p:cNvGraphicFramePr/>
          <p:nvPr/>
        </p:nvGraphicFramePr>
        <p:xfrm>
          <a:off x="210075" y="140675"/>
          <a:ext cx="3000000" cy="3000000"/>
        </p:xfrm>
        <a:graphic>
          <a:graphicData uri="http://schemas.openxmlformats.org/drawingml/2006/table">
            <a:tbl>
              <a:tblPr>
                <a:noFill/>
                <a:tableStyleId>{7CAFC0CA-5D8C-4354-9325-658E4ACF9A33}</a:tableStyleId>
              </a:tblPr>
              <a:tblGrid>
                <a:gridCol w="2565100"/>
                <a:gridCol w="2565100"/>
                <a:gridCol w="2565100"/>
              </a:tblGrid>
              <a:tr h="683875">
                <a:tc>
                  <a:txBody>
                    <a:bodyPr/>
                    <a:lstStyle/>
                    <a:p>
                      <a:pPr marL="228600" lvl="0" indent="0" algn="l" rtl="0">
                        <a:spcBef>
                          <a:spcPts val="0"/>
                        </a:spcBef>
                        <a:spcAft>
                          <a:spcPts val="0"/>
                        </a:spcAft>
                        <a:buNone/>
                      </a:pPr>
                      <a:r>
                        <a:rPr lang="fr-FR" sz="1200" b="1">
                          <a:solidFill>
                            <a:schemeClr val="dk1"/>
                          </a:solidFill>
                        </a:rPr>
                        <a:t>Capacités</a:t>
                      </a:r>
                      <a:endParaRPr sz="1200" b="1">
                        <a:solidFill>
                          <a:schemeClr val="dk1"/>
                        </a:solidFill>
                      </a:endParaRPr>
                    </a:p>
                  </a:txBody>
                  <a:tcPr marL="91425" marR="91425" marT="91425" marB="91425"/>
                </a:tc>
                <a:tc>
                  <a:txBody>
                    <a:bodyPr/>
                    <a:lstStyle/>
                    <a:p>
                      <a:pPr marL="0" lvl="0" indent="0" algn="l" rtl="0">
                        <a:spcBef>
                          <a:spcPts val="0"/>
                        </a:spcBef>
                        <a:spcAft>
                          <a:spcPts val="0"/>
                        </a:spcAft>
                        <a:buNone/>
                      </a:pPr>
                      <a:r>
                        <a:rPr lang="fr-FR" sz="1200" b="1">
                          <a:solidFill>
                            <a:schemeClr val="dk1"/>
                          </a:solidFill>
                        </a:rPr>
                        <a:t>Consignes</a:t>
                      </a:r>
                      <a:endParaRPr sz="1200" b="1">
                        <a:solidFill>
                          <a:schemeClr val="dk1"/>
                        </a:solidFill>
                      </a:endParaRPr>
                    </a:p>
                  </a:txBody>
                  <a:tcPr marL="91425" marR="91425" marT="91425" marB="91425"/>
                </a:tc>
                <a:tc>
                  <a:txBody>
                    <a:bodyPr/>
                    <a:lstStyle/>
                    <a:p>
                      <a:pPr marL="0" lvl="0" indent="0" algn="l" rtl="0">
                        <a:spcBef>
                          <a:spcPts val="0"/>
                        </a:spcBef>
                        <a:spcAft>
                          <a:spcPts val="0"/>
                        </a:spcAft>
                        <a:buNone/>
                      </a:pPr>
                      <a:r>
                        <a:rPr lang="fr-FR" sz="1200" b="1">
                          <a:solidFill>
                            <a:schemeClr val="dk1"/>
                          </a:solidFill>
                        </a:rPr>
                        <a:t>Supports</a:t>
                      </a:r>
                      <a:endParaRPr sz="1200" b="1">
                        <a:solidFill>
                          <a:schemeClr val="dk1"/>
                        </a:solidFill>
                      </a:endParaRPr>
                    </a:p>
                  </a:txBody>
                  <a:tcPr marL="91425" marR="91425" marT="91425" marB="91425"/>
                </a:tc>
              </a:tr>
              <a:tr h="683875">
                <a:tc>
                  <a:txBody>
                    <a:bodyPr/>
                    <a:lstStyle/>
                    <a:p>
                      <a:pPr marL="228600" lvl="0" indent="0" algn="l" rtl="0">
                        <a:spcBef>
                          <a:spcPts val="0"/>
                        </a:spcBef>
                        <a:spcAft>
                          <a:spcPts val="0"/>
                        </a:spcAft>
                        <a:buClr>
                          <a:schemeClr val="dk1"/>
                        </a:buClr>
                        <a:buSzPts val="1100"/>
                        <a:buFont typeface="Arial"/>
                        <a:buNone/>
                      </a:pPr>
                      <a:r>
                        <a:rPr lang="fr-FR" sz="1000">
                          <a:solidFill>
                            <a:schemeClr val="dk1"/>
                          </a:solidFill>
                        </a:rPr>
                        <a:t>1. Contextualiser: mettre un événement en perspective.</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fr-FR" sz="1000">
                          <a:solidFill>
                            <a:schemeClr val="dk1"/>
                          </a:solidFill>
                        </a:rPr>
                        <a:t>-Expliquez comment les Traités de paix mettent fin aux empires multinationaux en tenant compte des principes de Wilson. (voir partie I)</a:t>
                      </a:r>
                      <a:endParaRPr sz="1000">
                        <a:solidFill>
                          <a:schemeClr val="dk1"/>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fr-FR" sz="1000">
                          <a:solidFill>
                            <a:schemeClr val="dk1"/>
                          </a:solidFill>
                        </a:rPr>
                        <a:t>Doc. 1: Carte de l’Europe des traités + chronologie des traités de paix.</a:t>
                      </a:r>
                      <a:endParaRPr/>
                    </a:p>
                  </a:txBody>
                  <a:tcPr marL="91425" marR="91425" marT="91425" marB="91425"/>
                </a:tc>
              </a:tr>
              <a:tr h="574175">
                <a:tc>
                  <a:txBody>
                    <a:bodyPr/>
                    <a:lstStyle/>
                    <a:p>
                      <a:pPr marL="0" lvl="0" indent="0" algn="l" rtl="0">
                        <a:spcBef>
                          <a:spcPts val="0"/>
                        </a:spcBef>
                        <a:spcAft>
                          <a:spcPts val="0"/>
                        </a:spcAft>
                        <a:buNone/>
                      </a:pPr>
                      <a:r>
                        <a:rPr lang="fr-FR" sz="1000">
                          <a:solidFill>
                            <a:schemeClr val="dk1"/>
                          </a:solidFill>
                        </a:rPr>
                        <a:t>      2.Construire et vérifier des hypothèses sur une situation historique.</a:t>
                      </a:r>
                      <a:endParaRPr sz="1000">
                        <a:solidFill>
                          <a:schemeClr val="dk1"/>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fr-FR" sz="1000">
                          <a:solidFill>
                            <a:schemeClr val="dk1"/>
                          </a:solidFill>
                        </a:rPr>
                        <a:t>-Identifiez les documents</a:t>
                      </a:r>
                      <a:endParaRPr sz="1000">
                        <a:solidFill>
                          <a:schemeClr val="dk1"/>
                        </a:solidFill>
                      </a:endParaRPr>
                    </a:p>
                    <a:p>
                      <a:pPr marL="0" lvl="0" indent="0" algn="l" rtl="0">
                        <a:spcBef>
                          <a:spcPts val="0"/>
                        </a:spcBef>
                        <a:spcAft>
                          <a:spcPts val="0"/>
                        </a:spcAft>
                        <a:buClr>
                          <a:schemeClr val="dk1"/>
                        </a:buClr>
                        <a:buSzPts val="1100"/>
                        <a:buFont typeface="Arial"/>
                        <a:buNone/>
                      </a:pPr>
                      <a:r>
                        <a:rPr lang="fr-FR" sz="1000">
                          <a:solidFill>
                            <a:schemeClr val="dk1"/>
                          </a:solidFill>
                        </a:rPr>
                        <a:t>-Formulez des hypothèses quant à la perception du traité de Versailles.</a:t>
                      </a:r>
                      <a:endParaRPr sz="1000">
                        <a:solidFill>
                          <a:schemeClr val="dk1"/>
                        </a:solidFill>
                      </a:endParaRPr>
                    </a:p>
                    <a:p>
                      <a:pPr marL="0" lvl="0" indent="0" algn="l" rtl="0">
                        <a:spcBef>
                          <a:spcPts val="0"/>
                        </a:spcBef>
                        <a:spcAft>
                          <a:spcPts val="0"/>
                        </a:spcAft>
                        <a:buClr>
                          <a:schemeClr val="dk1"/>
                        </a:buClr>
                        <a:buSzPts val="1100"/>
                        <a:buFont typeface="Arial"/>
                        <a:buNone/>
                      </a:pPr>
                      <a:r>
                        <a:rPr lang="fr-FR" sz="1000">
                          <a:solidFill>
                            <a:schemeClr val="dk1"/>
                          </a:solidFill>
                        </a:rPr>
                        <a:t>-Confrontez vos hypothèses au doc. 3</a:t>
                      </a:r>
                      <a:endParaRPr sz="1000">
                        <a:solidFill>
                          <a:schemeClr val="dk1"/>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fr-FR" sz="1000">
                          <a:solidFill>
                            <a:schemeClr val="dk1"/>
                          </a:solidFill>
                        </a:rPr>
                        <a:t>doc.2 caricature :le Traité de Versailles vu par la presse allemande.</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fr-FR" sz="1000">
                          <a:solidFill>
                            <a:schemeClr val="dk1"/>
                          </a:solidFill>
                        </a:rPr>
                        <a:t>doc. 3: extrait du traité de Versailles.</a:t>
                      </a:r>
                      <a:endParaRPr sz="1000">
                        <a:solidFill>
                          <a:schemeClr val="dk1"/>
                        </a:solidFill>
                      </a:endParaRPr>
                    </a:p>
                  </a:txBody>
                  <a:tcPr marL="91425" marR="91425" marT="91425" marB="91425"/>
                </a:tc>
              </a:tr>
              <a:tr h="795025">
                <a:tc>
                  <a:txBody>
                    <a:bodyPr/>
                    <a:lstStyle/>
                    <a:p>
                      <a:pPr marL="228600" lvl="0" indent="0" algn="l" rtl="0">
                        <a:spcBef>
                          <a:spcPts val="0"/>
                        </a:spcBef>
                        <a:spcAft>
                          <a:spcPts val="0"/>
                        </a:spcAft>
                        <a:buClr>
                          <a:schemeClr val="dk1"/>
                        </a:buClr>
                        <a:buSzPts val="1100"/>
                        <a:buFont typeface="Arial"/>
                        <a:buNone/>
                      </a:pPr>
                      <a:r>
                        <a:rPr lang="fr-FR" sz="1000">
                          <a:solidFill>
                            <a:schemeClr val="dk1"/>
                          </a:solidFill>
                        </a:rPr>
                        <a:t>3. Conduire une démarche historique et la justifier:</a:t>
                      </a:r>
                      <a:endParaRPr sz="1000">
                        <a:solidFill>
                          <a:schemeClr val="dk1"/>
                        </a:solidFill>
                      </a:endParaRPr>
                    </a:p>
                    <a:p>
                      <a:pPr marL="228600" lvl="0" indent="0" algn="l" rtl="0">
                        <a:spcBef>
                          <a:spcPts val="0"/>
                        </a:spcBef>
                        <a:spcAft>
                          <a:spcPts val="0"/>
                        </a:spcAft>
                        <a:buClr>
                          <a:schemeClr val="dk1"/>
                        </a:buClr>
                        <a:buSzPts val="1100"/>
                        <a:buFont typeface="Arial"/>
                        <a:buNone/>
                      </a:pPr>
                      <a:r>
                        <a:rPr lang="fr-FR" sz="900">
                          <a:solidFill>
                            <a:schemeClr val="dk1"/>
                          </a:solidFill>
                        </a:rPr>
                        <a:t>↪s’approprier un questionnement historique</a:t>
                      </a:r>
                      <a:endParaRPr sz="900">
                        <a:solidFill>
                          <a:schemeClr val="dk1"/>
                        </a:solidFill>
                      </a:endParaRPr>
                    </a:p>
                    <a:p>
                      <a:pPr marL="228600" lvl="0" indent="0" algn="l" rtl="0">
                        <a:spcBef>
                          <a:spcPts val="0"/>
                        </a:spcBef>
                        <a:spcAft>
                          <a:spcPts val="0"/>
                        </a:spcAft>
                        <a:buClr>
                          <a:schemeClr val="dk1"/>
                        </a:buClr>
                        <a:buSzPts val="1100"/>
                        <a:buFont typeface="Arial"/>
                        <a:buNone/>
                      </a:pPr>
                      <a:r>
                        <a:rPr lang="fr-FR" sz="900">
                          <a:solidFill>
                            <a:schemeClr val="dk1"/>
                          </a:solidFill>
                        </a:rPr>
                        <a:t>↪Construire et vérifier des hypothèses sur une situation historique</a:t>
                      </a:r>
                      <a:endParaRPr sz="900">
                        <a:solidFill>
                          <a:schemeClr val="dk1"/>
                        </a:solidFill>
                      </a:endParaRPr>
                    </a:p>
                    <a:p>
                      <a:pPr marL="228600" lvl="0" indent="0" algn="l" rtl="0">
                        <a:spcBef>
                          <a:spcPts val="0"/>
                        </a:spcBef>
                        <a:spcAft>
                          <a:spcPts val="0"/>
                        </a:spcAft>
                        <a:buClr>
                          <a:schemeClr val="dk1"/>
                        </a:buClr>
                        <a:buSzPts val="1100"/>
                        <a:buFont typeface="Arial"/>
                        <a:buNone/>
                      </a:pPr>
                      <a:r>
                        <a:rPr lang="fr-FR" sz="900">
                          <a:solidFill>
                            <a:schemeClr val="dk1"/>
                          </a:solidFill>
                        </a:rPr>
                        <a:t>↪justifier des choix</a:t>
                      </a:r>
                      <a:endParaRPr sz="900">
                        <a:solidFill>
                          <a:schemeClr val="dk1"/>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fr-FR" sz="1000">
                          <a:solidFill>
                            <a:schemeClr val="dk1"/>
                          </a:solidFill>
                        </a:rPr>
                        <a:t>-Identifiez les documents</a:t>
                      </a:r>
                      <a:endParaRPr sz="1000">
                        <a:solidFill>
                          <a:schemeClr val="dk1"/>
                        </a:solidFill>
                      </a:endParaRPr>
                    </a:p>
                    <a:p>
                      <a:pPr marL="0" lvl="0" indent="0" algn="l" rtl="0">
                        <a:spcBef>
                          <a:spcPts val="0"/>
                        </a:spcBef>
                        <a:spcAft>
                          <a:spcPts val="0"/>
                        </a:spcAft>
                        <a:buClr>
                          <a:schemeClr val="dk1"/>
                        </a:buClr>
                        <a:buSzPts val="1100"/>
                        <a:buFont typeface="Arial"/>
                        <a:buNone/>
                      </a:pPr>
                      <a:r>
                        <a:rPr lang="fr-FR" sz="1000">
                          <a:solidFill>
                            <a:schemeClr val="dk1"/>
                          </a:solidFill>
                        </a:rPr>
                        <a:t>-Que nous apprennent ces documents sur les relations entre les vainqueurs au moment de la préparation du traité de Versailles?</a:t>
                      </a:r>
                      <a:endParaRPr sz="1000">
                        <a:solidFill>
                          <a:schemeClr val="dk1"/>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fr-FR" sz="1000">
                          <a:solidFill>
                            <a:schemeClr val="dk1"/>
                          </a:solidFill>
                        </a:rPr>
                        <a:t>doc. 4: extraits issus de l’ouvrage de Pierre Mantoux </a:t>
                      </a:r>
                      <a:r>
                        <a:rPr lang="fr-FR" sz="1000" i="1">
                          <a:solidFill>
                            <a:schemeClr val="dk1"/>
                          </a:solidFill>
                        </a:rPr>
                        <a:t>Les délibérations du Conseil des Quatre</a:t>
                      </a:r>
                      <a:r>
                        <a:rPr lang="fr-FR" sz="1000">
                          <a:solidFill>
                            <a:schemeClr val="dk1"/>
                          </a:solidFill>
                        </a:rPr>
                        <a:t>, CNRS Editions, 1955</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txBody>
                  <a:tcPr marL="91425" marR="91425" marT="91425" marB="91425"/>
                </a:tc>
              </a:tr>
              <a:tr h="683875">
                <a:tc>
                  <a:txBody>
                    <a:bodyPr/>
                    <a:lstStyle/>
                    <a:p>
                      <a:pPr marL="228600" lvl="0" indent="0" algn="l" rtl="0">
                        <a:spcBef>
                          <a:spcPts val="0"/>
                        </a:spcBef>
                        <a:spcAft>
                          <a:spcPts val="0"/>
                        </a:spcAft>
                        <a:buClr>
                          <a:schemeClr val="dk1"/>
                        </a:buClr>
                        <a:buSzPts val="1100"/>
                        <a:buFont typeface="Arial"/>
                        <a:buNone/>
                      </a:pPr>
                      <a:r>
                        <a:rPr lang="fr-FR" sz="1000">
                          <a:solidFill>
                            <a:schemeClr val="dk1"/>
                          </a:solidFill>
                        </a:rPr>
                        <a:t>4.. Procédez à l’analyse critique d’un document selon une approche historique.</a:t>
                      </a:r>
                      <a:endParaRPr sz="1000">
                        <a:solidFill>
                          <a:schemeClr val="dk1"/>
                        </a:solidFill>
                      </a:endParaRPr>
                    </a:p>
                  </a:txBody>
                  <a:tcPr marL="91425" marR="91425" marT="91425" marB="91425"/>
                </a:tc>
                <a:tc>
                  <a:txBody>
                    <a:bodyPr/>
                    <a:lstStyle/>
                    <a:p>
                      <a:pPr marL="0" lvl="0" indent="0" algn="l" rtl="0">
                        <a:spcBef>
                          <a:spcPts val="0"/>
                        </a:spcBef>
                        <a:spcAft>
                          <a:spcPts val="0"/>
                        </a:spcAft>
                        <a:buNone/>
                      </a:pPr>
                      <a:r>
                        <a:rPr lang="fr-FR" sz="1000">
                          <a:solidFill>
                            <a:schemeClr val="dk1"/>
                          </a:solidFill>
                        </a:rPr>
                        <a:t>-Quelles sont les conséquences des modifications de frontières issues des traités de paix?</a:t>
                      </a:r>
                      <a:endParaRPr sz="1000">
                        <a:solidFill>
                          <a:schemeClr val="dk1"/>
                        </a:solidFill>
                      </a:endParaRPr>
                    </a:p>
                  </a:txBody>
                  <a:tcPr marL="91425" marR="91425" marT="91425" marB="91425"/>
                </a:tc>
                <a:tc>
                  <a:txBody>
                    <a:bodyPr/>
                    <a:lstStyle/>
                    <a:p>
                      <a:pPr marL="0" lvl="0" indent="0" algn="l" rtl="0">
                        <a:spcBef>
                          <a:spcPts val="0"/>
                        </a:spcBef>
                        <a:spcAft>
                          <a:spcPts val="0"/>
                        </a:spcAft>
                        <a:buNone/>
                      </a:pPr>
                      <a:r>
                        <a:rPr lang="fr-FR" sz="1000">
                          <a:solidFill>
                            <a:schemeClr val="dk1"/>
                          </a:solidFill>
                        </a:rPr>
                        <a:t>Doc. 1, 4+ document 5 carte des réfugiés.</a:t>
                      </a:r>
                      <a:endParaRPr sz="1000">
                        <a:solidFill>
                          <a:schemeClr val="dk1"/>
                        </a:solidFill>
                      </a:endParaRPr>
                    </a:p>
                  </a:txBody>
                  <a:tcPr marL="91425" marR="91425" marT="91425" marB="91425"/>
                </a:tc>
              </a:tr>
              <a:tr h="463750">
                <a:tc>
                  <a:txBody>
                    <a:bodyPr/>
                    <a:lstStyle/>
                    <a:p>
                      <a:pPr marL="228600" lvl="0" indent="0" algn="l" rtl="0">
                        <a:spcBef>
                          <a:spcPts val="0"/>
                        </a:spcBef>
                        <a:spcAft>
                          <a:spcPts val="0"/>
                        </a:spcAft>
                        <a:buClr>
                          <a:schemeClr val="dk1"/>
                        </a:buClr>
                        <a:buSzPts val="1100"/>
                        <a:buFont typeface="Arial"/>
                        <a:buNone/>
                      </a:pPr>
                      <a:endParaRPr sz="1000">
                        <a:solidFill>
                          <a:schemeClr val="dk1"/>
                        </a:solidFill>
                      </a:endParaRPr>
                    </a:p>
                    <a:p>
                      <a:pPr marL="228600" lvl="0" indent="0" algn="l" rtl="0">
                        <a:spcBef>
                          <a:spcPts val="0"/>
                        </a:spcBef>
                        <a:spcAft>
                          <a:spcPts val="0"/>
                        </a:spcAft>
                        <a:buClr>
                          <a:schemeClr val="dk1"/>
                        </a:buClr>
                        <a:buSzPts val="1100"/>
                        <a:buFont typeface="Arial"/>
                        <a:buNone/>
                      </a:pPr>
                      <a:r>
                        <a:rPr lang="fr-FR" sz="1000">
                          <a:solidFill>
                            <a:schemeClr val="dk1"/>
                          </a:solidFill>
                        </a:rPr>
                        <a:t>4. Construire une argumentation historique.</a:t>
                      </a:r>
                      <a:endParaRPr sz="1000">
                        <a:solidFill>
                          <a:schemeClr val="dk1"/>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fr-FR" sz="1000">
                          <a:solidFill>
                            <a:schemeClr val="dk1"/>
                          </a:solidFill>
                        </a:rPr>
                        <a:t>Rédigez le cours :montrez que les Traités de paix engendrent des tensions qui rendent la construction de la paix difficile.</a:t>
                      </a:r>
                      <a:endParaRPr sz="1000">
                        <a:solidFill>
                          <a:schemeClr val="dk1"/>
                        </a:solidFill>
                      </a:endParaRPr>
                    </a:p>
                  </a:txBody>
                  <a:tcPr marL="91425" marR="91425" marT="91425" marB="91425"/>
                </a:tc>
                <a:tc>
                  <a:txBody>
                    <a:bodyPr/>
                    <a:lstStyle/>
                    <a:p>
                      <a:pPr marL="0" lvl="0" indent="0" algn="l" rtl="0">
                        <a:spcBef>
                          <a:spcPts val="0"/>
                        </a:spcBef>
                        <a:spcAft>
                          <a:spcPts val="0"/>
                        </a:spcAft>
                        <a:buNone/>
                      </a:pPr>
                      <a:r>
                        <a:rPr lang="fr-FR" sz="1000">
                          <a:solidFill>
                            <a:schemeClr val="dk1"/>
                          </a:solidFill>
                        </a:rPr>
                        <a:t>Support: principaux points et notions rappelés au tableau.</a:t>
                      </a:r>
                      <a:endParaRPr sz="1000">
                        <a:solidFill>
                          <a:schemeClr val="dk1"/>
                        </a:solidFill>
                      </a:endParaRPr>
                    </a:p>
                  </a:txBody>
                  <a:tcPr marL="91425" marR="91425" marT="91425" marB="91425"/>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5"/>
          <p:cNvSpPr txBox="1">
            <a:spLocks noGrp="1"/>
          </p:cNvSpPr>
          <p:nvPr>
            <p:ph type="title"/>
          </p:nvPr>
        </p:nvSpPr>
        <p:spPr>
          <a:xfrm>
            <a:off x="311760" y="744480"/>
            <a:ext cx="8520000" cy="2052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34" name="Google Shape;234;p35"/>
          <p:cNvSpPr txBox="1">
            <a:spLocks noGrp="1"/>
          </p:cNvSpPr>
          <p:nvPr>
            <p:ph type="subTitle" idx="1"/>
          </p:nvPr>
        </p:nvSpPr>
        <p:spPr>
          <a:xfrm>
            <a:off x="7409725" y="1945851"/>
            <a:ext cx="1276800" cy="2240700"/>
          </a:xfrm>
          <a:prstGeom prst="rect">
            <a:avLst/>
          </a:prstGeom>
        </p:spPr>
        <p:txBody>
          <a:bodyPr spcFirstLastPara="1" wrap="square" lIns="0" tIns="0" rIns="0" bIns="0" anchor="ctr" anchorCtr="0">
            <a:noAutofit/>
          </a:bodyPr>
          <a:lstStyle/>
          <a:p>
            <a:pPr marL="457200" lvl="0" indent="-292100" algn="l" rtl="0">
              <a:spcBef>
                <a:spcPts val="0"/>
              </a:spcBef>
              <a:spcAft>
                <a:spcPts val="0"/>
              </a:spcAft>
              <a:buClr>
                <a:schemeClr val="dk1"/>
              </a:buClr>
              <a:buSzPts val="1000"/>
              <a:buAutoNum type="arabicPeriod"/>
            </a:pPr>
            <a:r>
              <a:rPr lang="fr-FR" sz="1000" i="1">
                <a:solidFill>
                  <a:srgbClr val="666666"/>
                </a:solidFill>
              </a:rPr>
              <a:t>Expliquez comment les Traités de paix mettent fin aux empires multinationaux en tenant compte des principes de Wilson.</a:t>
            </a:r>
            <a:r>
              <a:rPr lang="fr-FR" sz="1000">
                <a:solidFill>
                  <a:schemeClr val="dk1"/>
                </a:solidFill>
              </a:rPr>
              <a:t> </a:t>
            </a:r>
            <a:endParaRPr/>
          </a:p>
        </p:txBody>
      </p:sp>
      <p:pic>
        <p:nvPicPr>
          <p:cNvPr id="235" name="Google Shape;235;p35"/>
          <p:cNvPicPr preferRelativeResize="0"/>
          <p:nvPr/>
        </p:nvPicPr>
        <p:blipFill>
          <a:blip r:embed="rId3">
            <a:alphaModFix/>
          </a:blip>
          <a:stretch>
            <a:fillRect/>
          </a:stretch>
        </p:blipFill>
        <p:spPr>
          <a:xfrm>
            <a:off x="208850" y="139225"/>
            <a:ext cx="7200875" cy="4130275"/>
          </a:xfrm>
          <a:prstGeom prst="rect">
            <a:avLst/>
          </a:prstGeom>
          <a:noFill/>
          <a:ln>
            <a:noFill/>
          </a:ln>
        </p:spPr>
      </p:pic>
      <p:pic>
        <p:nvPicPr>
          <p:cNvPr id="236" name="Google Shape;236;p35"/>
          <p:cNvPicPr preferRelativeResize="0"/>
          <p:nvPr/>
        </p:nvPicPr>
        <p:blipFill>
          <a:blip r:embed="rId4">
            <a:alphaModFix/>
          </a:blip>
          <a:stretch>
            <a:fillRect/>
          </a:stretch>
        </p:blipFill>
        <p:spPr>
          <a:xfrm>
            <a:off x="208850" y="4269500"/>
            <a:ext cx="7270502" cy="600025"/>
          </a:xfrm>
          <a:prstGeom prst="rect">
            <a:avLst/>
          </a:prstGeom>
          <a:noFill/>
          <a:ln>
            <a:noFill/>
          </a:ln>
        </p:spPr>
      </p:pic>
      <p:sp>
        <p:nvSpPr>
          <p:cNvPr id="237" name="Google Shape;237;p35"/>
          <p:cNvSpPr txBox="1"/>
          <p:nvPr/>
        </p:nvSpPr>
        <p:spPr>
          <a:xfrm>
            <a:off x="317125" y="201100"/>
            <a:ext cx="2799900" cy="22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a:t>Document 1:L’Europe aux lendemains des traités de paix</a:t>
            </a:r>
            <a:endParaRPr/>
          </a:p>
        </p:txBody>
      </p:sp>
      <p:sp>
        <p:nvSpPr>
          <p:cNvPr id="238" name="Google Shape;238;p35"/>
          <p:cNvSpPr txBox="1"/>
          <p:nvPr/>
        </p:nvSpPr>
        <p:spPr>
          <a:xfrm>
            <a:off x="6118050" y="201100"/>
            <a:ext cx="2799900" cy="228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000" b="1"/>
              <a:t>Chronologie des Traités de paix:</a:t>
            </a:r>
            <a:endParaRPr sz="1000" b="1"/>
          </a:p>
          <a:p>
            <a:pPr marL="0" lvl="0" indent="0" algn="l" rtl="0">
              <a:spcBef>
                <a:spcPts val="0"/>
              </a:spcBef>
              <a:spcAft>
                <a:spcPts val="0"/>
              </a:spcAft>
              <a:buNone/>
            </a:pPr>
            <a:r>
              <a:rPr lang="fr-FR" sz="1000" b="1"/>
              <a:t>-Le traité de Versailles signé le 28 juin 1919 règle le sort de l’Allemagne;</a:t>
            </a:r>
            <a:endParaRPr sz="1000" b="1"/>
          </a:p>
          <a:p>
            <a:pPr marL="0" lvl="0" indent="0" algn="l" rtl="0">
              <a:spcBef>
                <a:spcPts val="0"/>
              </a:spcBef>
              <a:spcAft>
                <a:spcPts val="0"/>
              </a:spcAft>
              <a:buNone/>
            </a:pPr>
            <a:r>
              <a:rPr lang="fr-FR" sz="1000" b="1"/>
              <a:t>-les traités de Saint Germain en Laye (septembre 1919) et de Trianon (juin 1920) démembrent l’Empire d’Autriche-Hongrie.</a:t>
            </a:r>
            <a:endParaRPr sz="1000" b="1"/>
          </a:p>
          <a:p>
            <a:pPr marL="0" lvl="0" indent="0" algn="l" rtl="0">
              <a:spcBef>
                <a:spcPts val="0"/>
              </a:spcBef>
              <a:spcAft>
                <a:spcPts val="0"/>
              </a:spcAft>
              <a:buNone/>
            </a:pPr>
            <a:r>
              <a:rPr lang="fr-FR" sz="1000" b="1"/>
              <a:t>-Le traité de Neuilly(Novembre 1919) règle le sort de la Bulgarie.</a:t>
            </a:r>
            <a:endParaRPr sz="1000" b="1"/>
          </a:p>
          <a:p>
            <a:pPr marL="0" lvl="0" indent="0" algn="l" rtl="0">
              <a:spcBef>
                <a:spcPts val="0"/>
              </a:spcBef>
              <a:spcAft>
                <a:spcPts val="0"/>
              </a:spcAft>
              <a:buNone/>
            </a:pPr>
            <a:r>
              <a:rPr lang="fr-FR" sz="1000" b="1"/>
              <a:t>-Le traité de Sèvres  (août 1920) démantèle l’ Empire Ottoman</a:t>
            </a:r>
            <a:endParaRPr sz="1000" b="1"/>
          </a:p>
        </p:txBody>
      </p:sp>
      <p:sp>
        <p:nvSpPr>
          <p:cNvPr id="239" name="Google Shape;239;p35"/>
          <p:cNvSpPr txBox="1"/>
          <p:nvPr/>
        </p:nvSpPr>
        <p:spPr>
          <a:xfrm>
            <a:off x="7494825" y="4308175"/>
            <a:ext cx="1469700" cy="48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900">
                <a:solidFill>
                  <a:schemeClr val="dk1"/>
                </a:solidFill>
              </a:rPr>
              <a:t>source: manuel </a:t>
            </a:r>
            <a:endParaRPr sz="900"/>
          </a:p>
          <a:p>
            <a:pPr marL="0" lvl="0" indent="0" algn="l" rtl="0">
              <a:spcBef>
                <a:spcPts val="0"/>
              </a:spcBef>
              <a:spcAft>
                <a:spcPts val="0"/>
              </a:spcAft>
              <a:buClr>
                <a:schemeClr val="dk1"/>
              </a:buClr>
              <a:buSzPts val="1100"/>
              <a:buFont typeface="Arial"/>
              <a:buNone/>
            </a:pPr>
            <a:r>
              <a:rPr lang="fr-FR" sz="900">
                <a:solidFill>
                  <a:schemeClr val="dk1"/>
                </a:solidFill>
              </a:rPr>
              <a:t>1e L,ES, S, nathan, édition 2017</a:t>
            </a:r>
            <a:endParaRPr sz="9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6"/>
          <p:cNvSpPr txBox="1">
            <a:spLocks noGrp="1"/>
          </p:cNvSpPr>
          <p:nvPr>
            <p:ph type="subTitle" idx="1"/>
          </p:nvPr>
        </p:nvSpPr>
        <p:spPr>
          <a:xfrm>
            <a:off x="4416450" y="282925"/>
            <a:ext cx="4262400" cy="4019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r-FR" sz="1000" b="1">
                <a:solidFill>
                  <a:srgbClr val="212529"/>
                </a:solidFill>
              </a:rPr>
              <a:t>Document 3: extrait du traité de Versailles</a:t>
            </a:r>
            <a:endParaRPr sz="1000" b="1">
              <a:solidFill>
                <a:srgbClr val="212529"/>
              </a:solidFill>
            </a:endParaRPr>
          </a:p>
          <a:p>
            <a:pPr marL="0" lvl="0" indent="0" algn="l" rtl="0">
              <a:spcBef>
                <a:spcPts val="0"/>
              </a:spcBef>
              <a:spcAft>
                <a:spcPts val="0"/>
              </a:spcAft>
              <a:buNone/>
            </a:pPr>
            <a:endParaRPr sz="1000" b="1">
              <a:solidFill>
                <a:srgbClr val="212529"/>
              </a:solidFill>
            </a:endParaRPr>
          </a:p>
          <a:p>
            <a:pPr marL="0" lvl="0" indent="0" algn="l" rtl="0">
              <a:spcBef>
                <a:spcPts val="0"/>
              </a:spcBef>
              <a:spcAft>
                <a:spcPts val="0"/>
              </a:spcAft>
              <a:buClr>
                <a:schemeClr val="dk1"/>
              </a:buClr>
              <a:buSzPts val="1100"/>
              <a:buFont typeface="Arial"/>
              <a:buNone/>
            </a:pPr>
            <a:r>
              <a:rPr lang="fr-FR" sz="1000" b="1">
                <a:solidFill>
                  <a:srgbClr val="212529"/>
                </a:solidFill>
              </a:rPr>
              <a:t>Article 42 :</a:t>
            </a:r>
            <a:r>
              <a:rPr lang="fr-FR" sz="1000">
                <a:solidFill>
                  <a:srgbClr val="212529"/>
                </a:solidFill>
              </a:rPr>
              <a:t> Il est interdit à l'Allemagne de maintenir ou de construire des fortifications soit sur la rive gauche du Rhin, soit sur la rive droite, à l'ouest d'une ligne tracée à 50 kilomètres à l'est de ce fleuve.</a:t>
            </a:r>
            <a:endParaRPr sz="1000">
              <a:solidFill>
                <a:srgbClr val="212529"/>
              </a:solidFill>
            </a:endParaRPr>
          </a:p>
          <a:p>
            <a:pPr marL="0" lvl="0" indent="0" algn="l" rtl="0">
              <a:spcBef>
                <a:spcPts val="0"/>
              </a:spcBef>
              <a:spcAft>
                <a:spcPts val="0"/>
              </a:spcAft>
              <a:buClr>
                <a:schemeClr val="dk1"/>
              </a:buClr>
              <a:buSzPts val="1100"/>
              <a:buFont typeface="Arial"/>
              <a:buNone/>
            </a:pPr>
            <a:r>
              <a:rPr lang="fr-FR" sz="1000" b="1">
                <a:solidFill>
                  <a:srgbClr val="212529"/>
                </a:solidFill>
              </a:rPr>
              <a:t>Article 43 :</a:t>
            </a:r>
            <a:r>
              <a:rPr lang="fr-FR" sz="1000">
                <a:solidFill>
                  <a:srgbClr val="212529"/>
                </a:solidFill>
              </a:rPr>
              <a:t> Sont également interdits, dans la zone définie à l'article 2, l'entretien ou le rassemblement de forces armées [...].</a:t>
            </a:r>
            <a:endParaRPr sz="1000">
              <a:solidFill>
                <a:srgbClr val="212529"/>
              </a:solidFill>
            </a:endParaRPr>
          </a:p>
          <a:p>
            <a:pPr marL="0" lvl="0" indent="0" algn="l" rtl="0">
              <a:spcBef>
                <a:spcPts val="0"/>
              </a:spcBef>
              <a:spcAft>
                <a:spcPts val="0"/>
              </a:spcAft>
              <a:buClr>
                <a:schemeClr val="dk1"/>
              </a:buClr>
              <a:buSzPts val="1100"/>
              <a:buFont typeface="Arial"/>
              <a:buNone/>
            </a:pPr>
            <a:r>
              <a:rPr lang="fr-FR" sz="1000" b="1">
                <a:solidFill>
                  <a:srgbClr val="212529"/>
                </a:solidFill>
              </a:rPr>
              <a:t>Article 51 :</a:t>
            </a:r>
            <a:r>
              <a:rPr lang="fr-FR" sz="1000">
                <a:solidFill>
                  <a:srgbClr val="212529"/>
                </a:solidFill>
              </a:rPr>
              <a:t> Les territoires cédés à l'Allemagne, en vertu des Préliminaires de paix signés à Versailles le 26 février 1871 et du Traité de Francfort du 10 mai 1871, sont réintégrés dans la souveraineté française à dater de l'armistice du 11 novembre 1918.</a:t>
            </a:r>
            <a:endParaRPr sz="1000">
              <a:solidFill>
                <a:srgbClr val="212529"/>
              </a:solidFill>
            </a:endParaRPr>
          </a:p>
          <a:p>
            <a:pPr marL="0" lvl="0" indent="0" algn="l" rtl="0">
              <a:spcBef>
                <a:spcPts val="0"/>
              </a:spcBef>
              <a:spcAft>
                <a:spcPts val="0"/>
              </a:spcAft>
              <a:buClr>
                <a:schemeClr val="dk1"/>
              </a:buClr>
              <a:buSzPts val="1100"/>
              <a:buFont typeface="Arial"/>
              <a:buNone/>
            </a:pPr>
            <a:r>
              <a:rPr lang="fr-FR" sz="1000" b="1">
                <a:solidFill>
                  <a:srgbClr val="212529"/>
                </a:solidFill>
              </a:rPr>
              <a:t>Article 160 :</a:t>
            </a:r>
            <a:r>
              <a:rPr lang="fr-FR" sz="1000">
                <a:solidFill>
                  <a:srgbClr val="212529"/>
                </a:solidFill>
              </a:rPr>
              <a:t> L'armée allemande ne pourra dépasser 100 000 hommes.</a:t>
            </a:r>
            <a:endParaRPr sz="1000">
              <a:solidFill>
                <a:srgbClr val="212529"/>
              </a:solidFill>
            </a:endParaRPr>
          </a:p>
          <a:p>
            <a:pPr marL="0" lvl="0" indent="0" algn="l" rtl="0">
              <a:spcBef>
                <a:spcPts val="0"/>
              </a:spcBef>
              <a:spcAft>
                <a:spcPts val="0"/>
              </a:spcAft>
              <a:buClr>
                <a:schemeClr val="dk1"/>
              </a:buClr>
              <a:buSzPts val="1100"/>
              <a:buFont typeface="Arial"/>
              <a:buNone/>
            </a:pPr>
            <a:r>
              <a:rPr lang="fr-FR" sz="1000" b="1">
                <a:solidFill>
                  <a:srgbClr val="212529"/>
                </a:solidFill>
              </a:rPr>
              <a:t>Article 173 :</a:t>
            </a:r>
            <a:r>
              <a:rPr lang="fr-FR" sz="1000">
                <a:solidFill>
                  <a:srgbClr val="212529"/>
                </a:solidFill>
              </a:rPr>
              <a:t> Tout service militaire est aboli.</a:t>
            </a:r>
            <a:endParaRPr sz="1000">
              <a:solidFill>
                <a:srgbClr val="212529"/>
              </a:solidFill>
            </a:endParaRPr>
          </a:p>
          <a:p>
            <a:pPr marL="0" lvl="0" indent="0" algn="l" rtl="0">
              <a:spcBef>
                <a:spcPts val="0"/>
              </a:spcBef>
              <a:spcAft>
                <a:spcPts val="0"/>
              </a:spcAft>
              <a:buClr>
                <a:schemeClr val="dk1"/>
              </a:buClr>
              <a:buSzPts val="1100"/>
              <a:buFont typeface="Arial"/>
              <a:buNone/>
            </a:pPr>
            <a:r>
              <a:rPr lang="fr-FR" sz="1000" b="1">
                <a:solidFill>
                  <a:srgbClr val="212529"/>
                </a:solidFill>
              </a:rPr>
              <a:t>Article 198 :</a:t>
            </a:r>
            <a:r>
              <a:rPr lang="fr-FR" sz="1000">
                <a:solidFill>
                  <a:srgbClr val="212529"/>
                </a:solidFill>
              </a:rPr>
              <a:t> Les forces militaires ne pourront comprendre aucune aviation.</a:t>
            </a:r>
            <a:endParaRPr sz="1000">
              <a:solidFill>
                <a:srgbClr val="212529"/>
              </a:solidFill>
            </a:endParaRPr>
          </a:p>
          <a:p>
            <a:pPr marL="0" lvl="0" indent="0" algn="l" rtl="0">
              <a:spcBef>
                <a:spcPts val="0"/>
              </a:spcBef>
              <a:spcAft>
                <a:spcPts val="0"/>
              </a:spcAft>
              <a:buClr>
                <a:schemeClr val="dk1"/>
              </a:buClr>
              <a:buSzPts val="1100"/>
              <a:buFont typeface="Arial"/>
              <a:buNone/>
            </a:pPr>
            <a:r>
              <a:rPr lang="fr-FR" sz="1000" b="1">
                <a:solidFill>
                  <a:srgbClr val="212529"/>
                </a:solidFill>
              </a:rPr>
              <a:t>Article 231 :</a:t>
            </a:r>
            <a:r>
              <a:rPr lang="fr-FR" sz="1000">
                <a:solidFill>
                  <a:srgbClr val="212529"/>
                </a:solidFill>
              </a:rPr>
              <a:t> Les Gouvernements alliés et associés déclarent et l'Allemagne reconnaît que l'Allemagne et ses alliés sont responsables, pour les avoir causés, de toutes les pertes et de tous les dommages subis par les Gouvernements alliés et associés et leurs nationaux en conséquence de la guerre qui leur a été imposée par l'agression de l'Allemagne et de ses alliés.</a:t>
            </a:r>
            <a:endParaRPr sz="1000">
              <a:solidFill>
                <a:srgbClr val="212529"/>
              </a:solidFill>
            </a:endParaRPr>
          </a:p>
          <a:p>
            <a:pPr marL="0" lvl="0" indent="0" algn="l" rtl="0">
              <a:spcBef>
                <a:spcPts val="0"/>
              </a:spcBef>
              <a:spcAft>
                <a:spcPts val="0"/>
              </a:spcAft>
              <a:buClr>
                <a:schemeClr val="dk1"/>
              </a:buClr>
              <a:buSzPts val="1100"/>
              <a:buFont typeface="Arial"/>
              <a:buNone/>
            </a:pPr>
            <a:r>
              <a:rPr lang="fr-FR" sz="1000" b="1">
                <a:solidFill>
                  <a:srgbClr val="212529"/>
                </a:solidFill>
              </a:rPr>
              <a:t>Article 232 :</a:t>
            </a:r>
            <a:r>
              <a:rPr lang="fr-FR" sz="1000">
                <a:solidFill>
                  <a:srgbClr val="212529"/>
                </a:solidFill>
              </a:rPr>
              <a:t> Les gouvernements alliés exigent [...] et l'Allemagne en prend l'engagement, que soient réparés tous les dommages causés à la population civile des alliés et à ses biens.</a:t>
            </a:r>
            <a:endParaRPr sz="1000">
              <a:solidFill>
                <a:srgbClr val="212529"/>
              </a:solidFill>
            </a:endParaRPr>
          </a:p>
          <a:p>
            <a:pPr marL="0" lvl="0" indent="0" algn="l" rtl="0">
              <a:lnSpc>
                <a:spcPct val="115000"/>
              </a:lnSpc>
              <a:spcBef>
                <a:spcPts val="200"/>
              </a:spcBef>
              <a:spcAft>
                <a:spcPts val="0"/>
              </a:spcAft>
              <a:buClr>
                <a:schemeClr val="dk1"/>
              </a:buClr>
              <a:buSzPts val="1100"/>
              <a:buFont typeface="Arial"/>
              <a:buNone/>
            </a:pPr>
            <a:endParaRPr sz="1100">
              <a:solidFill>
                <a:srgbClr val="707070"/>
              </a:solidFill>
            </a:endParaRPr>
          </a:p>
          <a:p>
            <a:pPr marL="0" lvl="0" indent="0" algn="l" rtl="0">
              <a:spcBef>
                <a:spcPts val="0"/>
              </a:spcBef>
              <a:spcAft>
                <a:spcPts val="0"/>
              </a:spcAft>
              <a:buNone/>
            </a:pPr>
            <a:endParaRPr/>
          </a:p>
        </p:txBody>
      </p:sp>
      <p:pic>
        <p:nvPicPr>
          <p:cNvPr id="245" name="Google Shape;245;p36"/>
          <p:cNvPicPr preferRelativeResize="0"/>
          <p:nvPr/>
        </p:nvPicPr>
        <p:blipFill>
          <a:blip r:embed="rId3">
            <a:alphaModFix/>
          </a:blip>
          <a:stretch>
            <a:fillRect/>
          </a:stretch>
        </p:blipFill>
        <p:spPr>
          <a:xfrm>
            <a:off x="262975" y="191525"/>
            <a:ext cx="3905974" cy="4449226"/>
          </a:xfrm>
          <a:prstGeom prst="rect">
            <a:avLst/>
          </a:prstGeom>
          <a:noFill/>
          <a:ln>
            <a:noFill/>
          </a:ln>
        </p:spPr>
      </p:pic>
      <p:sp>
        <p:nvSpPr>
          <p:cNvPr id="246" name="Google Shape;246;p36"/>
          <p:cNvSpPr txBox="1"/>
          <p:nvPr/>
        </p:nvSpPr>
        <p:spPr>
          <a:xfrm>
            <a:off x="317125" y="216575"/>
            <a:ext cx="1508100" cy="1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a:t>Document 2</a:t>
            </a:r>
            <a:endParaRPr/>
          </a:p>
        </p:txBody>
      </p:sp>
      <p:sp>
        <p:nvSpPr>
          <p:cNvPr id="247" name="Google Shape;247;p36"/>
          <p:cNvSpPr txBox="1"/>
          <p:nvPr/>
        </p:nvSpPr>
        <p:spPr>
          <a:xfrm>
            <a:off x="317125" y="4436400"/>
            <a:ext cx="3759000" cy="36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800"/>
              <a:t>Illustration de Heine dans la revue allemande simplicissimus, 3 juin 1919.</a:t>
            </a:r>
            <a:r>
              <a:rPr lang="fr-FR" sz="900"/>
              <a:t> L’homme vu de dos représente l’Allemagne</a:t>
            </a:r>
            <a:r>
              <a:rPr lang="fr-FR"/>
              <a:t>.</a:t>
            </a:r>
            <a:endParaRPr/>
          </a:p>
          <a:p>
            <a:pPr marL="0" lvl="0" indent="0" algn="r" rtl="0">
              <a:spcBef>
                <a:spcPts val="0"/>
              </a:spcBef>
              <a:spcAft>
                <a:spcPts val="0"/>
              </a:spcAft>
              <a:buNone/>
            </a:pPr>
            <a:r>
              <a:rPr lang="fr-FR" sz="800"/>
              <a:t>Source: manuel d’histoire 3e, hachette, 2012</a:t>
            </a:r>
            <a:endParaRPr sz="800"/>
          </a:p>
        </p:txBody>
      </p:sp>
      <p:sp>
        <p:nvSpPr>
          <p:cNvPr id="248" name="Google Shape;248;p36"/>
          <p:cNvSpPr txBox="1"/>
          <p:nvPr/>
        </p:nvSpPr>
        <p:spPr>
          <a:xfrm>
            <a:off x="4420650" y="4026450"/>
            <a:ext cx="4254000" cy="72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FR" sz="1000">
                <a:solidFill>
                  <a:schemeClr val="dk1"/>
                </a:solidFill>
              </a:rPr>
              <a:t>2.-</a:t>
            </a:r>
            <a:r>
              <a:rPr lang="fr-FR" sz="1000" i="1">
                <a:solidFill>
                  <a:srgbClr val="666666"/>
                </a:solidFill>
              </a:rPr>
              <a:t>Identifiez les documents</a:t>
            </a:r>
            <a:endParaRPr sz="1000" i="1">
              <a:solidFill>
                <a:srgbClr val="666666"/>
              </a:solidFill>
            </a:endParaRPr>
          </a:p>
          <a:p>
            <a:pPr marL="0" lvl="0" indent="0" algn="l" rtl="0">
              <a:spcBef>
                <a:spcPts val="0"/>
              </a:spcBef>
              <a:spcAft>
                <a:spcPts val="0"/>
              </a:spcAft>
              <a:buClr>
                <a:schemeClr val="dk1"/>
              </a:buClr>
              <a:buSzPts val="1100"/>
              <a:buFont typeface="Arial"/>
              <a:buNone/>
            </a:pPr>
            <a:r>
              <a:rPr lang="fr-FR" sz="1000" i="1">
                <a:solidFill>
                  <a:srgbClr val="666666"/>
                </a:solidFill>
              </a:rPr>
              <a:t>-Formulez des hypothèses quant à la perception du traité de Versailles.</a:t>
            </a:r>
            <a:endParaRPr sz="1000" i="1">
              <a:solidFill>
                <a:srgbClr val="666666"/>
              </a:solidFill>
            </a:endParaRPr>
          </a:p>
          <a:p>
            <a:pPr marL="0" lvl="0" indent="0" algn="l" rtl="0">
              <a:spcBef>
                <a:spcPts val="0"/>
              </a:spcBef>
              <a:spcAft>
                <a:spcPts val="0"/>
              </a:spcAft>
              <a:buClr>
                <a:schemeClr val="dk1"/>
              </a:buClr>
              <a:buSzPts val="1100"/>
              <a:buFont typeface="Arial"/>
              <a:buNone/>
            </a:pPr>
            <a:r>
              <a:rPr lang="fr-FR" sz="1000" i="1">
                <a:solidFill>
                  <a:srgbClr val="666666"/>
                </a:solidFill>
              </a:rPr>
              <a:t>-Confrontez vos hypothèses au doc. </a:t>
            </a:r>
            <a:r>
              <a:rPr lang="fr-FR" sz="1000">
                <a:solidFill>
                  <a:schemeClr val="dk1"/>
                </a:solidFill>
              </a:rPr>
              <a:t>3</a:t>
            </a:r>
            <a:endParaRPr sz="1000">
              <a:solidFill>
                <a:schemeClr val="dk1"/>
              </a:solidFill>
            </a:endParaRPr>
          </a:p>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7"/>
          <p:cNvSpPr txBox="1">
            <a:spLocks noGrp="1"/>
          </p:cNvSpPr>
          <p:nvPr>
            <p:ph type="title"/>
          </p:nvPr>
        </p:nvSpPr>
        <p:spPr>
          <a:xfrm>
            <a:off x="311750" y="108274"/>
            <a:ext cx="8520000" cy="665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r-FR"/>
              <a:t>D</a:t>
            </a:r>
            <a:r>
              <a:rPr lang="fr-FR" sz="1000"/>
              <a:t>ocument 4: </a:t>
            </a:r>
            <a:r>
              <a:rPr lang="fr-FR" sz="1000" i="1"/>
              <a:t>La Conférence de la Paix se déroule de janvier à juin 1919 à Paris pour préparer les Traités de paix. L’historien Paul Mantoux est présent au conseil des Quatre, réunissant la France, l’Italie, Les Etats-Unis et le Grande-Bretagne, et créé pour discuter en privé des questions importantes.</a:t>
            </a:r>
            <a:endParaRPr sz="1000" i="1"/>
          </a:p>
        </p:txBody>
      </p:sp>
      <p:sp>
        <p:nvSpPr>
          <p:cNvPr id="254" name="Google Shape;254;p37"/>
          <p:cNvSpPr txBox="1">
            <a:spLocks noGrp="1"/>
          </p:cNvSpPr>
          <p:nvPr>
            <p:ph type="subTitle" idx="1"/>
          </p:nvPr>
        </p:nvSpPr>
        <p:spPr>
          <a:xfrm>
            <a:off x="311750" y="626500"/>
            <a:ext cx="8374800" cy="4230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r-FR" sz="1100"/>
              <a:t>Le Président Wilson:</a:t>
            </a:r>
            <a:r>
              <a:rPr lang="fr-FR"/>
              <a:t> “</a:t>
            </a:r>
            <a:r>
              <a:rPr lang="fr-FR" sz="1100"/>
              <a:t>J’ai une si haute idée de l’esprit de la nation française que je crois qu’elle acceptera toujours un principe fondé sur la justice et appliqué avec égalité. </a:t>
            </a:r>
            <a:r>
              <a:rPr lang="fr-FR" sz="1100">
                <a:solidFill>
                  <a:srgbClr val="4A86E8"/>
                </a:solidFill>
              </a:rPr>
              <a:t>L’annexion à la France de ces régions (la Sarre et Landau) n’a pas de base historique suffisante</a:t>
            </a:r>
            <a:r>
              <a:rPr lang="fr-FR" sz="1100"/>
              <a:t>. Une partie de ces territoires n’a été française que pendant vingt-deux ans; le reste a été séparé de la France pendant plus de cent ans. La carte de l’Europe est couverte, je le sais, d’injustices anciennes qu’on ne peut pas toutes réparer. [...] </a:t>
            </a:r>
            <a:endParaRPr sz="1100"/>
          </a:p>
          <a:p>
            <a:pPr marL="0" lvl="0" indent="0" algn="l" rtl="0">
              <a:spcBef>
                <a:spcPts val="0"/>
              </a:spcBef>
              <a:spcAft>
                <a:spcPts val="0"/>
              </a:spcAft>
              <a:buNone/>
            </a:pPr>
            <a:r>
              <a:rPr lang="fr-FR" sz="1100"/>
              <a:t>J’espère que vous êtes d’accord, en principe, avec Monsieur Lloyd George (premier ministre britannique) sur </a:t>
            </a:r>
            <a:r>
              <a:rPr lang="fr-FR" sz="1100">
                <a:solidFill>
                  <a:srgbClr val="4A86E8"/>
                </a:solidFill>
              </a:rPr>
              <a:t>la modération qu’il est nécessaire de montrer vis-à-vis de l’Allemagne;. nous ne voulons pas et ne pourrions pas la détruire. </a:t>
            </a:r>
            <a:r>
              <a:rPr lang="fr-FR" sz="1100"/>
              <a:t> [...] Partout, nous avons à modifier les frontières et à changer les souverainetés nationales. Il n’y a rien qui comporte plus de dangers, car ces changements sont contraires à de longues habitudes, changent la vie même des populations. </a:t>
            </a:r>
            <a:r>
              <a:rPr lang="fr-FR" sz="1100">
                <a:solidFill>
                  <a:srgbClr val="4A86E8"/>
                </a:solidFill>
              </a:rPr>
              <a:t>Il faut éviter de donner à nos ennemis même l’impression de l’injustice. </a:t>
            </a:r>
            <a:r>
              <a:rPr lang="fr-FR" sz="1100"/>
              <a:t>Je ne crains pas dans l’avenir les guerres préparées par des complots secrets des gouvernements, mais plutôt les conflits créés par les mécontentements des populations. </a:t>
            </a:r>
            <a:r>
              <a:rPr lang="fr-FR" sz="1100">
                <a:solidFill>
                  <a:srgbClr val="4A86E8"/>
                </a:solidFill>
              </a:rPr>
              <a:t>Si nous nous rendons nous-mêmes coupables d’injustice, ce mécontentement est inévitable.”</a:t>
            </a:r>
            <a:endParaRPr sz="1100">
              <a:solidFill>
                <a:srgbClr val="4A86E8"/>
              </a:solidFill>
            </a:endParaRPr>
          </a:p>
          <a:p>
            <a:pPr marL="0" lvl="0" indent="0" algn="l" rtl="0">
              <a:spcBef>
                <a:spcPts val="0"/>
              </a:spcBef>
              <a:spcAft>
                <a:spcPts val="0"/>
              </a:spcAft>
              <a:buNone/>
            </a:pPr>
            <a:r>
              <a:rPr lang="fr-FR" sz="1100"/>
              <a:t>Clemenceau “: Je prends acte</a:t>
            </a:r>
            <a:r>
              <a:rPr lang="fr-FR"/>
              <a:t> </a:t>
            </a:r>
            <a:r>
              <a:rPr lang="fr-FR" sz="1100"/>
              <a:t>des paroles et des excellentes intentions du Président Wilson. Mais il élimine le sentiment et le souvenir: c’est là que j’ai une réserve à faire sur ce qui vient d’être dit.  Le Président des Etats-Unis méconnaît le fond de la nature humaine. Le fait de la guerre ne peut être oublié. L’Amérique n’a pas vu cette guerre pendant les trois premières années: pendant ce temps, </a:t>
            </a:r>
            <a:r>
              <a:rPr lang="fr-FR" sz="1100">
                <a:solidFill>
                  <a:srgbClr val="4A86E8"/>
                </a:solidFill>
              </a:rPr>
              <a:t>nous avons perdu un million et demi d’hommes. Nous n’avons plus de main d’oeuvre. </a:t>
            </a:r>
            <a:r>
              <a:rPr lang="fr-FR" sz="1100"/>
              <a:t>Nos amis anglais, qui ont perdu moins que nous, mais assez pour avoir beaucoup souffert , me comprendront.</a:t>
            </a:r>
            <a:r>
              <a:rPr lang="fr-FR" sz="1100">
                <a:solidFill>
                  <a:srgbClr val="4A86E8"/>
                </a:solidFill>
              </a:rPr>
              <a:t> Nos épreuves ont créé dans ce pays un sentiment profond des réparations qui nous sont dues;  il ne s’agit pas seulement de réparations matérielles: le besoin de réparations morales n’est pas moins grand. </a:t>
            </a:r>
            <a:r>
              <a:rPr lang="fr-FR" sz="1100"/>
              <a:t>Les doctrines qui viennent d’être invoquées permettraient  de nous refuser aussi bien l’Alsace-Lorraine. En réalité, la Sarre et Landau font partie de l’Alsace-Lorraine. [...] Vous cherchez à faire justice aux Allemands. Ne croyez pas qu’ils nous pardonneront jamais; </a:t>
            </a:r>
            <a:r>
              <a:rPr lang="fr-FR" sz="1100">
                <a:solidFill>
                  <a:srgbClr val="4A86E8"/>
                </a:solidFill>
              </a:rPr>
              <a:t>ils ne chercheront que l’occasion d’une revanche.”</a:t>
            </a:r>
            <a:endParaRPr sz="1100">
              <a:solidFill>
                <a:srgbClr val="4A86E8"/>
              </a:solidFill>
            </a:endParaRPr>
          </a:p>
          <a:p>
            <a:pPr marL="0" lvl="0" indent="0" algn="r" rtl="0">
              <a:spcBef>
                <a:spcPts val="0"/>
              </a:spcBef>
              <a:spcAft>
                <a:spcPts val="0"/>
              </a:spcAft>
              <a:buNone/>
            </a:pPr>
            <a:r>
              <a:rPr lang="fr-FR" sz="800"/>
              <a:t>P. Mantoux, les délibérations du conseil des Quatre, CNRS Editions, 1955</a:t>
            </a:r>
            <a:endParaRPr sz="800"/>
          </a:p>
          <a:p>
            <a:pPr marL="0" lvl="0" indent="0" algn="r" rtl="0">
              <a:spcBef>
                <a:spcPts val="0"/>
              </a:spcBef>
              <a:spcAft>
                <a:spcPts val="0"/>
              </a:spcAft>
              <a:buNone/>
            </a:pPr>
            <a:r>
              <a:rPr lang="fr-FR" sz="800"/>
              <a:t>source: Pierre Milza, De Versailles à Berlin, édition Masson, 1990.</a:t>
            </a:r>
            <a:endParaRPr sz="800"/>
          </a:p>
          <a:p>
            <a:pPr marL="0" lvl="0" indent="0" algn="r" rtl="0">
              <a:spcBef>
                <a:spcPts val="0"/>
              </a:spcBef>
              <a:spcAft>
                <a:spcPts val="0"/>
              </a:spcAft>
              <a:buNone/>
            </a:pPr>
            <a:r>
              <a:rPr lang="fr-FR" sz="800"/>
              <a:t>Manuel d’Histoire 3e, hachette , 2016.</a:t>
            </a:r>
            <a:endParaRPr sz="800"/>
          </a:p>
        </p:txBody>
      </p:sp>
      <p:sp>
        <p:nvSpPr>
          <p:cNvPr id="255" name="Google Shape;255;p37"/>
          <p:cNvSpPr txBox="1"/>
          <p:nvPr/>
        </p:nvSpPr>
        <p:spPr>
          <a:xfrm>
            <a:off x="208825" y="4436400"/>
            <a:ext cx="4130400" cy="52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FR" sz="1000" i="1">
                <a:solidFill>
                  <a:srgbClr val="666666"/>
                </a:solidFill>
              </a:rPr>
              <a:t> 3:-Identifiez les documents</a:t>
            </a:r>
            <a:endParaRPr sz="1000" i="1">
              <a:solidFill>
                <a:srgbClr val="666666"/>
              </a:solidFill>
            </a:endParaRPr>
          </a:p>
          <a:p>
            <a:pPr marL="0" lvl="0" indent="0" algn="l" rtl="0">
              <a:spcBef>
                <a:spcPts val="0"/>
              </a:spcBef>
              <a:spcAft>
                <a:spcPts val="0"/>
              </a:spcAft>
              <a:buClr>
                <a:schemeClr val="dk1"/>
              </a:buClr>
              <a:buSzPts val="1100"/>
              <a:buFont typeface="Arial"/>
              <a:buNone/>
            </a:pPr>
            <a:r>
              <a:rPr lang="fr-FR" sz="1000" i="1">
                <a:solidFill>
                  <a:srgbClr val="666666"/>
                </a:solidFill>
              </a:rPr>
              <a:t>-Que nous apprennent ces documents sur les relations entre les vainqueurs au moment de la préparation du traité de Versailles?</a:t>
            </a:r>
            <a:endParaRPr i="1">
              <a:solidFill>
                <a:srgbClr val="666666"/>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38"/>
          <p:cNvPicPr preferRelativeResize="0"/>
          <p:nvPr/>
        </p:nvPicPr>
        <p:blipFill>
          <a:blip r:embed="rId3">
            <a:alphaModFix/>
          </a:blip>
          <a:stretch>
            <a:fillRect/>
          </a:stretch>
        </p:blipFill>
        <p:spPr>
          <a:xfrm>
            <a:off x="998625" y="264775"/>
            <a:ext cx="6974800" cy="4022451"/>
          </a:xfrm>
          <a:prstGeom prst="rect">
            <a:avLst/>
          </a:prstGeom>
          <a:noFill/>
          <a:ln>
            <a:noFill/>
          </a:ln>
        </p:spPr>
      </p:pic>
      <p:sp>
        <p:nvSpPr>
          <p:cNvPr id="261" name="Google Shape;261;p38"/>
          <p:cNvSpPr txBox="1"/>
          <p:nvPr/>
        </p:nvSpPr>
        <p:spPr>
          <a:xfrm>
            <a:off x="1253000" y="4346850"/>
            <a:ext cx="6852900" cy="348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fr-FR" sz="800">
                <a:solidFill>
                  <a:schemeClr val="dk1"/>
                </a:solidFill>
              </a:rPr>
              <a:t>Source: L’Histoire n°365 juin 2011, </a:t>
            </a:r>
            <a:r>
              <a:rPr lang="fr-FR" sz="800" i="1">
                <a:solidFill>
                  <a:schemeClr val="dk1"/>
                </a:solidFill>
              </a:rPr>
              <a:t>Le siècle des réfugiés.</a:t>
            </a:r>
            <a:endParaRPr sz="800">
              <a:solidFill>
                <a:schemeClr val="dk1"/>
              </a:solidFill>
            </a:endParaRPr>
          </a:p>
          <a:p>
            <a:pPr marL="0" lvl="0" indent="0" algn="l" rtl="0">
              <a:spcBef>
                <a:spcPts val="0"/>
              </a:spcBef>
              <a:spcAft>
                <a:spcPts val="0"/>
              </a:spcAft>
              <a:buNone/>
            </a:pPr>
            <a:r>
              <a:rPr lang="fr-FR"/>
              <a:t> </a:t>
            </a:r>
            <a:endParaRPr/>
          </a:p>
        </p:txBody>
      </p:sp>
      <p:sp>
        <p:nvSpPr>
          <p:cNvPr id="262" name="Google Shape;262;p38"/>
          <p:cNvSpPr txBox="1"/>
          <p:nvPr/>
        </p:nvSpPr>
        <p:spPr>
          <a:xfrm>
            <a:off x="479550" y="4374525"/>
            <a:ext cx="4470600" cy="5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FR" sz="1000" i="1">
                <a:solidFill>
                  <a:srgbClr val="666666"/>
                </a:solidFill>
              </a:rPr>
              <a:t>4-Quelles sont les conséquences des modifications de frontières issues des traités de paix?</a:t>
            </a:r>
            <a:endParaRPr i="1">
              <a:solidFill>
                <a:srgbClr val="666666"/>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9"/>
          <p:cNvSpPr txBox="1">
            <a:spLocks noGrp="1"/>
          </p:cNvSpPr>
          <p:nvPr>
            <p:ph type="subTitle" idx="1"/>
          </p:nvPr>
        </p:nvSpPr>
        <p:spPr>
          <a:xfrm>
            <a:off x="464075" y="584575"/>
            <a:ext cx="7943700" cy="4017600"/>
          </a:xfrm>
          <a:prstGeom prst="rect">
            <a:avLst/>
          </a:prstGeom>
        </p:spPr>
        <p:txBody>
          <a:bodyPr spcFirstLastPara="1" wrap="square" lIns="0" tIns="0" rIns="0" bIns="0" anchor="ctr" anchorCtr="0">
            <a:noAutofit/>
          </a:bodyPr>
          <a:lstStyle/>
          <a:p>
            <a:pPr marL="457200" lvl="0" indent="-317500" algn="l" rtl="0">
              <a:spcBef>
                <a:spcPts val="0"/>
              </a:spcBef>
              <a:spcAft>
                <a:spcPts val="0"/>
              </a:spcAft>
              <a:buClr>
                <a:srgbClr val="4A86E8"/>
              </a:buClr>
              <a:buSzPts val="1400"/>
              <a:buAutoNum type="alphaUcPeriod"/>
            </a:pPr>
            <a:r>
              <a:rPr lang="fr-FR" sz="1400" b="1">
                <a:solidFill>
                  <a:srgbClr val="4A86E8"/>
                </a:solidFill>
              </a:rPr>
              <a:t> Les traités de paix et la fin des empire multinationaux.</a:t>
            </a:r>
            <a:endParaRPr sz="1400" b="1">
              <a:solidFill>
                <a:srgbClr val="4A86E8"/>
              </a:solidFill>
            </a:endParaRPr>
          </a:p>
          <a:p>
            <a:pPr marL="457200" lvl="0" indent="0" algn="l" rtl="0">
              <a:spcBef>
                <a:spcPts val="0"/>
              </a:spcBef>
              <a:spcAft>
                <a:spcPts val="0"/>
              </a:spcAft>
              <a:buNone/>
            </a:pPr>
            <a:r>
              <a:rPr lang="fr-FR" sz="1200">
                <a:solidFill>
                  <a:srgbClr val="4A86E8"/>
                </a:solidFill>
              </a:rPr>
              <a:t>-le démembrement des empires multinationaux et les nouveaux Etats </a:t>
            </a:r>
            <a:endParaRPr sz="1200">
              <a:solidFill>
                <a:srgbClr val="4A86E8"/>
              </a:solidFill>
            </a:endParaRPr>
          </a:p>
          <a:p>
            <a:pPr marL="457200" lvl="0" indent="0" algn="l" rtl="0">
              <a:spcBef>
                <a:spcPts val="0"/>
              </a:spcBef>
              <a:spcAft>
                <a:spcPts val="0"/>
              </a:spcAft>
              <a:buNone/>
            </a:pPr>
            <a:r>
              <a:rPr lang="fr-FR" sz="1200">
                <a:solidFill>
                  <a:srgbClr val="4A86E8"/>
                </a:solidFill>
              </a:rPr>
              <a:t>-des frontières redessinées selon un principe des nationalités pas strictement appliqué(14 points de Wilson)/des territoires sous mandat, rôle de la SDN</a:t>
            </a:r>
            <a:endParaRPr sz="1200">
              <a:solidFill>
                <a:srgbClr val="4A86E8"/>
              </a:solidFill>
            </a:endParaRPr>
          </a:p>
          <a:p>
            <a:pPr marL="457200" lvl="0" indent="0" algn="l" rtl="0">
              <a:spcBef>
                <a:spcPts val="0"/>
              </a:spcBef>
              <a:spcAft>
                <a:spcPts val="0"/>
              </a:spcAft>
              <a:buNone/>
            </a:pPr>
            <a:r>
              <a:rPr lang="fr-FR" sz="1200">
                <a:solidFill>
                  <a:srgbClr val="4A86E8"/>
                </a:solidFill>
              </a:rPr>
              <a:t>-le triomphe de la démocratie sur l’autoritarisme</a:t>
            </a:r>
            <a:endParaRPr sz="1200">
              <a:solidFill>
                <a:srgbClr val="4A86E8"/>
              </a:solidFill>
            </a:endParaRPr>
          </a:p>
          <a:p>
            <a:pPr marL="457200" lvl="0" indent="0" algn="l" rtl="0">
              <a:spcBef>
                <a:spcPts val="0"/>
              </a:spcBef>
              <a:spcAft>
                <a:spcPts val="0"/>
              </a:spcAft>
              <a:buNone/>
            </a:pPr>
            <a:endParaRPr sz="1200">
              <a:solidFill>
                <a:srgbClr val="4A86E8"/>
              </a:solidFill>
            </a:endParaRPr>
          </a:p>
          <a:p>
            <a:pPr marL="457200" lvl="0" indent="-317500" algn="l" rtl="0">
              <a:spcBef>
                <a:spcPts val="0"/>
              </a:spcBef>
              <a:spcAft>
                <a:spcPts val="0"/>
              </a:spcAft>
              <a:buClr>
                <a:srgbClr val="4A86E8"/>
              </a:buClr>
              <a:buSzPts val="1400"/>
              <a:buAutoNum type="alphaUcPeriod"/>
            </a:pPr>
            <a:r>
              <a:rPr lang="fr-FR" sz="1400" b="1">
                <a:solidFill>
                  <a:srgbClr val="4A86E8"/>
                </a:solidFill>
              </a:rPr>
              <a:t>Le traité de Versailles:une paix mal négociée.</a:t>
            </a:r>
            <a:endParaRPr sz="1400" b="1">
              <a:solidFill>
                <a:srgbClr val="4A86E8"/>
              </a:solidFill>
            </a:endParaRPr>
          </a:p>
          <a:p>
            <a:pPr marL="457200" lvl="0" indent="0" algn="l" rtl="0">
              <a:spcBef>
                <a:spcPts val="0"/>
              </a:spcBef>
              <a:spcAft>
                <a:spcPts val="0"/>
              </a:spcAft>
              <a:buNone/>
            </a:pPr>
            <a:r>
              <a:rPr lang="fr-FR" sz="1200">
                <a:solidFill>
                  <a:srgbClr val="4A86E8"/>
                </a:solidFill>
              </a:rPr>
              <a:t>-les conditions militaires/ territoriales/les réparations</a:t>
            </a:r>
            <a:endParaRPr sz="1200">
              <a:solidFill>
                <a:srgbClr val="4A86E8"/>
              </a:solidFill>
            </a:endParaRPr>
          </a:p>
          <a:p>
            <a:pPr marL="457200" lvl="0" indent="0" algn="l" rtl="0">
              <a:spcBef>
                <a:spcPts val="0"/>
              </a:spcBef>
              <a:spcAft>
                <a:spcPts val="0"/>
              </a:spcAft>
              <a:buNone/>
            </a:pPr>
            <a:r>
              <a:rPr lang="fr-FR" sz="1200">
                <a:solidFill>
                  <a:srgbClr val="4A86E8"/>
                </a:solidFill>
              </a:rPr>
              <a:t>-une paix dictée par les vainqueurs à des vaincus qui n’ont pas eu droit à la parole: un Diktat pour les Allemands</a:t>
            </a:r>
            <a:endParaRPr sz="1200">
              <a:solidFill>
                <a:srgbClr val="4A86E8"/>
              </a:solidFill>
            </a:endParaRPr>
          </a:p>
          <a:p>
            <a:pPr marL="457200" lvl="0" indent="0" algn="l" rtl="0">
              <a:spcBef>
                <a:spcPts val="0"/>
              </a:spcBef>
              <a:spcAft>
                <a:spcPts val="0"/>
              </a:spcAft>
              <a:buNone/>
            </a:pPr>
            <a:r>
              <a:rPr lang="fr-FR" sz="1200">
                <a:solidFill>
                  <a:srgbClr val="4A86E8"/>
                </a:solidFill>
              </a:rPr>
              <a:t>-les divisions au sein des Alliés: la question de la Sarre/La France isolée et affaiblie plaide la sécurité/Les Etats-Unis la justice /la position britannique:équilibre en Europe</a:t>
            </a:r>
            <a:endParaRPr sz="1200">
              <a:solidFill>
                <a:srgbClr val="4A86E8"/>
              </a:solidFill>
            </a:endParaRPr>
          </a:p>
          <a:p>
            <a:pPr marL="457200" lvl="0" indent="0" algn="l" rtl="0">
              <a:spcBef>
                <a:spcPts val="0"/>
              </a:spcBef>
              <a:spcAft>
                <a:spcPts val="0"/>
              </a:spcAft>
              <a:buClr>
                <a:schemeClr val="dk1"/>
              </a:buClr>
              <a:buSzPts val="1100"/>
              <a:buFont typeface="Arial"/>
              <a:buNone/>
            </a:pPr>
            <a:r>
              <a:rPr lang="fr-FR" sz="1200">
                <a:solidFill>
                  <a:srgbClr val="4A86E8"/>
                </a:solidFill>
              </a:rPr>
              <a:t>-Un traité qui se veut novateur dans son but d’en finir avec la guerre mais archaïque dans les conditions imposées aux vaincus.</a:t>
            </a:r>
            <a:endParaRPr sz="1200">
              <a:solidFill>
                <a:srgbClr val="4A86E8"/>
              </a:solidFill>
            </a:endParaRPr>
          </a:p>
          <a:p>
            <a:pPr marL="0" lvl="0" indent="457200" algn="l" rtl="0">
              <a:spcBef>
                <a:spcPts val="0"/>
              </a:spcBef>
              <a:spcAft>
                <a:spcPts val="0"/>
              </a:spcAft>
              <a:buNone/>
            </a:pPr>
            <a:r>
              <a:rPr lang="fr-FR" sz="1200">
                <a:solidFill>
                  <a:srgbClr val="4A86E8"/>
                </a:solidFill>
              </a:rPr>
              <a:t>-Les Etats-Unis ne ratifient pas le Traité et n’adhèrent pas à la SDN.</a:t>
            </a:r>
            <a:endParaRPr sz="1200">
              <a:solidFill>
                <a:srgbClr val="4A86E8"/>
              </a:solidFill>
            </a:endParaRPr>
          </a:p>
          <a:p>
            <a:pPr marL="0" lvl="0" indent="0" algn="l" rtl="0">
              <a:spcBef>
                <a:spcPts val="0"/>
              </a:spcBef>
              <a:spcAft>
                <a:spcPts val="0"/>
              </a:spcAft>
              <a:buNone/>
            </a:pPr>
            <a:endParaRPr sz="1400" b="1">
              <a:solidFill>
                <a:srgbClr val="4A86E8"/>
              </a:solidFill>
            </a:endParaRPr>
          </a:p>
          <a:p>
            <a:pPr marL="457200" lvl="0" indent="-317500" algn="l" rtl="0">
              <a:spcBef>
                <a:spcPts val="0"/>
              </a:spcBef>
              <a:spcAft>
                <a:spcPts val="0"/>
              </a:spcAft>
              <a:buClr>
                <a:srgbClr val="4A86E8"/>
              </a:buClr>
              <a:buSzPts val="1400"/>
              <a:buAutoNum type="alphaUcPeriod"/>
            </a:pPr>
            <a:r>
              <a:rPr lang="fr-FR" sz="1400" b="1">
                <a:solidFill>
                  <a:srgbClr val="4A86E8"/>
                </a:solidFill>
              </a:rPr>
              <a:t>Une paix très fragile en Europe aux lendemains des traités de paix.</a:t>
            </a:r>
            <a:endParaRPr sz="1400" b="1">
              <a:solidFill>
                <a:srgbClr val="4A86E8"/>
              </a:solidFill>
            </a:endParaRPr>
          </a:p>
          <a:p>
            <a:pPr marL="0" lvl="0" indent="457200" algn="l" rtl="0">
              <a:spcBef>
                <a:spcPts val="0"/>
              </a:spcBef>
              <a:spcAft>
                <a:spcPts val="0"/>
              </a:spcAft>
              <a:buNone/>
            </a:pPr>
            <a:r>
              <a:rPr lang="fr-FR" sz="1200">
                <a:solidFill>
                  <a:srgbClr val="4A86E8"/>
                </a:solidFill>
              </a:rPr>
              <a:t>-Les changements de frontières ont séparé des populations de leur pays d’origine/les déplacements de populations: de nouveaux  réfugiés + passeport Nansen</a:t>
            </a:r>
            <a:endParaRPr sz="1200">
              <a:solidFill>
                <a:srgbClr val="4A86E8"/>
              </a:solidFill>
            </a:endParaRPr>
          </a:p>
          <a:p>
            <a:pPr marL="0" lvl="0" indent="0" algn="l" rtl="0">
              <a:spcBef>
                <a:spcPts val="0"/>
              </a:spcBef>
              <a:spcAft>
                <a:spcPts val="0"/>
              </a:spcAft>
              <a:buNone/>
            </a:pPr>
            <a:r>
              <a:rPr lang="fr-FR" sz="1200">
                <a:solidFill>
                  <a:srgbClr val="4A86E8"/>
                </a:solidFill>
              </a:rPr>
              <a:t>	-de nouveaux foyers de tensions pour les frontières/la contestation des traités de paix/des déceptions/de nouvelles minorités/les plébiscites de la SDN</a:t>
            </a:r>
            <a:endParaRPr sz="1200">
              <a:solidFill>
                <a:srgbClr val="4A86E8"/>
              </a:solidFill>
            </a:endParaRPr>
          </a:p>
          <a:p>
            <a:pPr marL="0" lvl="0" indent="0" algn="l" rtl="0">
              <a:spcBef>
                <a:spcPts val="0"/>
              </a:spcBef>
              <a:spcAft>
                <a:spcPts val="0"/>
              </a:spcAft>
              <a:buNone/>
            </a:pPr>
            <a:r>
              <a:rPr lang="fr-FR" sz="1200">
                <a:solidFill>
                  <a:srgbClr val="4A86E8"/>
                </a:solidFill>
              </a:rPr>
              <a:t>	-des conflits: guerre civile en Russie et interventions étrangères,russo-polonaise et turco-grecque.</a:t>
            </a:r>
            <a:endParaRPr sz="1200">
              <a:solidFill>
                <a:srgbClr val="4A86E8"/>
              </a:solidFill>
            </a:endParaRPr>
          </a:p>
          <a:p>
            <a:pPr marL="0" lvl="0" indent="0" algn="l" rtl="0">
              <a:spcBef>
                <a:spcPts val="0"/>
              </a:spcBef>
              <a:spcAft>
                <a:spcPts val="0"/>
              </a:spcAft>
              <a:buNone/>
            </a:pPr>
            <a:r>
              <a:rPr lang="fr-FR" sz="1400" b="1">
                <a:solidFill>
                  <a:srgbClr val="4A86E8"/>
                </a:solidFill>
              </a:rPr>
              <a:t>Notions et lexique:</a:t>
            </a:r>
            <a:endParaRPr sz="1400" b="1">
              <a:solidFill>
                <a:srgbClr val="4A86E8"/>
              </a:solidFill>
            </a:endParaRPr>
          </a:p>
          <a:p>
            <a:pPr marL="0" lvl="0" indent="0" algn="l" rtl="0">
              <a:spcBef>
                <a:spcPts val="0"/>
              </a:spcBef>
              <a:spcAft>
                <a:spcPts val="0"/>
              </a:spcAft>
              <a:buNone/>
            </a:pPr>
            <a:r>
              <a:rPr lang="fr-FR" sz="1200">
                <a:solidFill>
                  <a:srgbClr val="4A86E8"/>
                </a:solidFill>
              </a:rPr>
              <a:t>Traité de paix/démocratie/régime autoritaire/Empire multinationaux/diplomatie/principe des nationalités/minorités/Nationalisme/Diktat/réparations/mandat/SDN/plébiscite</a:t>
            </a:r>
            <a:endParaRPr sz="1200">
              <a:solidFill>
                <a:srgbClr val="4A86E8"/>
              </a:solidFill>
            </a:endParaRPr>
          </a:p>
          <a:p>
            <a:pPr marL="0" lvl="0" indent="0" algn="l" rtl="0">
              <a:spcBef>
                <a:spcPts val="0"/>
              </a:spcBef>
              <a:spcAft>
                <a:spcPts val="0"/>
              </a:spcAft>
              <a:buNone/>
            </a:pPr>
            <a:r>
              <a:rPr lang="fr-FR" sz="1200">
                <a:solidFill>
                  <a:srgbClr val="4A86E8"/>
                </a:solidFill>
              </a:rPr>
              <a:t>repères: les traités de paix 1919-1923</a:t>
            </a:r>
            <a:endParaRPr sz="1200">
              <a:solidFill>
                <a:srgbClr val="4A86E8"/>
              </a:solidFill>
            </a:endParaRPr>
          </a:p>
          <a:p>
            <a:pPr marL="0" lvl="0" indent="0" algn="ctr" rtl="0">
              <a:spcBef>
                <a:spcPts val="0"/>
              </a:spcBef>
              <a:spcAft>
                <a:spcPts val="0"/>
              </a:spcAft>
              <a:buClr>
                <a:schemeClr val="dk1"/>
              </a:buClr>
              <a:buSzPts val="1100"/>
              <a:buFont typeface="Arial"/>
              <a:buNone/>
            </a:pPr>
            <a:r>
              <a:rPr lang="fr-FR" sz="1400" b="1">
                <a:solidFill>
                  <a:srgbClr val="666666"/>
                </a:solidFill>
              </a:rPr>
              <a:t>Conclusion: la nouvelle Europe porte les germes d’un nouveau conflit?</a:t>
            </a:r>
            <a:endParaRPr sz="1200" b="1">
              <a:solidFill>
                <a:srgbClr val="666666"/>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0"/>
          <p:cNvSpPr txBox="1">
            <a:spLocks noGrp="1"/>
          </p:cNvSpPr>
          <p:nvPr>
            <p:ph type="title"/>
          </p:nvPr>
        </p:nvSpPr>
        <p:spPr>
          <a:xfrm>
            <a:off x="311750" y="744475"/>
            <a:ext cx="6587400" cy="431100"/>
          </a:xfrm>
          <a:prstGeom prst="rect">
            <a:avLst/>
          </a:prstGeom>
        </p:spPr>
        <p:txBody>
          <a:bodyPr spcFirstLastPara="1" wrap="square" lIns="0" tIns="0" rIns="0" bIns="0" anchor="ctr" anchorCtr="0">
            <a:noAutofit/>
          </a:bodyPr>
          <a:lstStyle/>
          <a:p>
            <a:pPr marL="457200" lvl="0" indent="-317500" algn="l" rtl="0">
              <a:spcBef>
                <a:spcPts val="0"/>
              </a:spcBef>
              <a:spcAft>
                <a:spcPts val="0"/>
              </a:spcAft>
              <a:buClr>
                <a:srgbClr val="0000FF"/>
              </a:buClr>
              <a:buSzPts val="1400"/>
              <a:buAutoNum type="alphaUcPeriod"/>
            </a:pPr>
            <a:r>
              <a:rPr lang="fr-FR" sz="1400" b="1">
                <a:solidFill>
                  <a:srgbClr val="0000FF"/>
                </a:solidFill>
              </a:rPr>
              <a:t>De quoi se souvenir? </a:t>
            </a:r>
            <a:r>
              <a:rPr lang="fr-FR" sz="1400"/>
              <a:t>(10 minutes)</a:t>
            </a:r>
            <a:endParaRPr sz="1400"/>
          </a:p>
          <a:p>
            <a:pPr marL="0" lvl="0" indent="0" algn="l" rtl="0">
              <a:spcBef>
                <a:spcPts val="0"/>
              </a:spcBef>
              <a:spcAft>
                <a:spcPts val="0"/>
              </a:spcAft>
              <a:buNone/>
            </a:pPr>
            <a:r>
              <a:rPr lang="fr-FR" sz="1000">
                <a:solidFill>
                  <a:schemeClr val="accent2"/>
                </a:solidFill>
              </a:rPr>
              <a:t>objectif: savoir caractériser le bilan humain et matériel de la guerre.</a:t>
            </a:r>
            <a:endParaRPr sz="1400" b="1">
              <a:solidFill>
                <a:schemeClr val="dk1"/>
              </a:solidFill>
            </a:endParaRPr>
          </a:p>
          <a:p>
            <a:pPr marL="0" lvl="0" indent="0" algn="l" rtl="0">
              <a:spcBef>
                <a:spcPts val="0"/>
              </a:spcBef>
              <a:spcAft>
                <a:spcPts val="0"/>
              </a:spcAft>
              <a:buNone/>
            </a:pPr>
            <a:r>
              <a:rPr lang="fr-FR" sz="1400" b="1">
                <a:solidFill>
                  <a:schemeClr val="dk1"/>
                </a:solidFill>
              </a:rPr>
              <a:t>documents support:</a:t>
            </a:r>
            <a:endParaRPr sz="1400" b="1">
              <a:solidFill>
                <a:schemeClr val="dk1"/>
              </a:solidFill>
            </a:endParaRPr>
          </a:p>
          <a:p>
            <a:pPr marL="0" lvl="0" indent="0" algn="l" rtl="0">
              <a:spcBef>
                <a:spcPts val="0"/>
              </a:spcBef>
              <a:spcAft>
                <a:spcPts val="0"/>
              </a:spcAft>
              <a:buNone/>
            </a:pPr>
            <a:endParaRPr sz="1400" b="1">
              <a:solidFill>
                <a:schemeClr val="dk1"/>
              </a:solidFill>
            </a:endParaRPr>
          </a:p>
        </p:txBody>
      </p:sp>
      <p:sp>
        <p:nvSpPr>
          <p:cNvPr id="273" name="Google Shape;273;p40"/>
          <p:cNvSpPr txBox="1">
            <a:spLocks noGrp="1"/>
          </p:cNvSpPr>
          <p:nvPr>
            <p:ph type="subTitle" idx="1"/>
          </p:nvPr>
        </p:nvSpPr>
        <p:spPr>
          <a:xfrm>
            <a:off x="6976600" y="630975"/>
            <a:ext cx="1786800" cy="113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fr-FR" sz="1000">
                <a:solidFill>
                  <a:srgbClr val="666666"/>
                </a:solidFill>
              </a:rPr>
              <a:t>On peut mettre en avant:</a:t>
            </a:r>
            <a:endParaRPr sz="1000">
              <a:solidFill>
                <a:srgbClr val="666666"/>
              </a:solidFill>
            </a:endParaRPr>
          </a:p>
          <a:p>
            <a:pPr marL="0" lvl="0" indent="0" algn="l" rtl="0">
              <a:spcBef>
                <a:spcPts val="0"/>
              </a:spcBef>
              <a:spcAft>
                <a:spcPts val="0"/>
              </a:spcAft>
              <a:buClr>
                <a:schemeClr val="dk1"/>
              </a:buClr>
              <a:buSzPts val="1100"/>
              <a:buFont typeface="Arial"/>
              <a:buNone/>
            </a:pPr>
            <a:r>
              <a:rPr lang="fr-FR" sz="1000">
                <a:solidFill>
                  <a:srgbClr val="666666"/>
                </a:solidFill>
              </a:rPr>
              <a:t>-le bilan humain et matériel de la guerre.</a:t>
            </a:r>
            <a:endParaRPr sz="1000"/>
          </a:p>
        </p:txBody>
      </p:sp>
      <p:pic>
        <p:nvPicPr>
          <p:cNvPr id="274" name="Google Shape;274;p40"/>
          <p:cNvPicPr preferRelativeResize="0"/>
          <p:nvPr/>
        </p:nvPicPr>
        <p:blipFill>
          <a:blip r:embed="rId3">
            <a:alphaModFix/>
          </a:blip>
          <a:stretch>
            <a:fillRect/>
          </a:stretch>
        </p:blipFill>
        <p:spPr>
          <a:xfrm>
            <a:off x="6551725" y="78374"/>
            <a:ext cx="2454400" cy="261950"/>
          </a:xfrm>
          <a:prstGeom prst="rect">
            <a:avLst/>
          </a:prstGeom>
          <a:noFill/>
          <a:ln>
            <a:noFill/>
          </a:ln>
        </p:spPr>
      </p:pic>
      <p:sp>
        <p:nvSpPr>
          <p:cNvPr id="275" name="Google Shape;275;p40"/>
          <p:cNvSpPr txBox="1"/>
          <p:nvPr/>
        </p:nvSpPr>
        <p:spPr>
          <a:xfrm>
            <a:off x="0" y="0"/>
            <a:ext cx="6388800" cy="54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b="1">
                <a:solidFill>
                  <a:schemeClr val="accent3"/>
                </a:solidFill>
              </a:rPr>
              <a:t>Partie III Se souvenir de la guerre pour une paix durable: les enjeux mémoriels.</a:t>
            </a:r>
            <a:endParaRPr/>
          </a:p>
        </p:txBody>
      </p:sp>
      <p:pic>
        <p:nvPicPr>
          <p:cNvPr id="276" name="Google Shape;276;p40"/>
          <p:cNvPicPr preferRelativeResize="0"/>
          <p:nvPr/>
        </p:nvPicPr>
        <p:blipFill>
          <a:blip r:embed="rId4">
            <a:alphaModFix/>
          </a:blip>
          <a:stretch>
            <a:fillRect/>
          </a:stretch>
        </p:blipFill>
        <p:spPr>
          <a:xfrm>
            <a:off x="152400" y="1327975"/>
            <a:ext cx="4503827" cy="3142625"/>
          </a:xfrm>
          <a:prstGeom prst="rect">
            <a:avLst/>
          </a:prstGeom>
          <a:noFill/>
          <a:ln>
            <a:noFill/>
          </a:ln>
        </p:spPr>
      </p:pic>
      <p:sp>
        <p:nvSpPr>
          <p:cNvPr id="277" name="Google Shape;277;p40"/>
          <p:cNvSpPr txBox="1"/>
          <p:nvPr/>
        </p:nvSpPr>
        <p:spPr>
          <a:xfrm>
            <a:off x="1624250" y="4509275"/>
            <a:ext cx="3000900" cy="29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800"/>
              <a:t>source:manuel 1s, Hatier, 2015.</a:t>
            </a:r>
            <a:endParaRPr sz="800"/>
          </a:p>
        </p:txBody>
      </p:sp>
      <p:pic>
        <p:nvPicPr>
          <p:cNvPr id="278" name="Google Shape;278;p40"/>
          <p:cNvPicPr preferRelativeResize="0"/>
          <p:nvPr/>
        </p:nvPicPr>
        <p:blipFill>
          <a:blip r:embed="rId5">
            <a:alphaModFix/>
          </a:blip>
          <a:stretch>
            <a:fillRect/>
          </a:stretch>
        </p:blipFill>
        <p:spPr>
          <a:xfrm>
            <a:off x="4656225" y="1035025"/>
            <a:ext cx="3670249" cy="2107800"/>
          </a:xfrm>
          <a:prstGeom prst="rect">
            <a:avLst/>
          </a:prstGeom>
          <a:noFill/>
          <a:ln>
            <a:noFill/>
          </a:ln>
        </p:spPr>
      </p:pic>
      <p:sp>
        <p:nvSpPr>
          <p:cNvPr id="279" name="Google Shape;279;p40"/>
          <p:cNvSpPr txBox="1"/>
          <p:nvPr/>
        </p:nvSpPr>
        <p:spPr>
          <a:xfrm>
            <a:off x="4625150" y="3142825"/>
            <a:ext cx="3882900" cy="1327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fr-FR" sz="1200">
                <a:solidFill>
                  <a:schemeClr val="dk1"/>
                </a:solidFill>
              </a:rPr>
              <a:t>La délégation des Gueules cassées à Versailles, </a:t>
            </a:r>
            <a:endParaRPr sz="1200">
              <a:solidFill>
                <a:schemeClr val="dk1"/>
              </a:solidFill>
            </a:endParaRPr>
          </a:p>
          <a:p>
            <a:pPr marL="0" lvl="0" indent="0" algn="r" rtl="0">
              <a:spcBef>
                <a:spcPts val="0"/>
              </a:spcBef>
              <a:spcAft>
                <a:spcPts val="0"/>
              </a:spcAft>
              <a:buNone/>
            </a:pPr>
            <a:r>
              <a:rPr lang="fr-FR" sz="1200">
                <a:solidFill>
                  <a:schemeClr val="dk1"/>
                </a:solidFill>
              </a:rPr>
              <a:t>le 28 juin 1919.</a:t>
            </a:r>
            <a:endParaRPr sz="1200">
              <a:solidFill>
                <a:schemeClr val="dk1"/>
              </a:solidFill>
            </a:endParaRPr>
          </a:p>
          <a:p>
            <a:pPr marL="0" lvl="0" indent="0" algn="r" rtl="0">
              <a:spcBef>
                <a:spcPts val="0"/>
              </a:spcBef>
              <a:spcAft>
                <a:spcPts val="0"/>
              </a:spcAft>
              <a:buNone/>
            </a:pPr>
            <a:r>
              <a:rPr lang="fr-FR" sz="800">
                <a:solidFill>
                  <a:schemeClr val="dk1"/>
                </a:solidFill>
              </a:rPr>
              <a:t>Source manuel histoire 3e, Hachette éducation, 2016</a:t>
            </a:r>
            <a:endParaRPr sz="800">
              <a:solidFill>
                <a:schemeClr val="dk1"/>
              </a:solidFill>
            </a:endParaRPr>
          </a:p>
          <a:p>
            <a:pPr marL="0" lvl="0" indent="0" algn="r" rtl="0">
              <a:spcBef>
                <a:spcPts val="0"/>
              </a:spcBef>
              <a:spcAft>
                <a:spcPts val="0"/>
              </a:spcAft>
              <a:buNone/>
            </a:pPr>
            <a:endParaRPr>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1"/>
          <p:cNvSpPr txBox="1"/>
          <p:nvPr/>
        </p:nvSpPr>
        <p:spPr>
          <a:xfrm>
            <a:off x="371250" y="2946875"/>
            <a:ext cx="3426300" cy="71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r" rtl="0">
              <a:spcBef>
                <a:spcPts val="0"/>
              </a:spcBef>
              <a:spcAft>
                <a:spcPts val="0"/>
              </a:spcAft>
              <a:buNone/>
            </a:pPr>
            <a:endParaRPr sz="800"/>
          </a:p>
        </p:txBody>
      </p:sp>
      <p:pic>
        <p:nvPicPr>
          <p:cNvPr id="285" name="Google Shape;285;p41"/>
          <p:cNvPicPr preferRelativeResize="0"/>
          <p:nvPr/>
        </p:nvPicPr>
        <p:blipFill>
          <a:blip r:embed="rId3">
            <a:alphaModFix/>
          </a:blip>
          <a:stretch>
            <a:fillRect/>
          </a:stretch>
        </p:blipFill>
        <p:spPr>
          <a:xfrm>
            <a:off x="2472725" y="863975"/>
            <a:ext cx="3718605" cy="2642074"/>
          </a:xfrm>
          <a:prstGeom prst="rect">
            <a:avLst/>
          </a:prstGeom>
          <a:noFill/>
          <a:ln>
            <a:noFill/>
          </a:ln>
        </p:spPr>
      </p:pic>
      <p:sp>
        <p:nvSpPr>
          <p:cNvPr id="286" name="Google Shape;286;p41"/>
          <p:cNvSpPr txBox="1"/>
          <p:nvPr/>
        </p:nvSpPr>
        <p:spPr>
          <a:xfrm>
            <a:off x="4749025" y="3720350"/>
            <a:ext cx="3550200" cy="42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200"/>
              <a:t>La ville de Lens en 1918</a:t>
            </a:r>
            <a:endParaRPr sz="1200"/>
          </a:p>
          <a:p>
            <a:pPr marL="0" lvl="0" indent="0" algn="r" rtl="0">
              <a:spcBef>
                <a:spcPts val="0"/>
              </a:spcBef>
              <a:spcAft>
                <a:spcPts val="0"/>
              </a:spcAft>
              <a:buNone/>
            </a:pPr>
            <a:r>
              <a:rPr lang="fr-FR" sz="800"/>
              <a:t>Source : manuel 3e, hachette éducation, 2016</a:t>
            </a:r>
            <a:endParaRPr sz="800"/>
          </a:p>
        </p:txBody>
      </p:sp>
      <p:sp>
        <p:nvSpPr>
          <p:cNvPr id="287" name="Google Shape;287;p41"/>
          <p:cNvSpPr txBox="1"/>
          <p:nvPr/>
        </p:nvSpPr>
        <p:spPr>
          <a:xfrm>
            <a:off x="833200" y="3666275"/>
            <a:ext cx="2320500" cy="193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2"/>
          <p:cNvSpPr txBox="1">
            <a:spLocks noGrp="1"/>
          </p:cNvSpPr>
          <p:nvPr>
            <p:ph type="subTitle" idx="1"/>
          </p:nvPr>
        </p:nvSpPr>
        <p:spPr>
          <a:xfrm>
            <a:off x="457200" y="1203480"/>
            <a:ext cx="8229300" cy="2983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r-FR" sz="1200">
                <a:solidFill>
                  <a:srgbClr val="4A86E8"/>
                </a:solidFill>
              </a:rPr>
              <a:t>Prise de notes à retenir:</a:t>
            </a:r>
            <a:endParaRPr sz="1200">
              <a:solidFill>
                <a:srgbClr val="4A86E8"/>
              </a:solidFill>
            </a:endParaRPr>
          </a:p>
          <a:p>
            <a:pPr marL="0" lvl="0" indent="0" algn="l" rtl="0">
              <a:spcBef>
                <a:spcPts val="0"/>
              </a:spcBef>
              <a:spcAft>
                <a:spcPts val="0"/>
              </a:spcAft>
              <a:buNone/>
            </a:pPr>
            <a:r>
              <a:rPr lang="fr-FR" sz="1200">
                <a:solidFill>
                  <a:srgbClr val="4A86E8"/>
                </a:solidFill>
              </a:rPr>
              <a:t>-le bilan humain: la mort de masse/ 3 millions de veuves en Europe/6 millions d’orphelins/une génération sacrifiée/ les blessures physiques et psychologiques/ une catastrophe démographique</a:t>
            </a:r>
            <a:endParaRPr sz="1200">
              <a:solidFill>
                <a:srgbClr val="4A86E8"/>
              </a:solidFill>
            </a:endParaRPr>
          </a:p>
          <a:p>
            <a:pPr marL="0" lvl="0" indent="0" algn="l" rtl="0">
              <a:spcBef>
                <a:spcPts val="0"/>
              </a:spcBef>
              <a:spcAft>
                <a:spcPts val="0"/>
              </a:spcAft>
              <a:buNone/>
            </a:pPr>
            <a:r>
              <a:rPr lang="fr-FR" sz="1200">
                <a:solidFill>
                  <a:srgbClr val="4A86E8"/>
                </a:solidFill>
              </a:rPr>
              <a:t>-le bilan matériel.</a:t>
            </a:r>
            <a:endParaRPr sz="1200">
              <a:solidFill>
                <a:srgbClr val="4A86E8"/>
              </a:solidFill>
            </a:endParaRPr>
          </a:p>
          <a:p>
            <a:pPr marL="0" lvl="0" indent="0" algn="l" rtl="0">
              <a:spcBef>
                <a:spcPts val="0"/>
              </a:spcBef>
              <a:spcAft>
                <a:spcPts val="0"/>
              </a:spcAft>
              <a:buNone/>
            </a:pPr>
            <a:r>
              <a:rPr lang="fr-FR" sz="1200">
                <a:solidFill>
                  <a:srgbClr val="4A86E8"/>
                </a:solidFill>
              </a:rPr>
              <a:t>-le bilan économique: destruction et appauvrissement de l’Europe/ 10 % de la population active disparue</a:t>
            </a:r>
            <a:endParaRPr sz="1200">
              <a:solidFill>
                <a:srgbClr val="4A86E8"/>
              </a:solidFill>
            </a:endParaRPr>
          </a:p>
          <a:p>
            <a:pPr marL="0" lvl="0" indent="0" algn="l" rtl="0">
              <a:spcBef>
                <a:spcPts val="0"/>
              </a:spcBef>
              <a:spcAft>
                <a:spcPts val="0"/>
              </a:spcAft>
              <a:buNone/>
            </a:pPr>
            <a:endParaRPr sz="1200"/>
          </a:p>
          <a:p>
            <a:pPr marL="0" lvl="0" indent="0" algn="l" rtl="0">
              <a:spcBef>
                <a:spcPts val="0"/>
              </a:spcBef>
              <a:spcAft>
                <a:spcPts val="0"/>
              </a:spcAft>
              <a:buNone/>
            </a:pPr>
            <a:r>
              <a:rPr lang="fr-FR" sz="1200">
                <a:solidFill>
                  <a:srgbClr val="4A86E8"/>
                </a:solidFill>
              </a:rPr>
              <a:t>Notions et lexique:</a:t>
            </a:r>
            <a:endParaRPr sz="1200">
              <a:solidFill>
                <a:srgbClr val="4A86E8"/>
              </a:solidFill>
            </a:endParaRPr>
          </a:p>
          <a:p>
            <a:pPr marL="0" lvl="0" indent="0" algn="l" rtl="0">
              <a:spcBef>
                <a:spcPts val="0"/>
              </a:spcBef>
              <a:spcAft>
                <a:spcPts val="0"/>
              </a:spcAft>
              <a:buNone/>
            </a:pPr>
            <a:r>
              <a:rPr lang="fr-FR" sz="1200">
                <a:solidFill>
                  <a:srgbClr val="4A86E8"/>
                </a:solidFill>
              </a:rPr>
              <a:t>guerre totale:brutalisation/mort de masse/guerre moderne/bombardements/gueules cassées/névrose de guerre</a:t>
            </a:r>
            <a:endParaRPr sz="1200">
              <a:solidFill>
                <a:srgbClr val="4A86E8"/>
              </a:solidFill>
            </a:endParaRPr>
          </a:p>
          <a:p>
            <a:pPr marL="0" lvl="0" indent="0" algn="l" rtl="0">
              <a:spcBef>
                <a:spcPts val="0"/>
              </a:spcBef>
              <a:spcAft>
                <a:spcPts val="0"/>
              </a:spcAft>
              <a:buNone/>
            </a:pPr>
            <a:endParaRPr/>
          </a:p>
        </p:txBody>
      </p:sp>
      <p:pic>
        <p:nvPicPr>
          <p:cNvPr id="293" name="Google Shape;293;p42"/>
          <p:cNvPicPr preferRelativeResize="0"/>
          <p:nvPr/>
        </p:nvPicPr>
        <p:blipFill>
          <a:blip r:embed="rId3">
            <a:alphaModFix/>
          </a:blip>
          <a:stretch>
            <a:fillRect/>
          </a:stretch>
        </p:blipFill>
        <p:spPr>
          <a:xfrm>
            <a:off x="6551725" y="78374"/>
            <a:ext cx="2454400" cy="261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12010" y="1672630"/>
            <a:ext cx="8520000" cy="2052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r-FR" sz="1200"/>
              <a:t>A l’issue du lycée, les élèves doivent être capables de maîtriser des connaissances fondamentales diverses, de se confronter à des sources, d’analyser des documents, de prendre des notes ainsi que de mener un travail personnel. Pour cela, l’enseignement associe des temps dédiés:</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fr-FR" sz="1200"/>
              <a:t>-à la </a:t>
            </a:r>
            <a:r>
              <a:rPr lang="fr-FR" sz="1200">
                <a:solidFill>
                  <a:srgbClr val="9900FF"/>
                </a:solidFill>
              </a:rPr>
              <a:t>transmission des connaissances</a:t>
            </a:r>
            <a:r>
              <a:rPr lang="fr-FR" sz="1200"/>
              <a:t> par les professeurs et</a:t>
            </a:r>
            <a:r>
              <a:rPr lang="fr-FR" sz="1200">
                <a:solidFill>
                  <a:srgbClr val="9900FF"/>
                </a:solidFill>
              </a:rPr>
              <a:t> d’écoute active de la part des élèves;</a:t>
            </a:r>
            <a:endParaRPr sz="1200">
              <a:solidFill>
                <a:srgbClr val="9900FF"/>
              </a:solidFill>
            </a:endParaRPr>
          </a:p>
          <a:p>
            <a:pPr marL="0" lvl="0" indent="0" algn="l" rtl="0">
              <a:spcBef>
                <a:spcPts val="0"/>
              </a:spcBef>
              <a:spcAft>
                <a:spcPts val="0"/>
              </a:spcAft>
              <a:buNone/>
            </a:pPr>
            <a:r>
              <a:rPr lang="fr-FR" sz="1200"/>
              <a:t>-</a:t>
            </a:r>
            <a:r>
              <a:rPr lang="fr-FR" sz="1200">
                <a:solidFill>
                  <a:srgbClr val="9900FF"/>
                </a:solidFill>
              </a:rPr>
              <a:t>à l’étude de sources, à l’analyse approfondie et critique de documents variés </a:t>
            </a:r>
            <a:r>
              <a:rPr lang="fr-FR" sz="1200"/>
              <a:t>(cartes, texte, iconographie, vidéo…) et à la réalisation de croquis.</a:t>
            </a:r>
            <a:endParaRPr sz="1200"/>
          </a:p>
        </p:txBody>
      </p:sp>
      <p:sp>
        <p:nvSpPr>
          <p:cNvPr id="79" name="Google Shape;79;p16"/>
          <p:cNvSpPr txBox="1">
            <a:spLocks noGrp="1"/>
          </p:cNvSpPr>
          <p:nvPr>
            <p:ph type="subTitle" idx="1"/>
          </p:nvPr>
        </p:nvSpPr>
        <p:spPr>
          <a:xfrm>
            <a:off x="525950" y="719325"/>
            <a:ext cx="6176100" cy="1106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r-FR" b="1"/>
              <a:t> ➙Capacités travaillées et méthodes acquises en histoire et en géographie.</a:t>
            </a:r>
            <a:endParaRPr b="1"/>
          </a:p>
          <a:p>
            <a:pPr marL="0" lvl="0" indent="0" algn="l" rtl="0">
              <a:spcBef>
                <a:spcPts val="0"/>
              </a:spcBef>
              <a:spcAft>
                <a:spcPts val="0"/>
              </a:spcAft>
              <a:buNone/>
            </a:pPr>
            <a:endParaRPr b="1"/>
          </a:p>
        </p:txBody>
      </p:sp>
      <p:pic>
        <p:nvPicPr>
          <p:cNvPr id="80" name="Google Shape;80;p16"/>
          <p:cNvPicPr preferRelativeResize="0"/>
          <p:nvPr/>
        </p:nvPicPr>
        <p:blipFill rotWithShape="1">
          <a:blip r:embed="rId3">
            <a:alphaModFix/>
          </a:blip>
          <a:srcRect/>
          <a:stretch/>
        </p:blipFill>
        <p:spPr>
          <a:xfrm>
            <a:off x="7779600" y="0"/>
            <a:ext cx="1364040" cy="547560"/>
          </a:xfrm>
          <a:prstGeom prst="rect">
            <a:avLst/>
          </a:prstGeom>
          <a:noFill/>
          <a:ln>
            <a:noFill/>
          </a:ln>
        </p:spPr>
      </p:pic>
      <p:sp>
        <p:nvSpPr>
          <p:cNvPr id="81" name="Google Shape;81;p16"/>
          <p:cNvSpPr txBox="1"/>
          <p:nvPr/>
        </p:nvSpPr>
        <p:spPr>
          <a:xfrm>
            <a:off x="0" y="0"/>
            <a:ext cx="5460600" cy="49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800" b="1">
                <a:solidFill>
                  <a:schemeClr val="dk1"/>
                </a:solidFill>
              </a:rPr>
              <a:t>EXTRAITS DU PRÉAMBULE</a:t>
            </a:r>
            <a:endParaRPr b="1"/>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3"/>
          <p:cNvSpPr txBox="1">
            <a:spLocks noGrp="1"/>
          </p:cNvSpPr>
          <p:nvPr>
            <p:ph type="subTitle" idx="1"/>
          </p:nvPr>
        </p:nvSpPr>
        <p:spPr>
          <a:xfrm>
            <a:off x="457200" y="708275"/>
            <a:ext cx="5274000" cy="217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r-FR">
                <a:solidFill>
                  <a:srgbClr val="0000FF"/>
                </a:solidFill>
              </a:rPr>
              <a:t>B. Comment se souvenir et honorer?</a:t>
            </a:r>
            <a:endParaRPr>
              <a:solidFill>
                <a:srgbClr val="0000FF"/>
              </a:solidFill>
            </a:endParaRPr>
          </a:p>
          <a:p>
            <a:pPr marL="0" lvl="0" indent="0" algn="l" rtl="0">
              <a:spcBef>
                <a:spcPts val="0"/>
              </a:spcBef>
              <a:spcAft>
                <a:spcPts val="0"/>
              </a:spcAft>
              <a:buNone/>
            </a:pPr>
            <a:r>
              <a:rPr lang="fr-FR" sz="1000">
                <a:solidFill>
                  <a:schemeClr val="accent2"/>
                </a:solidFill>
              </a:rPr>
              <a:t>objectif: savoir caractériser la mise en place d’un système commémoratif qui s’imprime fortement dans le temps et dans l’espace. </a:t>
            </a:r>
            <a:endParaRPr sz="1000">
              <a:solidFill>
                <a:schemeClr val="accent2"/>
              </a:solidFill>
            </a:endParaRPr>
          </a:p>
          <a:p>
            <a:pPr marL="0" lvl="0" indent="0" algn="l" rtl="0">
              <a:spcBef>
                <a:spcPts val="0"/>
              </a:spcBef>
              <a:spcAft>
                <a:spcPts val="0"/>
              </a:spcAft>
              <a:buNone/>
            </a:pPr>
            <a:endParaRPr sz="1000">
              <a:solidFill>
                <a:schemeClr val="accent2"/>
              </a:solidFill>
            </a:endParaRPr>
          </a:p>
          <a:p>
            <a:pPr marL="0" lvl="0" indent="0" algn="l" rtl="0">
              <a:spcBef>
                <a:spcPts val="0"/>
              </a:spcBef>
              <a:spcAft>
                <a:spcPts val="0"/>
              </a:spcAft>
              <a:buNone/>
            </a:pPr>
            <a:r>
              <a:rPr lang="fr-FR" sz="1000" b="1"/>
              <a:t>Documents support</a:t>
            </a:r>
            <a:r>
              <a:rPr lang="fr-FR" sz="1000">
                <a:solidFill>
                  <a:schemeClr val="accent2"/>
                </a:solidFill>
              </a:rPr>
              <a:t>:</a:t>
            </a:r>
            <a:endParaRPr sz="1000">
              <a:solidFill>
                <a:schemeClr val="accent2"/>
              </a:solidFill>
            </a:endParaRPr>
          </a:p>
          <a:p>
            <a:pPr marL="0" lvl="0" indent="0" algn="l" rtl="0">
              <a:spcBef>
                <a:spcPts val="0"/>
              </a:spcBef>
              <a:spcAft>
                <a:spcPts val="0"/>
              </a:spcAft>
              <a:buNone/>
            </a:pPr>
            <a:endParaRPr sz="1000">
              <a:solidFill>
                <a:schemeClr val="accent2"/>
              </a:solidFill>
            </a:endParaRPr>
          </a:p>
          <a:p>
            <a:pPr marL="0" lvl="0" indent="0" algn="l" rtl="0">
              <a:spcBef>
                <a:spcPts val="0"/>
              </a:spcBef>
              <a:spcAft>
                <a:spcPts val="0"/>
              </a:spcAft>
              <a:buNone/>
            </a:pPr>
            <a:endParaRPr sz="1000">
              <a:solidFill>
                <a:schemeClr val="accent2"/>
              </a:solidFill>
            </a:endParaRPr>
          </a:p>
          <a:p>
            <a:pPr marL="0" lvl="0" indent="0" algn="l" rtl="0">
              <a:spcBef>
                <a:spcPts val="0"/>
              </a:spcBef>
              <a:spcAft>
                <a:spcPts val="0"/>
              </a:spcAft>
              <a:buNone/>
            </a:pPr>
            <a:endParaRPr sz="1000">
              <a:solidFill>
                <a:schemeClr val="accent2"/>
              </a:solidFill>
            </a:endParaRPr>
          </a:p>
        </p:txBody>
      </p:sp>
      <p:pic>
        <p:nvPicPr>
          <p:cNvPr id="299" name="Google Shape;299;p43"/>
          <p:cNvPicPr preferRelativeResize="0"/>
          <p:nvPr/>
        </p:nvPicPr>
        <p:blipFill>
          <a:blip r:embed="rId3">
            <a:alphaModFix/>
          </a:blip>
          <a:stretch>
            <a:fillRect/>
          </a:stretch>
        </p:blipFill>
        <p:spPr>
          <a:xfrm>
            <a:off x="6551725" y="78374"/>
            <a:ext cx="2454400" cy="261950"/>
          </a:xfrm>
          <a:prstGeom prst="rect">
            <a:avLst/>
          </a:prstGeom>
          <a:noFill/>
          <a:ln>
            <a:noFill/>
          </a:ln>
        </p:spPr>
      </p:pic>
      <p:sp>
        <p:nvSpPr>
          <p:cNvPr id="300" name="Google Shape;300;p43"/>
          <p:cNvSpPr txBox="1"/>
          <p:nvPr/>
        </p:nvSpPr>
        <p:spPr>
          <a:xfrm>
            <a:off x="6551725" y="355800"/>
            <a:ext cx="2505600" cy="8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000">
                <a:solidFill>
                  <a:srgbClr val="666666"/>
                </a:solidFill>
              </a:rPr>
              <a:t>On peut mettre en avant:les enjeux de mémoire de la Grande Guerre tant pour les acteurs collectifs que pour les individus et leurs familles.</a:t>
            </a:r>
            <a:endParaRPr sz="1000"/>
          </a:p>
        </p:txBody>
      </p:sp>
      <p:sp>
        <p:nvSpPr>
          <p:cNvPr id="301" name="Google Shape;301;p43"/>
          <p:cNvSpPr txBox="1"/>
          <p:nvPr/>
        </p:nvSpPr>
        <p:spPr>
          <a:xfrm>
            <a:off x="2343580" y="2311868"/>
            <a:ext cx="4455000" cy="51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302" name="Google Shape;302;p43"/>
          <p:cNvPicPr preferRelativeResize="0"/>
          <p:nvPr/>
        </p:nvPicPr>
        <p:blipFill>
          <a:blip r:embed="rId4">
            <a:alphaModFix/>
          </a:blip>
          <a:stretch>
            <a:fillRect/>
          </a:stretch>
        </p:blipFill>
        <p:spPr>
          <a:xfrm>
            <a:off x="74500" y="1040200"/>
            <a:ext cx="4025274" cy="3148250"/>
          </a:xfrm>
          <a:prstGeom prst="rect">
            <a:avLst/>
          </a:prstGeom>
          <a:noFill/>
          <a:ln>
            <a:noFill/>
          </a:ln>
        </p:spPr>
      </p:pic>
      <p:sp>
        <p:nvSpPr>
          <p:cNvPr id="303" name="Google Shape;303;p43"/>
          <p:cNvSpPr txBox="1"/>
          <p:nvPr/>
        </p:nvSpPr>
        <p:spPr>
          <a:xfrm>
            <a:off x="33400" y="4218125"/>
            <a:ext cx="4550700" cy="83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a:solidFill>
                  <a:schemeClr val="dk1"/>
                </a:solidFill>
              </a:rPr>
              <a:t>Monuments aux morts à Ségur-les-Villas dans le Cantal</a:t>
            </a:r>
            <a:endParaRPr>
              <a:solidFill>
                <a:schemeClr val="dk1"/>
              </a:solidFill>
            </a:endParaRPr>
          </a:p>
          <a:p>
            <a:pPr marL="0" lvl="0" indent="0" algn="l" rtl="0">
              <a:spcBef>
                <a:spcPts val="0"/>
              </a:spcBef>
              <a:spcAft>
                <a:spcPts val="0"/>
              </a:spcAft>
              <a:buNone/>
            </a:pPr>
            <a:r>
              <a:rPr lang="fr-FR">
                <a:solidFill>
                  <a:schemeClr val="dk1"/>
                </a:solidFill>
              </a:rPr>
              <a:t> et à Paramé dans l’Ille-et-Vilaine.</a:t>
            </a:r>
            <a:endParaRPr>
              <a:solidFill>
                <a:schemeClr val="dk1"/>
              </a:solidFill>
            </a:endParaRPr>
          </a:p>
          <a:p>
            <a:pPr marL="0" lvl="0" indent="457200" algn="l" rtl="0">
              <a:spcBef>
                <a:spcPts val="0"/>
              </a:spcBef>
              <a:spcAft>
                <a:spcPts val="0"/>
              </a:spcAft>
              <a:buNone/>
            </a:pPr>
            <a:endParaRPr sz="800">
              <a:solidFill>
                <a:schemeClr val="dk1"/>
              </a:solidFill>
            </a:endParaRPr>
          </a:p>
          <a:p>
            <a:pPr marL="0" lvl="0" indent="0" algn="r" rtl="0">
              <a:spcBef>
                <a:spcPts val="0"/>
              </a:spcBef>
              <a:spcAft>
                <a:spcPts val="0"/>
              </a:spcAft>
              <a:buNone/>
            </a:pPr>
            <a:r>
              <a:rPr lang="fr-FR" sz="800">
                <a:solidFill>
                  <a:schemeClr val="dk1"/>
                </a:solidFill>
              </a:rPr>
              <a:t>.</a:t>
            </a:r>
            <a:endParaRPr>
              <a:solidFill>
                <a:schemeClr val="dk1"/>
              </a:solidFill>
            </a:endParaRPr>
          </a:p>
        </p:txBody>
      </p:sp>
      <p:pic>
        <p:nvPicPr>
          <p:cNvPr id="304" name="Google Shape;304;p43"/>
          <p:cNvPicPr preferRelativeResize="0"/>
          <p:nvPr/>
        </p:nvPicPr>
        <p:blipFill>
          <a:blip r:embed="rId5">
            <a:alphaModFix/>
          </a:blip>
          <a:stretch>
            <a:fillRect/>
          </a:stretch>
        </p:blipFill>
        <p:spPr>
          <a:xfrm>
            <a:off x="5210300" y="1222200"/>
            <a:ext cx="3364974" cy="2919325"/>
          </a:xfrm>
          <a:prstGeom prst="rect">
            <a:avLst/>
          </a:prstGeom>
          <a:noFill/>
          <a:ln>
            <a:noFill/>
          </a:ln>
        </p:spPr>
      </p:pic>
      <p:sp>
        <p:nvSpPr>
          <p:cNvPr id="305" name="Google Shape;305;p43"/>
          <p:cNvSpPr txBox="1"/>
          <p:nvPr/>
        </p:nvSpPr>
        <p:spPr>
          <a:xfrm>
            <a:off x="5627800" y="4258425"/>
            <a:ext cx="2680200" cy="21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a:t>Une délégation d’anciens combattants en 1920.</a:t>
            </a:r>
            <a:endParaRPr/>
          </a:p>
        </p:txBody>
      </p:sp>
      <p:sp>
        <p:nvSpPr>
          <p:cNvPr id="306" name="Google Shape;306;p43"/>
          <p:cNvSpPr txBox="1"/>
          <p:nvPr/>
        </p:nvSpPr>
        <p:spPr>
          <a:xfrm>
            <a:off x="5594400" y="4790825"/>
            <a:ext cx="3365100" cy="217200"/>
          </a:xfrm>
          <a:prstGeom prst="rect">
            <a:avLst/>
          </a:prstGeom>
          <a:noFill/>
          <a:ln>
            <a:noFill/>
          </a:ln>
        </p:spPr>
        <p:txBody>
          <a:bodyPr spcFirstLastPara="1" wrap="square" lIns="91425" tIns="91425" rIns="91425" bIns="91425" anchor="t" anchorCtr="0">
            <a:noAutofit/>
          </a:bodyPr>
          <a:lstStyle/>
          <a:p>
            <a:pPr marL="0" lvl="0" indent="457200" algn="r" rtl="0">
              <a:spcBef>
                <a:spcPts val="0"/>
              </a:spcBef>
              <a:spcAft>
                <a:spcPts val="0"/>
              </a:spcAft>
              <a:buClr>
                <a:schemeClr val="dk1"/>
              </a:buClr>
              <a:buSzPts val="1100"/>
              <a:buFont typeface="Arial"/>
              <a:buNone/>
            </a:pPr>
            <a:r>
              <a:rPr lang="fr-FR" sz="800">
                <a:solidFill>
                  <a:schemeClr val="dk1"/>
                </a:solidFill>
              </a:rPr>
              <a:t>Source : Les collections de l’Histoire</a:t>
            </a:r>
            <a:r>
              <a:rPr lang="fr-FR" sz="800" i="1">
                <a:solidFill>
                  <a:schemeClr val="dk1"/>
                </a:solidFill>
              </a:rPr>
              <a:t> La grande Guerre </a:t>
            </a:r>
            <a:r>
              <a:rPr lang="fr-FR" sz="800">
                <a:solidFill>
                  <a:schemeClr val="dk1"/>
                </a:solidFill>
              </a:rPr>
              <a:t>n°21,octobre 2003</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4"/>
          <p:cNvSpPr txBox="1">
            <a:spLocks noGrp="1"/>
          </p:cNvSpPr>
          <p:nvPr>
            <p:ph type="subTitle" idx="1"/>
          </p:nvPr>
        </p:nvSpPr>
        <p:spPr>
          <a:xfrm>
            <a:off x="457200" y="476274"/>
            <a:ext cx="8229300" cy="3710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r-FR" sz="1200">
                <a:solidFill>
                  <a:srgbClr val="4A86E8"/>
                </a:solidFill>
              </a:rPr>
              <a:t>prise de notes/ À retenir:</a:t>
            </a:r>
            <a:endParaRPr sz="1200">
              <a:solidFill>
                <a:srgbClr val="4A86E8"/>
              </a:solidFill>
            </a:endParaRPr>
          </a:p>
          <a:p>
            <a:pPr marL="0" lvl="0" indent="0" algn="l" rtl="0">
              <a:spcBef>
                <a:spcPts val="0"/>
              </a:spcBef>
              <a:spcAft>
                <a:spcPts val="0"/>
              </a:spcAft>
              <a:buNone/>
            </a:pPr>
            <a:endParaRPr sz="1200">
              <a:solidFill>
                <a:srgbClr val="4A86E8"/>
              </a:solidFill>
            </a:endParaRPr>
          </a:p>
          <a:p>
            <a:pPr marL="0" lvl="0" indent="0" algn="l" rtl="0">
              <a:spcBef>
                <a:spcPts val="0"/>
              </a:spcBef>
              <a:spcAft>
                <a:spcPts val="0"/>
              </a:spcAft>
              <a:buNone/>
            </a:pPr>
            <a:r>
              <a:rPr lang="fr-FR" sz="1200">
                <a:solidFill>
                  <a:srgbClr val="4A86E8"/>
                </a:solidFill>
              </a:rPr>
              <a:t>-le rôle des Anciens combattants:le besoin de reconnaissance/les “gardiens de la mémoire”/le pacifisme/l’antimilitarisme</a:t>
            </a:r>
            <a:endParaRPr sz="1200">
              <a:solidFill>
                <a:srgbClr val="4A86E8"/>
              </a:solidFill>
            </a:endParaRPr>
          </a:p>
          <a:p>
            <a:pPr marL="0" lvl="0" indent="0" algn="l" rtl="0">
              <a:spcBef>
                <a:spcPts val="0"/>
              </a:spcBef>
              <a:spcAft>
                <a:spcPts val="0"/>
              </a:spcAft>
              <a:buNone/>
            </a:pPr>
            <a:r>
              <a:rPr lang="fr-FR" sz="1200">
                <a:solidFill>
                  <a:srgbClr val="4A86E8"/>
                </a:solidFill>
              </a:rPr>
              <a:t>-le rôle de l’Etat: loi du 2 juillet 1915: création de la mention “mort pour la France” qui donne un sens à la mort des combattants/mission d’assurer l’entretien des nécropoles.</a:t>
            </a:r>
            <a:endParaRPr sz="1200">
              <a:solidFill>
                <a:srgbClr val="4A86E8"/>
              </a:solidFill>
            </a:endParaRPr>
          </a:p>
          <a:p>
            <a:pPr marL="0" lvl="0" indent="0" algn="l" rtl="0">
              <a:spcBef>
                <a:spcPts val="0"/>
              </a:spcBef>
              <a:spcAft>
                <a:spcPts val="0"/>
              </a:spcAft>
              <a:buNone/>
            </a:pPr>
            <a:r>
              <a:rPr lang="fr-FR" sz="1200">
                <a:solidFill>
                  <a:srgbClr val="4A86E8"/>
                </a:solidFill>
              </a:rPr>
              <a:t>-de nouveaux rituels de deuil/ deuil de masse</a:t>
            </a:r>
            <a:endParaRPr sz="1200">
              <a:solidFill>
                <a:srgbClr val="4A86E8"/>
              </a:solidFill>
            </a:endParaRPr>
          </a:p>
          <a:p>
            <a:pPr marL="0" lvl="0" indent="0" algn="l" rtl="0">
              <a:spcBef>
                <a:spcPts val="0"/>
              </a:spcBef>
              <a:spcAft>
                <a:spcPts val="0"/>
              </a:spcAft>
              <a:buNone/>
            </a:pPr>
            <a:r>
              <a:rPr lang="fr-FR" sz="1200">
                <a:solidFill>
                  <a:srgbClr val="4A86E8"/>
                </a:solidFill>
              </a:rPr>
              <a:t>-11 Novembre: de la célébration de la victoire à l’hommage aux morts/ loi de 1921:un jour férié inscrit dans le calendrier en France sous la pression des anciens combattants/à l’échelle européenne et le cas allemand.</a:t>
            </a:r>
            <a:endParaRPr sz="1200">
              <a:solidFill>
                <a:srgbClr val="4A86E8"/>
              </a:solidFill>
            </a:endParaRPr>
          </a:p>
          <a:p>
            <a:pPr marL="0" lvl="0" indent="0" algn="l" rtl="0">
              <a:spcBef>
                <a:spcPts val="0"/>
              </a:spcBef>
              <a:spcAft>
                <a:spcPts val="0"/>
              </a:spcAft>
              <a:buNone/>
            </a:pPr>
            <a:r>
              <a:rPr lang="fr-FR" sz="1200">
                <a:solidFill>
                  <a:srgbClr val="4A86E8"/>
                </a:solidFill>
              </a:rPr>
              <a:t>-les monuments aux morts:construction spontanée puis loi du 1er octobre 1919 établissant dans chaque commune de France un mémorial de la Grande Guerre/inscription dans la pierre à l’échelle européenne.</a:t>
            </a:r>
            <a:endParaRPr sz="1200">
              <a:solidFill>
                <a:srgbClr val="4A86E8"/>
              </a:solidFill>
            </a:endParaRPr>
          </a:p>
          <a:p>
            <a:pPr marL="0" lvl="0" indent="0" algn="l" rtl="0">
              <a:spcBef>
                <a:spcPts val="0"/>
              </a:spcBef>
              <a:spcAft>
                <a:spcPts val="0"/>
              </a:spcAft>
              <a:buNone/>
            </a:pPr>
            <a:r>
              <a:rPr lang="fr-FR" sz="1200">
                <a:solidFill>
                  <a:srgbClr val="4A86E8"/>
                </a:solidFill>
              </a:rPr>
              <a:t>-commémorer: un acte de citoyenneté, union de la communauté nationale.</a:t>
            </a:r>
            <a:endParaRPr sz="1200">
              <a:solidFill>
                <a:srgbClr val="4A86E8"/>
              </a:solidFill>
            </a:endParaRPr>
          </a:p>
          <a:p>
            <a:pPr marL="0" lvl="0" indent="0" algn="l" rtl="0">
              <a:spcBef>
                <a:spcPts val="0"/>
              </a:spcBef>
              <a:spcAft>
                <a:spcPts val="0"/>
              </a:spcAft>
              <a:buNone/>
            </a:pPr>
            <a:endParaRPr sz="1200">
              <a:solidFill>
                <a:srgbClr val="4A86E8"/>
              </a:solidFill>
            </a:endParaRPr>
          </a:p>
          <a:p>
            <a:pPr marL="0" lvl="0" indent="0" algn="l" rtl="0">
              <a:spcBef>
                <a:spcPts val="0"/>
              </a:spcBef>
              <a:spcAft>
                <a:spcPts val="0"/>
              </a:spcAft>
              <a:buNone/>
            </a:pPr>
            <a:r>
              <a:rPr lang="fr-FR" sz="1200">
                <a:solidFill>
                  <a:srgbClr val="4A86E8"/>
                </a:solidFill>
              </a:rPr>
              <a:t>=mise en place d’un système commémoratif autour d’une unité de temps le 11 novembre, de lieu: le monument aux morts et d’action: la cérémonie commémorative.</a:t>
            </a:r>
            <a:endParaRPr sz="1200">
              <a:solidFill>
                <a:srgbClr val="4A86E8"/>
              </a:solidFill>
            </a:endParaRPr>
          </a:p>
          <a:p>
            <a:pPr marL="0" lvl="0" indent="0" algn="l" rtl="0">
              <a:spcBef>
                <a:spcPts val="0"/>
              </a:spcBef>
              <a:spcAft>
                <a:spcPts val="0"/>
              </a:spcAft>
              <a:buNone/>
            </a:pPr>
            <a:r>
              <a:rPr lang="fr-FR" sz="1200">
                <a:solidFill>
                  <a:srgbClr val="4A86E8"/>
                </a:solidFill>
              </a:rPr>
              <a:t>devoir de mémoire</a:t>
            </a:r>
            <a:endParaRPr sz="1200">
              <a:solidFill>
                <a:srgbClr val="4A86E8"/>
              </a:solidFill>
            </a:endParaRPr>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r>
              <a:rPr lang="fr-FR" sz="1200">
                <a:solidFill>
                  <a:srgbClr val="4A86E8"/>
                </a:solidFill>
              </a:rPr>
              <a:t>Notions et lexique:</a:t>
            </a:r>
            <a:endParaRPr sz="1200">
              <a:solidFill>
                <a:srgbClr val="4A86E8"/>
              </a:solidFill>
            </a:endParaRPr>
          </a:p>
          <a:p>
            <a:pPr marL="0" lvl="0" indent="0" algn="l" rtl="0">
              <a:spcBef>
                <a:spcPts val="0"/>
              </a:spcBef>
              <a:spcAft>
                <a:spcPts val="0"/>
              </a:spcAft>
              <a:buNone/>
            </a:pPr>
            <a:r>
              <a:rPr lang="fr-FR" sz="1200">
                <a:solidFill>
                  <a:srgbClr val="4A86E8"/>
                </a:solidFill>
              </a:rPr>
              <a:t>-anciens combattants/pacifisme/antimilitarisme/”der des der”/devoir de mémoire/commémorer</a:t>
            </a:r>
            <a:endParaRPr sz="1200">
              <a:solidFill>
                <a:srgbClr val="4A86E8"/>
              </a:solidFill>
            </a:endParaRPr>
          </a:p>
          <a:p>
            <a:pPr marL="0" lvl="0" indent="0" algn="l" rtl="0">
              <a:spcBef>
                <a:spcPts val="0"/>
              </a:spcBef>
              <a:spcAft>
                <a:spcPts val="0"/>
              </a:spcAft>
              <a:buNone/>
            </a:pPr>
            <a:endParaRPr sz="1200"/>
          </a:p>
          <a:p>
            <a:pPr marL="0" lvl="0" indent="0" algn="l" rtl="0">
              <a:spcBef>
                <a:spcPts val="0"/>
              </a:spcBef>
              <a:spcAft>
                <a:spcPts val="0"/>
              </a:spcAft>
              <a:buNone/>
            </a:pPr>
            <a:endParaRPr sz="1200"/>
          </a:p>
        </p:txBody>
      </p:sp>
      <p:pic>
        <p:nvPicPr>
          <p:cNvPr id="312" name="Google Shape;312;p44"/>
          <p:cNvPicPr preferRelativeResize="0"/>
          <p:nvPr/>
        </p:nvPicPr>
        <p:blipFill>
          <a:blip r:embed="rId3">
            <a:alphaModFix/>
          </a:blip>
          <a:stretch>
            <a:fillRect/>
          </a:stretch>
        </p:blipFill>
        <p:spPr>
          <a:xfrm>
            <a:off x="6551725" y="78374"/>
            <a:ext cx="2454400" cy="2619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5"/>
          <p:cNvSpPr txBox="1">
            <a:spLocks noGrp="1"/>
          </p:cNvSpPr>
          <p:nvPr>
            <p:ph type="title"/>
          </p:nvPr>
        </p:nvSpPr>
        <p:spPr>
          <a:xfrm>
            <a:off x="311750" y="597675"/>
            <a:ext cx="7198500" cy="361200"/>
          </a:xfrm>
          <a:prstGeom prst="rect">
            <a:avLst/>
          </a:prstGeom>
        </p:spPr>
        <p:txBody>
          <a:bodyPr spcFirstLastPara="1" wrap="square" lIns="0" tIns="0" rIns="0" bIns="0" anchor="ctr" anchorCtr="0">
            <a:noAutofit/>
          </a:bodyPr>
          <a:lstStyle/>
          <a:p>
            <a:pPr marL="457200" lvl="0" indent="0" algn="l" rtl="0">
              <a:spcBef>
                <a:spcPts val="0"/>
              </a:spcBef>
              <a:spcAft>
                <a:spcPts val="0"/>
              </a:spcAft>
              <a:buNone/>
            </a:pPr>
            <a:r>
              <a:rPr lang="fr-FR" sz="1400" b="1">
                <a:solidFill>
                  <a:srgbClr val="0000FF"/>
                </a:solidFill>
              </a:rPr>
              <a:t>C. Le soldat inconnu et les enjeux mémoriels. </a:t>
            </a:r>
            <a:r>
              <a:rPr lang="fr-FR" sz="1400"/>
              <a:t>(20 minutes)</a:t>
            </a:r>
            <a:endParaRPr sz="1400"/>
          </a:p>
          <a:p>
            <a:pPr marL="0" lvl="0" indent="0" algn="l" rtl="0">
              <a:spcBef>
                <a:spcPts val="0"/>
              </a:spcBef>
              <a:spcAft>
                <a:spcPts val="0"/>
              </a:spcAft>
              <a:buClr>
                <a:schemeClr val="dk1"/>
              </a:buClr>
              <a:buSzPts val="1100"/>
              <a:buFont typeface="Arial"/>
              <a:buNone/>
            </a:pPr>
            <a:r>
              <a:rPr lang="fr-FR" sz="1000">
                <a:solidFill>
                  <a:schemeClr val="accent2"/>
                </a:solidFill>
              </a:rPr>
              <a:t>objectif: savoir caractériser la valeur attribuée au soldat inconnu aux lendemains de la guerre et de nos jours.</a:t>
            </a:r>
            <a:endParaRPr sz="1400" b="1">
              <a:solidFill>
                <a:srgbClr val="434343"/>
              </a:solidFill>
            </a:endParaRPr>
          </a:p>
          <a:p>
            <a:pPr marL="457200" lvl="0" indent="0" algn="l" rtl="0">
              <a:spcBef>
                <a:spcPts val="0"/>
              </a:spcBef>
              <a:spcAft>
                <a:spcPts val="0"/>
              </a:spcAft>
              <a:buNone/>
            </a:pPr>
            <a:r>
              <a:rPr lang="fr-FR" sz="1400" b="1">
                <a:solidFill>
                  <a:srgbClr val="434343"/>
                </a:solidFill>
              </a:rPr>
              <a:t>Mise en activité/ Mise en commun menée par un élève/parole du professeur pour compléter et éclairer  </a:t>
            </a:r>
            <a:endParaRPr sz="1400" b="1">
              <a:solidFill>
                <a:srgbClr val="434343"/>
              </a:solidFill>
            </a:endParaRPr>
          </a:p>
          <a:p>
            <a:pPr marL="457200" lvl="0" indent="0" algn="l" rtl="0">
              <a:spcBef>
                <a:spcPts val="0"/>
              </a:spcBef>
              <a:spcAft>
                <a:spcPts val="0"/>
              </a:spcAft>
              <a:buNone/>
            </a:pPr>
            <a:endParaRPr sz="1400" b="1">
              <a:solidFill>
                <a:srgbClr val="434343"/>
              </a:solidFill>
            </a:endParaRPr>
          </a:p>
        </p:txBody>
      </p:sp>
      <p:sp>
        <p:nvSpPr>
          <p:cNvPr id="318" name="Google Shape;318;p45"/>
          <p:cNvSpPr txBox="1">
            <a:spLocks noGrp="1"/>
          </p:cNvSpPr>
          <p:nvPr>
            <p:ph type="subTitle" idx="1"/>
          </p:nvPr>
        </p:nvSpPr>
        <p:spPr>
          <a:xfrm>
            <a:off x="7456150" y="533675"/>
            <a:ext cx="1230300" cy="572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endParaRPr/>
          </a:p>
        </p:txBody>
      </p:sp>
      <p:pic>
        <p:nvPicPr>
          <p:cNvPr id="319" name="Google Shape;319;p45"/>
          <p:cNvPicPr preferRelativeResize="0"/>
          <p:nvPr/>
        </p:nvPicPr>
        <p:blipFill>
          <a:blip r:embed="rId3">
            <a:alphaModFix/>
          </a:blip>
          <a:stretch>
            <a:fillRect/>
          </a:stretch>
        </p:blipFill>
        <p:spPr>
          <a:xfrm>
            <a:off x="6423750" y="214625"/>
            <a:ext cx="2408000" cy="319060"/>
          </a:xfrm>
          <a:prstGeom prst="rect">
            <a:avLst/>
          </a:prstGeom>
          <a:noFill/>
          <a:ln>
            <a:noFill/>
          </a:ln>
        </p:spPr>
      </p:pic>
      <p:graphicFrame>
        <p:nvGraphicFramePr>
          <p:cNvPr id="320" name="Google Shape;320;p45"/>
          <p:cNvGraphicFramePr/>
          <p:nvPr/>
        </p:nvGraphicFramePr>
        <p:xfrm>
          <a:off x="360900" y="1374325"/>
          <a:ext cx="3000000" cy="3000000"/>
        </p:xfrm>
        <a:graphic>
          <a:graphicData uri="http://schemas.openxmlformats.org/drawingml/2006/table">
            <a:tbl>
              <a:tblPr>
                <a:noFill/>
                <a:tableStyleId>{7CAFC0CA-5D8C-4354-9325-658E4ACF9A33}</a:tableStyleId>
              </a:tblPr>
              <a:tblGrid>
                <a:gridCol w="2514825"/>
                <a:gridCol w="2514825"/>
                <a:gridCol w="2514825"/>
              </a:tblGrid>
              <a:tr h="497950">
                <a:tc>
                  <a:txBody>
                    <a:bodyPr/>
                    <a:lstStyle/>
                    <a:p>
                      <a:pPr marL="228600" lvl="0" indent="0" algn="l" rtl="0">
                        <a:spcBef>
                          <a:spcPts val="0"/>
                        </a:spcBef>
                        <a:spcAft>
                          <a:spcPts val="0"/>
                        </a:spcAft>
                        <a:buNone/>
                      </a:pPr>
                      <a:r>
                        <a:rPr lang="fr-FR" sz="1200" b="1">
                          <a:solidFill>
                            <a:schemeClr val="dk1"/>
                          </a:solidFill>
                        </a:rPr>
                        <a:t>Capacités</a:t>
                      </a:r>
                      <a:endParaRPr sz="1200" b="1">
                        <a:solidFill>
                          <a:schemeClr val="dk1"/>
                        </a:solidFill>
                      </a:endParaRPr>
                    </a:p>
                  </a:txBody>
                  <a:tcPr marL="91425" marR="91425" marT="91425" marB="91425"/>
                </a:tc>
                <a:tc>
                  <a:txBody>
                    <a:bodyPr/>
                    <a:lstStyle/>
                    <a:p>
                      <a:pPr marL="0" lvl="0" indent="0" algn="l" rtl="0">
                        <a:spcBef>
                          <a:spcPts val="0"/>
                        </a:spcBef>
                        <a:spcAft>
                          <a:spcPts val="0"/>
                        </a:spcAft>
                        <a:buNone/>
                      </a:pPr>
                      <a:r>
                        <a:rPr lang="fr-FR" sz="1200" b="1">
                          <a:solidFill>
                            <a:schemeClr val="dk1"/>
                          </a:solidFill>
                        </a:rPr>
                        <a:t>Consignes</a:t>
                      </a:r>
                      <a:endParaRPr sz="1200" b="1">
                        <a:solidFill>
                          <a:schemeClr val="dk1"/>
                        </a:solidFill>
                      </a:endParaRPr>
                    </a:p>
                  </a:txBody>
                  <a:tcPr marL="91425" marR="91425" marT="91425" marB="91425"/>
                </a:tc>
                <a:tc>
                  <a:txBody>
                    <a:bodyPr/>
                    <a:lstStyle/>
                    <a:p>
                      <a:pPr marL="0" lvl="0" indent="0" algn="l" rtl="0">
                        <a:spcBef>
                          <a:spcPts val="0"/>
                        </a:spcBef>
                        <a:spcAft>
                          <a:spcPts val="0"/>
                        </a:spcAft>
                        <a:buNone/>
                      </a:pPr>
                      <a:r>
                        <a:rPr lang="fr-FR" sz="1200" b="1">
                          <a:solidFill>
                            <a:schemeClr val="dk1"/>
                          </a:solidFill>
                        </a:rPr>
                        <a:t>Supports</a:t>
                      </a:r>
                      <a:endParaRPr sz="1200" b="1">
                        <a:solidFill>
                          <a:schemeClr val="dk1"/>
                        </a:solidFill>
                      </a:endParaRPr>
                    </a:p>
                  </a:txBody>
                  <a:tcPr marL="91425" marR="91425" marT="91425" marB="91425"/>
                </a:tc>
              </a:tr>
              <a:tr h="577000">
                <a:tc>
                  <a:txBody>
                    <a:bodyPr/>
                    <a:lstStyle/>
                    <a:p>
                      <a:pPr marL="228600" lvl="0" indent="0" algn="l" rtl="0">
                        <a:spcBef>
                          <a:spcPts val="0"/>
                        </a:spcBef>
                        <a:spcAft>
                          <a:spcPts val="0"/>
                        </a:spcAft>
                        <a:buClr>
                          <a:schemeClr val="dk1"/>
                        </a:buClr>
                        <a:buSzPts val="1100"/>
                        <a:buFont typeface="Arial"/>
                        <a:buNone/>
                      </a:pPr>
                      <a:r>
                        <a:rPr lang="fr-FR" sz="1000">
                          <a:solidFill>
                            <a:schemeClr val="dk1"/>
                          </a:solidFill>
                        </a:rPr>
                        <a:t>1. Contextualiser: mettre un événement en perspective.</a:t>
                      </a:r>
                      <a:endParaRPr sz="1000">
                        <a:solidFill>
                          <a:schemeClr val="dk1"/>
                        </a:solidFill>
                      </a:endParaRPr>
                    </a:p>
                    <a:p>
                      <a:pPr marL="0" lvl="0" indent="0" algn="l" rtl="0">
                        <a:spcBef>
                          <a:spcPts val="0"/>
                        </a:spcBef>
                        <a:spcAft>
                          <a:spcPts val="0"/>
                        </a:spcAft>
                        <a:buClr>
                          <a:schemeClr val="dk1"/>
                        </a:buClr>
                        <a:buSzPts val="1100"/>
                        <a:buFont typeface="Arial"/>
                        <a:buNone/>
                      </a:pPr>
                      <a:r>
                        <a:rPr lang="fr-FR" sz="1000">
                          <a:solidFill>
                            <a:schemeClr val="dk1"/>
                          </a:solidFill>
                        </a:rPr>
                        <a:t>      2.Construire et vérifier des hypothèses sur une situation historique</a:t>
                      </a:r>
                      <a:endParaRPr sz="1000">
                        <a:solidFill>
                          <a:schemeClr val="dk1"/>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fr-FR" sz="1000">
                          <a:solidFill>
                            <a:schemeClr val="dk1"/>
                          </a:solidFill>
                        </a:rPr>
                        <a:t>-Identifiez le document</a:t>
                      </a:r>
                      <a:endParaRPr sz="1000">
                        <a:solidFill>
                          <a:schemeClr val="dk1"/>
                        </a:solidFill>
                      </a:endParaRPr>
                    </a:p>
                    <a:p>
                      <a:pPr marL="0" lvl="0" indent="0" algn="l" rtl="0">
                        <a:spcBef>
                          <a:spcPts val="0"/>
                        </a:spcBef>
                        <a:spcAft>
                          <a:spcPts val="0"/>
                        </a:spcAft>
                        <a:buClr>
                          <a:schemeClr val="dk1"/>
                        </a:buClr>
                        <a:buSzPts val="1100"/>
                        <a:buFont typeface="Arial"/>
                        <a:buNone/>
                      </a:pPr>
                      <a:r>
                        <a:rPr lang="fr-FR" sz="1000">
                          <a:solidFill>
                            <a:schemeClr val="dk1"/>
                          </a:solidFill>
                        </a:rPr>
                        <a:t>-Formulez des hypothèses quant au rôle attribué à cet hommage.</a:t>
                      </a:r>
                      <a:endParaRPr sz="1000">
                        <a:solidFill>
                          <a:schemeClr val="dk1"/>
                        </a:solidFill>
                      </a:endParaRPr>
                    </a:p>
                    <a:p>
                      <a:pPr marL="0" lvl="0" indent="0" algn="l" rtl="0">
                        <a:spcBef>
                          <a:spcPts val="0"/>
                        </a:spcBef>
                        <a:spcAft>
                          <a:spcPts val="0"/>
                        </a:spcAft>
                        <a:buClr>
                          <a:schemeClr val="dk1"/>
                        </a:buClr>
                        <a:buSzPts val="1100"/>
                        <a:buFont typeface="Arial"/>
                        <a:buNone/>
                      </a:pPr>
                      <a:r>
                        <a:rPr lang="fr-FR" sz="1000">
                          <a:solidFill>
                            <a:schemeClr val="dk1"/>
                          </a:solidFill>
                        </a:rPr>
                        <a:t>-Confrontez vos hypothèses au doc. 2 (ensemble)</a:t>
                      </a:r>
                      <a:endParaRPr sz="1000">
                        <a:solidFill>
                          <a:schemeClr val="dk1"/>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fr-FR" sz="1000">
                          <a:solidFill>
                            <a:schemeClr val="dk1"/>
                          </a:solidFill>
                        </a:rPr>
                        <a:t>Doc. 1: photographies de l’entrée du soldat inconnu sous l’Arc de triomphe et de son inhumation.</a:t>
                      </a:r>
                      <a:endParaRPr sz="1000">
                        <a:solidFill>
                          <a:schemeClr val="dk1"/>
                        </a:solidFill>
                      </a:endParaRPr>
                    </a:p>
                    <a:p>
                      <a:pPr marL="0" lvl="0" indent="0" algn="l" rtl="0">
                        <a:spcBef>
                          <a:spcPts val="0"/>
                        </a:spcBef>
                        <a:spcAft>
                          <a:spcPts val="0"/>
                        </a:spcAft>
                        <a:buClr>
                          <a:schemeClr val="dk1"/>
                        </a:buClr>
                        <a:buSzPts val="1100"/>
                        <a:buFont typeface="Arial"/>
                        <a:buNone/>
                      </a:pPr>
                      <a:r>
                        <a:rPr lang="fr-FR" sz="1000">
                          <a:solidFill>
                            <a:schemeClr val="dk1"/>
                          </a:solidFill>
                        </a:rPr>
                        <a:t>Doc. 2: extrait de la loi du 8 novembre 1920.</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txBody>
                  <a:tcPr marL="91425" marR="91425" marT="91425" marB="91425"/>
                </a:tc>
              </a:tr>
              <a:tr h="687975">
                <a:tc>
                  <a:txBody>
                    <a:bodyPr/>
                    <a:lstStyle/>
                    <a:p>
                      <a:pPr marL="228600" lvl="0" indent="0" algn="l" rtl="0">
                        <a:spcBef>
                          <a:spcPts val="0"/>
                        </a:spcBef>
                        <a:spcAft>
                          <a:spcPts val="0"/>
                        </a:spcAft>
                        <a:buClr>
                          <a:schemeClr val="dk1"/>
                        </a:buClr>
                        <a:buSzPts val="1100"/>
                        <a:buFont typeface="Arial"/>
                        <a:buNone/>
                      </a:pPr>
                      <a:r>
                        <a:rPr lang="fr-FR" sz="1000">
                          <a:solidFill>
                            <a:schemeClr val="dk1"/>
                          </a:solidFill>
                        </a:rPr>
                        <a:t>3. Conduire une démarche historique et la justifier.</a:t>
                      </a:r>
                      <a:endParaRPr sz="1000">
                        <a:solidFill>
                          <a:schemeClr val="dk1"/>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fr-FR" sz="1000">
                          <a:solidFill>
                            <a:schemeClr val="dk1"/>
                          </a:solidFill>
                        </a:rPr>
                        <a:t>-Identifiez les documents</a:t>
                      </a:r>
                      <a:endParaRPr sz="1000">
                        <a:solidFill>
                          <a:schemeClr val="dk1"/>
                        </a:solidFill>
                      </a:endParaRPr>
                    </a:p>
                    <a:p>
                      <a:pPr marL="0" lvl="0" indent="0" algn="l" rtl="0">
                        <a:spcBef>
                          <a:spcPts val="0"/>
                        </a:spcBef>
                        <a:spcAft>
                          <a:spcPts val="0"/>
                        </a:spcAft>
                        <a:buClr>
                          <a:schemeClr val="dk1"/>
                        </a:buClr>
                        <a:buSzPts val="1100"/>
                        <a:buFont typeface="Arial"/>
                        <a:buNone/>
                      </a:pPr>
                      <a:r>
                        <a:rPr lang="fr-FR" sz="1000">
                          <a:solidFill>
                            <a:schemeClr val="dk1"/>
                          </a:solidFill>
                        </a:rPr>
                        <a:t>-Que nous apprennent ces documents sur ce que symbolise l’hommage au soldat inconnu au XXIe siècle?</a:t>
                      </a:r>
                      <a:endParaRPr sz="1000">
                        <a:solidFill>
                          <a:schemeClr val="dk1"/>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fr-FR" sz="1000">
                          <a:solidFill>
                            <a:schemeClr val="dk1"/>
                          </a:solidFill>
                        </a:rPr>
                        <a:t>doc. 3:  photographie de la cérémonie du 11/11/2009</a:t>
                      </a:r>
                      <a:endParaRPr sz="1000">
                        <a:solidFill>
                          <a:schemeClr val="dk1"/>
                        </a:solidFill>
                      </a:endParaRPr>
                    </a:p>
                    <a:p>
                      <a:pPr marL="0" lvl="0" indent="0" algn="l" rtl="0">
                        <a:spcBef>
                          <a:spcPts val="0"/>
                        </a:spcBef>
                        <a:spcAft>
                          <a:spcPts val="0"/>
                        </a:spcAft>
                        <a:buClr>
                          <a:schemeClr val="dk1"/>
                        </a:buClr>
                        <a:buSzPts val="1100"/>
                        <a:buFont typeface="Arial"/>
                        <a:buNone/>
                      </a:pPr>
                      <a:r>
                        <a:rPr lang="fr-FR" sz="1000">
                          <a:solidFill>
                            <a:schemeClr val="dk1"/>
                          </a:solidFill>
                        </a:rPr>
                        <a:t>doc. 4:photographie de la cérémonie du 8 mai 2016</a:t>
                      </a:r>
                      <a:endParaRPr sz="1000">
                        <a:solidFill>
                          <a:schemeClr val="dk1"/>
                        </a:solidFill>
                      </a:endParaRPr>
                    </a:p>
                    <a:p>
                      <a:pPr marL="457200" lvl="0" indent="-292100" algn="l" rtl="0">
                        <a:spcBef>
                          <a:spcPts val="0"/>
                        </a:spcBef>
                        <a:spcAft>
                          <a:spcPts val="0"/>
                        </a:spcAft>
                        <a:buClr>
                          <a:schemeClr val="dk1"/>
                        </a:buClr>
                        <a:buSzPts val="1000"/>
                        <a:buChar char="+"/>
                      </a:pPr>
                      <a:r>
                        <a:rPr lang="fr-FR" sz="1000">
                          <a:solidFill>
                            <a:schemeClr val="dk1"/>
                          </a:solidFill>
                        </a:rPr>
                        <a:t>document de l’accroche:centenaire</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txBody>
                  <a:tcPr marL="91425" marR="91425" marT="91425" marB="91425"/>
                </a:tc>
              </a:tr>
              <a:tr h="466025">
                <a:tc>
                  <a:txBody>
                    <a:bodyPr/>
                    <a:lstStyle/>
                    <a:p>
                      <a:pPr marL="228600" lvl="0" indent="0" algn="l" rtl="0">
                        <a:spcBef>
                          <a:spcPts val="0"/>
                        </a:spcBef>
                        <a:spcAft>
                          <a:spcPts val="0"/>
                        </a:spcAft>
                        <a:buClr>
                          <a:schemeClr val="dk1"/>
                        </a:buClr>
                        <a:buSzPts val="1100"/>
                        <a:buFont typeface="Arial"/>
                        <a:buNone/>
                      </a:pPr>
                      <a:endParaRPr sz="1000">
                        <a:solidFill>
                          <a:schemeClr val="dk1"/>
                        </a:solidFill>
                      </a:endParaRPr>
                    </a:p>
                    <a:p>
                      <a:pPr marL="228600" lvl="0" indent="0" algn="l" rtl="0">
                        <a:spcBef>
                          <a:spcPts val="0"/>
                        </a:spcBef>
                        <a:spcAft>
                          <a:spcPts val="0"/>
                        </a:spcAft>
                        <a:buClr>
                          <a:schemeClr val="dk1"/>
                        </a:buClr>
                        <a:buSzPts val="1100"/>
                        <a:buFont typeface="Arial"/>
                        <a:buNone/>
                      </a:pPr>
                      <a:r>
                        <a:rPr lang="fr-FR" sz="1000">
                          <a:solidFill>
                            <a:schemeClr val="dk1"/>
                          </a:solidFill>
                        </a:rPr>
                        <a:t>4. Construire une argumentation.</a:t>
                      </a:r>
                      <a:endParaRPr sz="1000">
                        <a:solidFill>
                          <a:schemeClr val="dk1"/>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fr-FR" sz="1000">
                          <a:solidFill>
                            <a:schemeClr val="dk1"/>
                          </a:solidFill>
                        </a:rPr>
                        <a:t>Rédigez le cours : caractérisez les valeurs  attribuées à la mémoire du soldat inconnu aux lendemains de la Grande Guerre et au XXI e siècle.</a:t>
                      </a:r>
                      <a:endParaRPr sz="1000">
                        <a:solidFill>
                          <a:schemeClr val="dk1"/>
                        </a:solidFill>
                      </a:endParaRPr>
                    </a:p>
                  </a:txBody>
                  <a:tcPr marL="91425" marR="91425" marT="91425" marB="91425"/>
                </a:tc>
                <a:tc>
                  <a:txBody>
                    <a:bodyPr/>
                    <a:lstStyle/>
                    <a:p>
                      <a:pPr marL="0" lvl="0" indent="0" algn="l" rtl="0">
                        <a:spcBef>
                          <a:spcPts val="0"/>
                        </a:spcBef>
                        <a:spcAft>
                          <a:spcPts val="0"/>
                        </a:spcAft>
                        <a:buNone/>
                      </a:pPr>
                      <a:r>
                        <a:rPr lang="fr-FR" sz="1000">
                          <a:solidFill>
                            <a:schemeClr val="dk1"/>
                          </a:solidFill>
                        </a:rPr>
                        <a:t>Support: principaux points et notions rappelés au tableau.</a:t>
                      </a:r>
                      <a:endParaRPr sz="1000">
                        <a:solidFill>
                          <a:schemeClr val="dk1"/>
                        </a:solidFill>
                      </a:endParaRPr>
                    </a:p>
                  </a:txBody>
                  <a:tcPr marL="91425" marR="91425" marT="91425" marB="91425"/>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46"/>
          <p:cNvPicPr preferRelativeResize="0"/>
          <p:nvPr/>
        </p:nvPicPr>
        <p:blipFill>
          <a:blip r:embed="rId3">
            <a:alphaModFix/>
          </a:blip>
          <a:stretch>
            <a:fillRect/>
          </a:stretch>
        </p:blipFill>
        <p:spPr>
          <a:xfrm>
            <a:off x="152400" y="152400"/>
            <a:ext cx="3562124" cy="4515150"/>
          </a:xfrm>
          <a:prstGeom prst="rect">
            <a:avLst/>
          </a:prstGeom>
          <a:noFill/>
          <a:ln>
            <a:noFill/>
          </a:ln>
        </p:spPr>
      </p:pic>
      <p:sp>
        <p:nvSpPr>
          <p:cNvPr id="326" name="Google Shape;326;p46"/>
          <p:cNvSpPr txBox="1"/>
          <p:nvPr/>
        </p:nvSpPr>
        <p:spPr>
          <a:xfrm>
            <a:off x="3899375" y="517700"/>
            <a:ext cx="2054100" cy="130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a:t>11 Novembre 1920: entrée solennelle, sous l’Arc de triomphe, du soldat inconnu.</a:t>
            </a:r>
            <a:endParaRPr/>
          </a:p>
        </p:txBody>
      </p:sp>
      <p:sp>
        <p:nvSpPr>
          <p:cNvPr id="327" name="Google Shape;327;p46"/>
          <p:cNvSpPr txBox="1"/>
          <p:nvPr/>
        </p:nvSpPr>
        <p:spPr>
          <a:xfrm>
            <a:off x="3916075" y="2905750"/>
            <a:ext cx="2087400" cy="105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a:t>28 janvier 1921:</a:t>
            </a:r>
            <a:endParaRPr/>
          </a:p>
          <a:p>
            <a:pPr marL="0" lvl="0" indent="0" algn="l" rtl="0">
              <a:spcBef>
                <a:spcPts val="0"/>
              </a:spcBef>
              <a:spcAft>
                <a:spcPts val="0"/>
              </a:spcAft>
              <a:buNone/>
            </a:pPr>
            <a:r>
              <a:rPr lang="fr-FR"/>
              <a:t>le soldat inconnu est inhumé sous l’Arc de triomphe.</a:t>
            </a:r>
            <a:endParaRPr/>
          </a:p>
        </p:txBody>
      </p:sp>
      <p:sp>
        <p:nvSpPr>
          <p:cNvPr id="328" name="Google Shape;328;p46"/>
          <p:cNvSpPr txBox="1"/>
          <p:nvPr/>
        </p:nvSpPr>
        <p:spPr>
          <a:xfrm>
            <a:off x="425850" y="4709300"/>
            <a:ext cx="3473400" cy="292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fr-FR" sz="800"/>
              <a:t>Source: L’Histoire n°336, 1</a:t>
            </a:r>
            <a:r>
              <a:rPr lang="fr-FR" sz="800" i="1"/>
              <a:t>1 Novembre 1918, Récit d’une journée qui a fait le siècle</a:t>
            </a:r>
            <a:r>
              <a:rPr lang="fr-FR" sz="800"/>
              <a:t>, Novembre 2008.</a:t>
            </a:r>
            <a:endParaRPr sz="800"/>
          </a:p>
        </p:txBody>
      </p:sp>
      <p:pic>
        <p:nvPicPr>
          <p:cNvPr id="329" name="Google Shape;329;p46"/>
          <p:cNvPicPr preferRelativeResize="0"/>
          <p:nvPr/>
        </p:nvPicPr>
        <p:blipFill>
          <a:blip r:embed="rId4">
            <a:alphaModFix/>
          </a:blip>
          <a:stretch>
            <a:fillRect/>
          </a:stretch>
        </p:blipFill>
        <p:spPr>
          <a:xfrm>
            <a:off x="6130925" y="2256550"/>
            <a:ext cx="2885725" cy="2183722"/>
          </a:xfrm>
          <a:prstGeom prst="rect">
            <a:avLst/>
          </a:prstGeom>
          <a:noFill/>
          <a:ln>
            <a:noFill/>
          </a:ln>
        </p:spPr>
      </p:pic>
      <p:sp>
        <p:nvSpPr>
          <p:cNvPr id="330" name="Google Shape;330;p46"/>
          <p:cNvSpPr txBox="1"/>
          <p:nvPr/>
        </p:nvSpPr>
        <p:spPr>
          <a:xfrm>
            <a:off x="133600" y="146775"/>
            <a:ext cx="3022500" cy="3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b="1"/>
              <a:t>Document 1</a:t>
            </a:r>
            <a:endParaRPr b="1"/>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7"/>
          <p:cNvSpPr txBox="1">
            <a:spLocks noGrp="1"/>
          </p:cNvSpPr>
          <p:nvPr>
            <p:ph type="subTitle" idx="1"/>
          </p:nvPr>
        </p:nvSpPr>
        <p:spPr>
          <a:xfrm>
            <a:off x="457200" y="1203480"/>
            <a:ext cx="8229300" cy="2983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r-FR" b="1"/>
              <a:t>Document 2:</a:t>
            </a:r>
            <a:endParaRPr b="1"/>
          </a:p>
          <a:p>
            <a:pPr marL="0" lvl="0" indent="0" algn="l" rtl="0">
              <a:spcBef>
                <a:spcPts val="0"/>
              </a:spcBef>
              <a:spcAft>
                <a:spcPts val="0"/>
              </a:spcAft>
              <a:buNone/>
            </a:pPr>
            <a:r>
              <a:rPr lang="fr-FR" sz="1200"/>
              <a:t>Loi du 8 Novembre 1920, voté à l’unanimité par les députés:</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fr-FR" sz="1200"/>
              <a:t>“-Article premier:les honneurs du Panthéon seront rendus aux restes d’un des soldats non identifié au champs d’honneur au cours de la guerre de 1914-1918.</a:t>
            </a:r>
            <a:endParaRPr sz="1200"/>
          </a:p>
          <a:p>
            <a:pPr marL="0" lvl="0" indent="0" algn="l" rtl="0">
              <a:spcBef>
                <a:spcPts val="0"/>
              </a:spcBef>
              <a:spcAft>
                <a:spcPts val="0"/>
              </a:spcAft>
              <a:buNone/>
            </a:pPr>
            <a:r>
              <a:rPr lang="fr-FR" sz="1200"/>
              <a:t>La translation des restes de ce soldat sera faite solennellement le 11 novembre 1920.</a:t>
            </a:r>
            <a:endParaRPr sz="1200"/>
          </a:p>
          <a:p>
            <a:pPr marL="0" lvl="0" indent="0" algn="l" rtl="0">
              <a:spcBef>
                <a:spcPts val="0"/>
              </a:spcBef>
              <a:spcAft>
                <a:spcPts val="0"/>
              </a:spcAft>
              <a:buNone/>
            </a:pPr>
            <a:r>
              <a:rPr lang="fr-FR" sz="1200"/>
              <a:t>-Article 2: le même jour, les restes du soldat inconnu seront inhumés sous l’Arc de triomphe.”</a:t>
            </a:r>
            <a:endParaRPr sz="1200"/>
          </a:p>
          <a:p>
            <a:pPr marL="0" lvl="0" indent="0" algn="r" rtl="0">
              <a:spcBef>
                <a:spcPts val="0"/>
              </a:spcBef>
              <a:spcAft>
                <a:spcPts val="0"/>
              </a:spcAft>
              <a:buNone/>
            </a:pPr>
            <a:r>
              <a:rPr lang="fr-FR" sz="800"/>
              <a:t>source: site www.cheminsdememoire.gouv.fr</a:t>
            </a:r>
            <a:endParaRPr sz="8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48"/>
          <p:cNvPicPr preferRelativeResize="0"/>
          <p:nvPr/>
        </p:nvPicPr>
        <p:blipFill>
          <a:blip r:embed="rId3">
            <a:alphaModFix/>
          </a:blip>
          <a:stretch>
            <a:fillRect/>
          </a:stretch>
        </p:blipFill>
        <p:spPr>
          <a:xfrm>
            <a:off x="778900" y="1049625"/>
            <a:ext cx="3810000" cy="2600325"/>
          </a:xfrm>
          <a:prstGeom prst="rect">
            <a:avLst/>
          </a:prstGeom>
          <a:noFill/>
          <a:ln>
            <a:noFill/>
          </a:ln>
        </p:spPr>
      </p:pic>
      <p:sp>
        <p:nvSpPr>
          <p:cNvPr id="341" name="Google Shape;341;p48"/>
          <p:cNvSpPr txBox="1"/>
          <p:nvPr/>
        </p:nvSpPr>
        <p:spPr>
          <a:xfrm>
            <a:off x="5244050" y="1051900"/>
            <a:ext cx="3426300" cy="215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p48"/>
          <p:cNvSpPr txBox="1"/>
          <p:nvPr/>
        </p:nvSpPr>
        <p:spPr>
          <a:xfrm>
            <a:off x="4899225" y="4482800"/>
            <a:ext cx="3810000" cy="417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fr-FR" sz="800"/>
              <a:t>source: journal La Croix, 11 Novembre 2009</a:t>
            </a:r>
            <a:endParaRPr sz="800"/>
          </a:p>
        </p:txBody>
      </p:sp>
      <p:sp>
        <p:nvSpPr>
          <p:cNvPr id="343" name="Google Shape;343;p48"/>
          <p:cNvSpPr txBox="1"/>
          <p:nvPr/>
        </p:nvSpPr>
        <p:spPr>
          <a:xfrm>
            <a:off x="4942400" y="468550"/>
            <a:ext cx="3728100" cy="323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200"/>
              <a:t>“La chancelière allemande, Angela Merkel, et le président français, Nicolas Sarkozy, déposent une gerbe sur la tombe du soldat inconnu, entourés de deux soldats français et allemand, et de deux élèves d’une classe bilingue.</a:t>
            </a:r>
            <a:endParaRPr sz="1200"/>
          </a:p>
          <a:p>
            <a:pPr marL="0" lvl="0" indent="0" algn="l" rtl="0">
              <a:lnSpc>
                <a:spcPct val="115000"/>
              </a:lnSpc>
              <a:spcBef>
                <a:spcPts val="0"/>
              </a:spcBef>
              <a:spcAft>
                <a:spcPts val="0"/>
              </a:spcAft>
              <a:buClr>
                <a:schemeClr val="dk1"/>
              </a:buClr>
              <a:buSzPts val="1100"/>
              <a:buFont typeface="Arial"/>
              <a:buNone/>
            </a:pPr>
            <a:r>
              <a:rPr lang="fr-FR" sz="1200">
                <a:solidFill>
                  <a:schemeClr val="dk1"/>
                </a:solidFill>
              </a:rPr>
              <a:t>"Ce 11 novembre, nous ne commémorons pas la victoire d'un peuple contre un autre mais une épreuve qui fut aussi terrible pour l'un que pour l'autre", a souligné Nicolas Sarkozy, "cela fait presqu'un demi-siècle qu'ensemble nous construisons l'avenir, chacun d'entre nous (...) refusant désormais de confondre l'amour de sa patrie avec la haine de l'autre".</a:t>
            </a:r>
            <a:endParaRPr sz="120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fr-FR" sz="1200">
                <a:solidFill>
                  <a:schemeClr val="dk1"/>
                </a:solidFill>
              </a:rPr>
              <a:t>"Je sais que ce qui s'est passé ne peut pas être effacé. Cependant il y a une force, une force qui nous aide, qui peut nous aider à supporter ce qui s'est passé. Cette force, c'est la réconciliation", lui </a:t>
            </a:r>
            <a:r>
              <a:rPr lang="fr-FR" sz="1200">
                <a:solidFill>
                  <a:srgbClr val="333333"/>
                </a:solidFill>
                <a:uFill>
                  <a:noFill/>
                </a:uFill>
                <a:hlinkClick r:id="rId4"/>
              </a:rPr>
              <a:t>a répondu Angela Merkel</a:t>
            </a:r>
            <a:r>
              <a:rPr lang="fr-FR" sz="1200">
                <a:solidFill>
                  <a:schemeClr val="dk1"/>
                </a:solidFill>
              </a:rPr>
              <a:t>.”</a:t>
            </a:r>
            <a:endParaRPr sz="1200">
              <a:solidFill>
                <a:schemeClr val="dk1"/>
              </a:solidFill>
            </a:endParaRPr>
          </a:p>
          <a:p>
            <a:pPr marL="0" lvl="0" indent="0" algn="l" rtl="0">
              <a:spcBef>
                <a:spcPts val="800"/>
              </a:spcBef>
              <a:spcAft>
                <a:spcPts val="0"/>
              </a:spcAft>
              <a:buNone/>
            </a:pPr>
            <a:endParaRPr sz="1200"/>
          </a:p>
        </p:txBody>
      </p:sp>
      <p:sp>
        <p:nvSpPr>
          <p:cNvPr id="344" name="Google Shape;344;p48"/>
          <p:cNvSpPr txBox="1"/>
          <p:nvPr/>
        </p:nvSpPr>
        <p:spPr>
          <a:xfrm>
            <a:off x="684675" y="308950"/>
            <a:ext cx="26136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b="1"/>
              <a:t>Document 3</a:t>
            </a:r>
            <a:endParaRPr b="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49"/>
          <p:cNvPicPr preferRelativeResize="0"/>
          <p:nvPr/>
        </p:nvPicPr>
        <p:blipFill>
          <a:blip r:embed="rId3">
            <a:alphaModFix/>
          </a:blip>
          <a:stretch>
            <a:fillRect/>
          </a:stretch>
        </p:blipFill>
        <p:spPr>
          <a:xfrm>
            <a:off x="778650" y="419600"/>
            <a:ext cx="5667426" cy="3772800"/>
          </a:xfrm>
          <a:prstGeom prst="rect">
            <a:avLst/>
          </a:prstGeom>
          <a:noFill/>
          <a:ln>
            <a:noFill/>
          </a:ln>
        </p:spPr>
      </p:pic>
      <p:sp>
        <p:nvSpPr>
          <p:cNvPr id="350" name="Google Shape;350;p49"/>
          <p:cNvSpPr txBox="1"/>
          <p:nvPr/>
        </p:nvSpPr>
        <p:spPr>
          <a:xfrm>
            <a:off x="834975" y="4233375"/>
            <a:ext cx="5535900" cy="30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a:t>François Hollande, Président de la République, sur la tombe du soldat inconnu le 8 mai 2016.</a:t>
            </a:r>
            <a:endParaRPr/>
          </a:p>
          <a:p>
            <a:pPr marL="0" lvl="0" indent="0" algn="r" rtl="0">
              <a:spcBef>
                <a:spcPts val="0"/>
              </a:spcBef>
              <a:spcAft>
                <a:spcPts val="0"/>
              </a:spcAft>
              <a:buNone/>
            </a:pPr>
            <a:r>
              <a:rPr lang="fr-FR"/>
              <a:t>Source: Le Monde, 8 mai 2016.</a:t>
            </a:r>
            <a:endParaRPr/>
          </a:p>
        </p:txBody>
      </p:sp>
      <p:sp>
        <p:nvSpPr>
          <p:cNvPr id="351" name="Google Shape;351;p49"/>
          <p:cNvSpPr txBox="1"/>
          <p:nvPr/>
        </p:nvSpPr>
        <p:spPr>
          <a:xfrm>
            <a:off x="768175" y="350700"/>
            <a:ext cx="2763900" cy="35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b="1"/>
              <a:t>Document 4</a:t>
            </a:r>
            <a:endParaRPr b="1"/>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0"/>
          <p:cNvSpPr txBox="1">
            <a:spLocks noGrp="1"/>
          </p:cNvSpPr>
          <p:nvPr>
            <p:ph type="subTitle" idx="1"/>
          </p:nvPr>
        </p:nvSpPr>
        <p:spPr>
          <a:xfrm>
            <a:off x="457200" y="1203480"/>
            <a:ext cx="8229300" cy="2983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r-FR" sz="1200">
                <a:solidFill>
                  <a:srgbClr val="4A86E8"/>
                </a:solidFill>
              </a:rPr>
              <a:t>Correction/ Prise de notes:</a:t>
            </a:r>
            <a:endParaRPr sz="1200">
              <a:solidFill>
                <a:srgbClr val="4A86E8"/>
              </a:solidFill>
            </a:endParaRPr>
          </a:p>
          <a:p>
            <a:pPr marL="457200" lvl="0" indent="-304800" algn="l" rtl="0">
              <a:spcBef>
                <a:spcPts val="0"/>
              </a:spcBef>
              <a:spcAft>
                <a:spcPts val="0"/>
              </a:spcAft>
              <a:buClr>
                <a:srgbClr val="4A86E8"/>
              </a:buClr>
              <a:buSzPts val="1200"/>
              <a:buAutoNum type="arabicPeriod"/>
            </a:pPr>
            <a:r>
              <a:rPr lang="fr-FR" sz="1200">
                <a:solidFill>
                  <a:srgbClr val="4A86E8"/>
                </a:solidFill>
              </a:rPr>
              <a:t>Aux lendemains de la guerre</a:t>
            </a:r>
            <a:endParaRPr sz="1200">
              <a:solidFill>
                <a:srgbClr val="4A86E8"/>
              </a:solidFill>
            </a:endParaRPr>
          </a:p>
          <a:p>
            <a:pPr marL="0" lvl="0" indent="0" algn="l" rtl="0">
              <a:spcBef>
                <a:spcPts val="0"/>
              </a:spcBef>
              <a:spcAft>
                <a:spcPts val="0"/>
              </a:spcAft>
              <a:buNone/>
            </a:pPr>
            <a:r>
              <a:rPr lang="fr-FR" sz="1200">
                <a:solidFill>
                  <a:srgbClr val="4A86E8"/>
                </a:solidFill>
              </a:rPr>
              <a:t>-acteurs:les députés, les Associations d’anciens combattants</a:t>
            </a:r>
            <a:endParaRPr sz="1200">
              <a:solidFill>
                <a:srgbClr val="4A86E8"/>
              </a:solidFill>
            </a:endParaRPr>
          </a:p>
          <a:p>
            <a:pPr marL="0" lvl="0" indent="0" algn="l" rtl="0">
              <a:spcBef>
                <a:spcPts val="0"/>
              </a:spcBef>
              <a:spcAft>
                <a:spcPts val="0"/>
              </a:spcAft>
              <a:buNone/>
            </a:pPr>
            <a:r>
              <a:rPr lang="fr-FR" sz="1200">
                <a:solidFill>
                  <a:srgbClr val="4A86E8"/>
                </a:solidFill>
              </a:rPr>
              <a:t>-buts: honorer tous ceux qui sont tombés/véhiculer des valeurs/</a:t>
            </a:r>
            <a:endParaRPr sz="1200">
              <a:solidFill>
                <a:srgbClr val="4A86E8"/>
              </a:solidFill>
            </a:endParaRPr>
          </a:p>
          <a:p>
            <a:pPr marL="0" lvl="0" indent="0" algn="l" rtl="0">
              <a:spcBef>
                <a:spcPts val="0"/>
              </a:spcBef>
              <a:spcAft>
                <a:spcPts val="0"/>
              </a:spcAft>
              <a:buNone/>
            </a:pPr>
            <a:r>
              <a:rPr lang="fr-FR" sz="1200">
                <a:solidFill>
                  <a:srgbClr val="4A86E8"/>
                </a:solidFill>
              </a:rPr>
              <a:t>-le débat sur le lieu: Panthéon/Arc de triomphe,</a:t>
            </a:r>
            <a:endParaRPr sz="1200">
              <a:solidFill>
                <a:srgbClr val="4A86E8"/>
              </a:solidFill>
            </a:endParaRPr>
          </a:p>
          <a:p>
            <a:pPr marL="0" lvl="0" indent="0" algn="l" rtl="0">
              <a:spcBef>
                <a:spcPts val="0"/>
              </a:spcBef>
              <a:spcAft>
                <a:spcPts val="0"/>
              </a:spcAft>
              <a:buNone/>
            </a:pPr>
            <a:r>
              <a:rPr lang="fr-FR" sz="1200">
                <a:solidFill>
                  <a:srgbClr val="4A86E8"/>
                </a:solidFill>
              </a:rPr>
              <a:t>-récit de l’histoire du soldat inconnu:du choix du corps à Verdun à son inhumation</a:t>
            </a:r>
            <a:endParaRPr sz="1200">
              <a:solidFill>
                <a:srgbClr val="4A86E8"/>
              </a:solidFill>
            </a:endParaRPr>
          </a:p>
          <a:p>
            <a:pPr marL="0" lvl="0" indent="0" algn="l" rtl="0">
              <a:spcBef>
                <a:spcPts val="0"/>
              </a:spcBef>
              <a:spcAft>
                <a:spcPts val="0"/>
              </a:spcAft>
              <a:buNone/>
            </a:pPr>
            <a:r>
              <a:rPr lang="fr-FR" sz="1200">
                <a:solidFill>
                  <a:srgbClr val="4A86E8"/>
                </a:solidFill>
              </a:rPr>
              <a:t>-des soldats inconnus dans tous les pays belligérants</a:t>
            </a:r>
            <a:endParaRPr sz="1200">
              <a:solidFill>
                <a:srgbClr val="4A86E8"/>
              </a:solidFill>
            </a:endParaRPr>
          </a:p>
          <a:p>
            <a:pPr marL="0" lvl="0" indent="0" algn="l" rtl="0">
              <a:spcBef>
                <a:spcPts val="0"/>
              </a:spcBef>
              <a:spcAft>
                <a:spcPts val="0"/>
              </a:spcAft>
              <a:buNone/>
            </a:pPr>
            <a:r>
              <a:rPr lang="fr-FR" sz="1200">
                <a:solidFill>
                  <a:srgbClr val="4A86E8"/>
                </a:solidFill>
              </a:rPr>
              <a:t>-1923: début du culte de la flamme</a:t>
            </a:r>
            <a:endParaRPr sz="1200">
              <a:solidFill>
                <a:srgbClr val="4A86E8"/>
              </a:solidFill>
            </a:endParaRPr>
          </a:p>
          <a:p>
            <a:pPr marL="0" lvl="0" indent="0" algn="l" rtl="0">
              <a:spcBef>
                <a:spcPts val="0"/>
              </a:spcBef>
              <a:spcAft>
                <a:spcPts val="0"/>
              </a:spcAft>
              <a:buNone/>
            </a:pPr>
            <a:r>
              <a:rPr lang="fr-FR" sz="1200">
                <a:solidFill>
                  <a:srgbClr val="4A86E8"/>
                </a:solidFill>
              </a:rPr>
              <a:t>-valeur attribuée: un corps national/un corps privé que peuvent pleurer les familles des disparus</a:t>
            </a:r>
            <a:endParaRPr sz="1200">
              <a:solidFill>
                <a:srgbClr val="4A86E8"/>
              </a:solidFill>
            </a:endParaRPr>
          </a:p>
          <a:p>
            <a:pPr marL="0" lvl="0" indent="457200" algn="l" rtl="0">
              <a:spcBef>
                <a:spcPts val="0"/>
              </a:spcBef>
              <a:spcAft>
                <a:spcPts val="0"/>
              </a:spcAft>
              <a:buNone/>
            </a:pPr>
            <a:endParaRPr sz="1200">
              <a:solidFill>
                <a:srgbClr val="4A86E8"/>
              </a:solidFill>
            </a:endParaRPr>
          </a:p>
          <a:p>
            <a:pPr marL="0" lvl="0" indent="0" algn="l" rtl="0">
              <a:spcBef>
                <a:spcPts val="0"/>
              </a:spcBef>
              <a:spcAft>
                <a:spcPts val="0"/>
              </a:spcAft>
              <a:buNone/>
            </a:pPr>
            <a:r>
              <a:rPr lang="fr-FR" sz="1200">
                <a:solidFill>
                  <a:srgbClr val="4A86E8"/>
                </a:solidFill>
              </a:rPr>
              <a:t>2. Aujourd’hui:</a:t>
            </a:r>
            <a:endParaRPr sz="1200">
              <a:solidFill>
                <a:srgbClr val="4A86E8"/>
              </a:solidFill>
            </a:endParaRPr>
          </a:p>
          <a:p>
            <a:pPr marL="0" lvl="0" indent="0" algn="l" rtl="0">
              <a:spcBef>
                <a:spcPts val="0"/>
              </a:spcBef>
              <a:spcAft>
                <a:spcPts val="0"/>
              </a:spcAft>
              <a:buNone/>
            </a:pPr>
            <a:r>
              <a:rPr lang="fr-FR" sz="1200">
                <a:solidFill>
                  <a:srgbClr val="4A86E8"/>
                </a:solidFill>
              </a:rPr>
              <a:t>-honorer les morts de toutes les guerres (doc. 4)</a:t>
            </a:r>
            <a:endParaRPr sz="1200">
              <a:solidFill>
                <a:srgbClr val="4A86E8"/>
              </a:solidFill>
            </a:endParaRPr>
          </a:p>
          <a:p>
            <a:pPr marL="0" lvl="0" indent="0" algn="l" rtl="0">
              <a:spcBef>
                <a:spcPts val="0"/>
              </a:spcBef>
              <a:spcAft>
                <a:spcPts val="0"/>
              </a:spcAft>
              <a:buNone/>
            </a:pPr>
            <a:r>
              <a:rPr lang="fr-FR" sz="1200">
                <a:solidFill>
                  <a:srgbClr val="4A86E8"/>
                </a:solidFill>
              </a:rPr>
              <a:t>-utilisation à des fins politiques dans les enjeux contemporains: une victime symbolique devant laquelle des représentants de nations ennemies hier viennent s’incliner ensemble aujourd’hui/construction de la paix par l’unité  européenne, sécurité collective et multilatéralisme (document 3 et document d’accroche)</a:t>
            </a:r>
            <a:endParaRPr sz="1200">
              <a:solidFill>
                <a:srgbClr val="4A86E8"/>
              </a:solidFill>
            </a:endParaRPr>
          </a:p>
          <a:p>
            <a:pPr marL="0" lvl="0" indent="0" algn="l" rtl="0">
              <a:spcBef>
                <a:spcPts val="0"/>
              </a:spcBef>
              <a:spcAft>
                <a:spcPts val="0"/>
              </a:spcAft>
              <a:buNone/>
            </a:pPr>
            <a:r>
              <a:rPr lang="fr-FR" sz="1200">
                <a:solidFill>
                  <a:srgbClr val="4A86E8"/>
                </a:solidFill>
              </a:rPr>
              <a:t>-un symbole national consensuel qui rassemble et fait partie de l’environnement culturel national.</a:t>
            </a:r>
            <a:endParaRPr sz="1200">
              <a:solidFill>
                <a:srgbClr val="4A86E8"/>
              </a:solidFill>
            </a:endParaRPr>
          </a:p>
          <a:p>
            <a:pPr marL="0" lvl="0" indent="0" algn="l" rtl="0">
              <a:spcBef>
                <a:spcPts val="0"/>
              </a:spcBef>
              <a:spcAft>
                <a:spcPts val="0"/>
              </a:spcAft>
              <a:buNone/>
            </a:pPr>
            <a:endParaRPr sz="1200">
              <a:solidFill>
                <a:srgbClr val="4A86E8"/>
              </a:solidFill>
            </a:endParaRPr>
          </a:p>
          <a:p>
            <a:pPr marL="0" lvl="0" indent="0" algn="l" rtl="0">
              <a:spcBef>
                <a:spcPts val="0"/>
              </a:spcBef>
              <a:spcAft>
                <a:spcPts val="0"/>
              </a:spcAft>
              <a:buNone/>
            </a:pPr>
            <a:r>
              <a:rPr lang="fr-FR" sz="1200">
                <a:solidFill>
                  <a:srgbClr val="4A86E8"/>
                </a:solidFill>
              </a:rPr>
              <a:t>=la mémoire du soldat inconnu est construite à partir des traces du passé mais aussi avec des préoccupations contemporaines.</a:t>
            </a:r>
            <a:endParaRPr sz="1200">
              <a:solidFill>
                <a:srgbClr val="4A86E8"/>
              </a:solidFill>
            </a:endParaRPr>
          </a:p>
          <a:p>
            <a:pPr marL="0" lvl="0" indent="0" algn="l" rtl="0">
              <a:spcBef>
                <a:spcPts val="0"/>
              </a:spcBef>
              <a:spcAft>
                <a:spcPts val="0"/>
              </a:spcAft>
              <a:buNone/>
            </a:pPr>
            <a:endParaRPr sz="1200">
              <a:solidFill>
                <a:srgbClr val="4A86E8"/>
              </a:solidFill>
            </a:endParaRPr>
          </a:p>
          <a:p>
            <a:pPr marL="0" lvl="0" indent="0" algn="l" rtl="0">
              <a:spcBef>
                <a:spcPts val="0"/>
              </a:spcBef>
              <a:spcAft>
                <a:spcPts val="0"/>
              </a:spcAft>
              <a:buClr>
                <a:schemeClr val="dk1"/>
              </a:buClr>
              <a:buSzPts val="1100"/>
              <a:buFont typeface="Arial"/>
              <a:buNone/>
            </a:pPr>
            <a:endParaRPr sz="1200">
              <a:solidFill>
                <a:srgbClr val="4A86E8"/>
              </a:solidFill>
            </a:endParaRPr>
          </a:p>
          <a:p>
            <a:pPr marL="0" lvl="0" indent="0" algn="l" rtl="0">
              <a:spcBef>
                <a:spcPts val="0"/>
              </a:spcBef>
              <a:spcAft>
                <a:spcPts val="0"/>
              </a:spcAft>
              <a:buNone/>
            </a:pPr>
            <a:endParaRPr sz="1200">
              <a:solidFill>
                <a:srgbClr val="4A86E8"/>
              </a:solidFill>
            </a:endParaRPr>
          </a:p>
          <a:p>
            <a:pPr marL="0" lvl="0" indent="0" algn="l" rtl="0">
              <a:spcBef>
                <a:spcPts val="0"/>
              </a:spcBef>
              <a:spcAft>
                <a:spcPts val="0"/>
              </a:spcAft>
              <a:buNone/>
            </a:pPr>
            <a:endParaRPr sz="1200">
              <a:solidFill>
                <a:srgbClr val="4A86E8"/>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57" name="Google Shape;357;p50"/>
          <p:cNvSpPr txBox="1"/>
          <p:nvPr/>
        </p:nvSpPr>
        <p:spPr>
          <a:xfrm>
            <a:off x="467600" y="4183275"/>
            <a:ext cx="7515000" cy="46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358" name="Google Shape;358;p50"/>
          <p:cNvPicPr preferRelativeResize="0"/>
          <p:nvPr/>
        </p:nvPicPr>
        <p:blipFill>
          <a:blip r:embed="rId3">
            <a:alphaModFix/>
          </a:blip>
          <a:stretch>
            <a:fillRect/>
          </a:stretch>
        </p:blipFill>
        <p:spPr>
          <a:xfrm>
            <a:off x="6551725" y="78374"/>
            <a:ext cx="2454400" cy="2619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1"/>
          <p:cNvSpPr txBox="1">
            <a:spLocks noGrp="1"/>
          </p:cNvSpPr>
          <p:nvPr>
            <p:ph type="subTitle" idx="1"/>
          </p:nvPr>
        </p:nvSpPr>
        <p:spPr>
          <a:xfrm>
            <a:off x="457200" y="1203480"/>
            <a:ext cx="8229300" cy="2983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r-FR" b="1"/>
              <a:t>Conclusion générale: </a:t>
            </a:r>
            <a:endParaRPr b="1"/>
          </a:p>
          <a:p>
            <a:pPr marL="0" lvl="0" indent="0" algn="l" rtl="0">
              <a:spcBef>
                <a:spcPts val="0"/>
              </a:spcBef>
              <a:spcAft>
                <a:spcPts val="0"/>
              </a:spcAft>
              <a:buNone/>
            </a:pPr>
            <a:r>
              <a:rPr lang="fr-FR">
                <a:solidFill>
                  <a:srgbClr val="4A86E8"/>
                </a:solidFill>
              </a:rPr>
              <a:t>des enjeux en héritage </a:t>
            </a:r>
            <a:endParaRPr>
              <a:solidFill>
                <a:srgbClr val="4A86E8"/>
              </a:solidFill>
            </a:endParaRPr>
          </a:p>
          <a:p>
            <a:pPr marL="0" lvl="0" indent="0" algn="l" rtl="0">
              <a:spcBef>
                <a:spcPts val="0"/>
              </a:spcBef>
              <a:spcAft>
                <a:spcPts val="0"/>
              </a:spcAft>
              <a:buNone/>
            </a:pPr>
            <a:r>
              <a:rPr lang="fr-FR">
                <a:solidFill>
                  <a:srgbClr val="4A86E8"/>
                </a:solidFill>
              </a:rPr>
              <a:t>-un ordre mondial porteur de démocratie et de paix, la  sécurité collective et l’arbitrage </a:t>
            </a:r>
            <a:endParaRPr>
              <a:solidFill>
                <a:srgbClr val="4A86E8"/>
              </a:solidFill>
            </a:endParaRPr>
          </a:p>
          <a:p>
            <a:pPr marL="0" lvl="0" indent="0" algn="l" rtl="0">
              <a:spcBef>
                <a:spcPts val="0"/>
              </a:spcBef>
              <a:spcAft>
                <a:spcPts val="0"/>
              </a:spcAft>
              <a:buNone/>
            </a:pPr>
            <a:r>
              <a:rPr lang="fr-FR">
                <a:solidFill>
                  <a:srgbClr val="4A86E8"/>
                </a:solidFill>
              </a:rPr>
              <a:t>-un droit international pour les réfugiés politiques ou apatrides</a:t>
            </a:r>
            <a:endParaRPr>
              <a:solidFill>
                <a:srgbClr val="4A86E8"/>
              </a:solidFill>
            </a:endParaRPr>
          </a:p>
          <a:p>
            <a:pPr marL="0" lvl="0" indent="0" algn="l" rtl="0">
              <a:spcBef>
                <a:spcPts val="0"/>
              </a:spcBef>
              <a:spcAft>
                <a:spcPts val="0"/>
              </a:spcAft>
              <a:buNone/>
            </a:pPr>
            <a:r>
              <a:rPr lang="fr-FR">
                <a:solidFill>
                  <a:srgbClr val="4A86E8"/>
                </a:solidFill>
              </a:rPr>
              <a:t>-construire la paix en Europe </a:t>
            </a:r>
            <a:endParaRPr>
              <a:solidFill>
                <a:srgbClr val="4A86E8"/>
              </a:solidFill>
            </a:endParaRPr>
          </a:p>
          <a:p>
            <a:pPr marL="0" lvl="0" indent="0" algn="l" rtl="0">
              <a:spcBef>
                <a:spcPts val="0"/>
              </a:spcBef>
              <a:spcAft>
                <a:spcPts val="0"/>
              </a:spcAft>
              <a:buNone/>
            </a:pPr>
            <a:r>
              <a:rPr lang="fr-FR">
                <a:solidFill>
                  <a:srgbClr val="4A86E8"/>
                </a:solidFill>
              </a:rPr>
              <a:t>-le devoir de mémoire ...la mise en place d’un système commémoratif qui s’imprime fortement dans le temps et dans l’espace</a:t>
            </a:r>
            <a:endParaRPr>
              <a:solidFill>
                <a:srgbClr val="4A86E8"/>
              </a:solidFill>
            </a:endParaRPr>
          </a:p>
          <a:p>
            <a:pPr marL="0" lvl="0" indent="0" algn="l" rtl="0">
              <a:spcBef>
                <a:spcPts val="0"/>
              </a:spcBef>
              <a:spcAft>
                <a:spcPts val="0"/>
              </a:spcAft>
              <a:buNone/>
            </a:pPr>
            <a:r>
              <a:rPr lang="fr-FR">
                <a:solidFill>
                  <a:srgbClr val="4A86E8"/>
                </a:solidFill>
              </a:rPr>
              <a:t>-les enjeux mémoriels autour de la mémoire de la Grande Guerre et du soldat inconnu: un symbole pour les enjeux de paix actuels.</a:t>
            </a:r>
            <a:endParaRPr>
              <a:solidFill>
                <a:srgbClr val="4A86E8"/>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2"/>
          <p:cNvSpPr txBox="1"/>
          <p:nvPr/>
        </p:nvSpPr>
        <p:spPr>
          <a:xfrm>
            <a:off x="659625" y="238625"/>
            <a:ext cx="3323400" cy="28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b="1"/>
              <a:t>Bilan des objectifs notionnels:</a:t>
            </a:r>
            <a:endParaRPr b="1"/>
          </a:p>
          <a:p>
            <a:pPr marL="0" lvl="0" indent="0" algn="l" rtl="0">
              <a:spcBef>
                <a:spcPts val="0"/>
              </a:spcBef>
              <a:spcAft>
                <a:spcPts val="0"/>
              </a:spcAft>
              <a:buNone/>
            </a:pPr>
            <a:endParaRPr b="1"/>
          </a:p>
          <a:p>
            <a:pPr marL="0" lvl="0" indent="0" algn="l" rtl="0">
              <a:spcBef>
                <a:spcPts val="0"/>
              </a:spcBef>
              <a:spcAft>
                <a:spcPts val="0"/>
              </a:spcAft>
              <a:buNone/>
            </a:pPr>
            <a:r>
              <a:rPr lang="fr-FR" sz="1200"/>
              <a:t>-savoir caractériser les principes de Wilson pour comprendre la vision wilsonienne de sortie de guerre et de construction de la paix.</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fr-FR" sz="1200"/>
              <a:t>-savoir caractériser la SDN et les moyens mis en place pour un ordre mondial.</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fr-FR" sz="1200"/>
              <a:t>-savoir expliquer les différentes manières dont les belligérants sont sortis de la guerre et la construction difficile de la paix en Europe.</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fr-FR" sz="1200"/>
              <a:t>-savoir caractériser la mise en place d’un système commémoratif qui s’imprime fortement dans le temps et dans l’espace.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fr-FR" sz="1200"/>
              <a:t>- savoir caractériser la valeur attribuée à la mémoire du soldat inconnu aux lendemains de la guerre et de nos jours</a:t>
            </a:r>
            <a:endParaRPr sz="1200"/>
          </a:p>
          <a:p>
            <a:pPr marL="0" lvl="0" indent="0" algn="l" rtl="0">
              <a:spcBef>
                <a:spcPts val="0"/>
              </a:spcBef>
              <a:spcAft>
                <a:spcPts val="0"/>
              </a:spcAft>
              <a:buNone/>
            </a:pPr>
            <a:endParaRPr sz="1000"/>
          </a:p>
          <a:p>
            <a:pPr marL="0" lvl="0" indent="0" algn="l" rtl="0">
              <a:spcBef>
                <a:spcPts val="0"/>
              </a:spcBef>
              <a:spcAft>
                <a:spcPts val="0"/>
              </a:spcAft>
              <a:buClr>
                <a:schemeClr val="dk1"/>
              </a:buClr>
              <a:buSzPts val="1100"/>
              <a:buFont typeface="Arial"/>
              <a:buNone/>
            </a:pPr>
            <a:endParaRPr/>
          </a:p>
        </p:txBody>
      </p:sp>
      <p:sp>
        <p:nvSpPr>
          <p:cNvPr id="369" name="Google Shape;369;p52"/>
          <p:cNvSpPr txBox="1"/>
          <p:nvPr/>
        </p:nvSpPr>
        <p:spPr>
          <a:xfrm>
            <a:off x="4700950" y="238625"/>
            <a:ext cx="3774000" cy="301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b="1">
                <a:solidFill>
                  <a:schemeClr val="dk1"/>
                </a:solidFill>
              </a:rPr>
              <a:t>Principaux acteurs:</a:t>
            </a:r>
            <a:r>
              <a:rPr lang="fr-FR">
                <a:solidFill>
                  <a:schemeClr val="dk1"/>
                </a:solidFill>
              </a:rPr>
              <a:t> Wilson, Clemenceau, Lloyd George, la SDN, Nansen, les Anciens combattants, les civils endeuillés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fr-FR" b="1">
                <a:solidFill>
                  <a:schemeClr val="dk1"/>
                </a:solidFill>
              </a:rPr>
              <a:t>Principaux repères:</a:t>
            </a:r>
            <a:endParaRPr b="1">
              <a:solidFill>
                <a:schemeClr val="dk1"/>
              </a:solidFill>
            </a:endParaRPr>
          </a:p>
          <a:p>
            <a:pPr marL="0" lvl="0" indent="0" algn="l" rtl="0">
              <a:spcBef>
                <a:spcPts val="0"/>
              </a:spcBef>
              <a:spcAft>
                <a:spcPts val="0"/>
              </a:spcAft>
              <a:buNone/>
            </a:pPr>
            <a:r>
              <a:rPr lang="fr-FR">
                <a:solidFill>
                  <a:schemeClr val="dk1"/>
                </a:solidFill>
              </a:rPr>
              <a:t>-janvier 1918: 14 points de Wilson</a:t>
            </a:r>
            <a:endParaRPr>
              <a:solidFill>
                <a:schemeClr val="dk1"/>
              </a:solidFill>
            </a:endParaRPr>
          </a:p>
          <a:p>
            <a:pPr marL="0" lvl="0" indent="0" algn="l" rtl="0">
              <a:spcBef>
                <a:spcPts val="0"/>
              </a:spcBef>
              <a:spcAft>
                <a:spcPts val="0"/>
              </a:spcAft>
              <a:buNone/>
            </a:pPr>
            <a:r>
              <a:rPr lang="fr-FR">
                <a:solidFill>
                  <a:schemeClr val="dk1"/>
                </a:solidFill>
              </a:rPr>
              <a:t>-11 Novembre 1918</a:t>
            </a:r>
            <a:endParaRPr>
              <a:solidFill>
                <a:schemeClr val="dk1"/>
              </a:solidFill>
            </a:endParaRPr>
          </a:p>
          <a:p>
            <a:pPr marL="0" lvl="0" indent="0" algn="l" rtl="0">
              <a:spcBef>
                <a:spcPts val="0"/>
              </a:spcBef>
              <a:spcAft>
                <a:spcPts val="0"/>
              </a:spcAft>
              <a:buNone/>
            </a:pPr>
            <a:r>
              <a:rPr lang="fr-FR">
                <a:solidFill>
                  <a:schemeClr val="dk1"/>
                </a:solidFill>
              </a:rPr>
              <a:t>-1919-1923: les Traités de paix</a:t>
            </a:r>
            <a:endParaRPr>
              <a:solidFill>
                <a:schemeClr val="dk1"/>
              </a:solidFill>
            </a:endParaRPr>
          </a:p>
          <a:p>
            <a:pPr marL="0" lvl="0" indent="0" algn="l" rtl="0">
              <a:spcBef>
                <a:spcPts val="0"/>
              </a:spcBef>
              <a:spcAft>
                <a:spcPts val="0"/>
              </a:spcAft>
              <a:buNone/>
            </a:pPr>
            <a:r>
              <a:rPr lang="fr-FR">
                <a:solidFill>
                  <a:schemeClr val="dk1"/>
                </a:solidFill>
              </a:rPr>
              <a:t>-28 Juin 1919: Traité de Versailles</a:t>
            </a:r>
            <a:endParaRPr>
              <a:solidFill>
                <a:schemeClr val="dk1"/>
              </a:solidFill>
            </a:endParaRPr>
          </a:p>
          <a:p>
            <a:pPr marL="0" lvl="0" indent="0" algn="l" rtl="0">
              <a:spcBef>
                <a:spcPts val="0"/>
              </a:spcBef>
              <a:spcAft>
                <a:spcPts val="0"/>
              </a:spcAft>
              <a:buNone/>
            </a:pPr>
            <a:r>
              <a:rPr lang="fr-FR">
                <a:solidFill>
                  <a:schemeClr val="dk1"/>
                </a:solidFill>
              </a:rPr>
              <a:t>-1920: création de la SDN</a:t>
            </a:r>
            <a:endParaRPr>
              <a:solidFill>
                <a:schemeClr val="dk1"/>
              </a:solidFill>
            </a:endParaRPr>
          </a:p>
          <a:p>
            <a:pPr marL="0" lvl="0" indent="0" algn="l" rtl="0">
              <a:spcBef>
                <a:spcPts val="0"/>
              </a:spcBef>
              <a:spcAft>
                <a:spcPts val="0"/>
              </a:spcAft>
              <a:buNone/>
            </a:pPr>
            <a:r>
              <a:rPr lang="fr-FR">
                <a:solidFill>
                  <a:schemeClr val="dk1"/>
                </a:solidFill>
              </a:rPr>
              <a:t>-11 novembre 1920:entrée du soldat inconnu sous l’Arc de triomphe</a:t>
            </a:r>
            <a:endParaRPr>
              <a:solidFill>
                <a:schemeClr val="dk1"/>
              </a:solidFill>
            </a:endParaRPr>
          </a:p>
          <a:p>
            <a:pPr marL="0" lvl="0" indent="0" algn="l" rtl="0">
              <a:spcBef>
                <a:spcPts val="0"/>
              </a:spcBef>
              <a:spcAft>
                <a:spcPts val="0"/>
              </a:spcAft>
              <a:buNone/>
            </a:pPr>
            <a:r>
              <a:rPr lang="fr-FR">
                <a:solidFill>
                  <a:schemeClr val="dk1"/>
                </a:solidFill>
              </a:rPr>
              <a:t>-1922: passeport Nansen</a:t>
            </a:r>
            <a:endParaRPr>
              <a:solidFill>
                <a:schemeClr val="dk1"/>
              </a:solidFill>
            </a:endParaRPr>
          </a:p>
          <a:p>
            <a:pPr marL="0" lvl="0" indent="0" algn="l" rtl="0">
              <a:spcBef>
                <a:spcPts val="0"/>
              </a:spcBef>
              <a:spcAft>
                <a:spcPts val="0"/>
              </a:spcAft>
              <a:buClr>
                <a:schemeClr val="dk1"/>
              </a:buClr>
              <a:buSzPts val="1100"/>
              <a:buFont typeface="Arial"/>
              <a:buNone/>
            </a:pPr>
            <a:r>
              <a:rPr lang="fr-FR">
                <a:solidFill>
                  <a:schemeClr val="dk1"/>
                </a:solidFill>
              </a:rPr>
              <a:t>-1917-1922: guerre civile en Russie</a:t>
            </a:r>
            <a:endParaRPr>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7"/>
          <p:cNvPicPr preferRelativeResize="0"/>
          <p:nvPr/>
        </p:nvPicPr>
        <p:blipFill>
          <a:blip r:embed="rId3">
            <a:alphaModFix/>
          </a:blip>
          <a:stretch>
            <a:fillRect/>
          </a:stretch>
        </p:blipFill>
        <p:spPr>
          <a:xfrm>
            <a:off x="152400" y="152400"/>
            <a:ext cx="3484323" cy="4838702"/>
          </a:xfrm>
          <a:prstGeom prst="rect">
            <a:avLst/>
          </a:prstGeom>
          <a:noFill/>
          <a:ln>
            <a:noFill/>
          </a:ln>
        </p:spPr>
      </p:pic>
      <p:sp>
        <p:nvSpPr>
          <p:cNvPr id="87" name="Google Shape;87;p17"/>
          <p:cNvSpPr txBox="1"/>
          <p:nvPr/>
        </p:nvSpPr>
        <p:spPr>
          <a:xfrm>
            <a:off x="4216675" y="651275"/>
            <a:ext cx="3484200" cy="77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a:t>→articulation dans le programme et dans le thème:conclusion de l’année de Première et ouverture vers la terminale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fr-FR"/>
              <a:t>→contraintes: </a:t>
            </a:r>
            <a:endParaRPr/>
          </a:p>
          <a:p>
            <a:pPr marL="0" lvl="0" indent="0" algn="l" rtl="0">
              <a:spcBef>
                <a:spcPts val="0"/>
              </a:spcBef>
              <a:spcAft>
                <a:spcPts val="0"/>
              </a:spcAft>
              <a:buNone/>
            </a:pPr>
            <a:r>
              <a:rPr lang="fr-FR"/>
              <a:t>-de nombreux objectifs pour un temps court: 3h, 3h30 maximum</a:t>
            </a:r>
            <a:endParaRPr/>
          </a:p>
          <a:p>
            <a:pPr marL="0" lvl="0" indent="0" algn="l" rtl="0">
              <a:spcBef>
                <a:spcPts val="0"/>
              </a:spcBef>
              <a:spcAft>
                <a:spcPts val="0"/>
              </a:spcAft>
              <a:buNone/>
            </a:pPr>
            <a:endParaRPr/>
          </a:p>
          <a:p>
            <a:pPr marL="0" lvl="0" indent="0" algn="l" rtl="0">
              <a:spcBef>
                <a:spcPts val="0"/>
              </a:spcBef>
              <a:spcAft>
                <a:spcPts val="0"/>
              </a:spcAft>
              <a:buNone/>
            </a:pPr>
            <a:r>
              <a:rPr lang="fr-FR"/>
              <a:t>-l’absence d’information sur le programme de Terminale.</a:t>
            </a:r>
            <a:endParaRPr/>
          </a:p>
          <a:p>
            <a:pPr marL="0" lvl="0" indent="0" algn="l" rtl="0">
              <a:spcBef>
                <a:spcPts val="0"/>
              </a:spcBef>
              <a:spcAft>
                <a:spcPts val="0"/>
              </a:spcAft>
              <a:buNone/>
            </a:pPr>
            <a:endParaRPr/>
          </a:p>
          <a:p>
            <a:pPr marL="0" lvl="0" indent="0" algn="l" rtl="0">
              <a:spcBef>
                <a:spcPts val="0"/>
              </a:spcBef>
              <a:spcAft>
                <a:spcPts val="0"/>
              </a:spcAft>
              <a:buNone/>
            </a:pPr>
            <a:r>
              <a:rPr lang="fr-FR"/>
              <a:t>→ce qui change:</a:t>
            </a:r>
            <a:endParaRPr/>
          </a:p>
          <a:p>
            <a:pPr marL="0" lvl="0" indent="0" algn="l" rtl="0">
              <a:spcBef>
                <a:spcPts val="0"/>
              </a:spcBef>
              <a:spcAft>
                <a:spcPts val="0"/>
              </a:spcAft>
              <a:buNone/>
            </a:pPr>
            <a:r>
              <a:rPr lang="fr-FR"/>
              <a:t>-la  place accordée aux Traités de Paix</a:t>
            </a:r>
            <a:endParaRPr/>
          </a:p>
          <a:p>
            <a:pPr marL="0" lvl="0" indent="0" algn="l" rtl="0">
              <a:spcBef>
                <a:spcPts val="0"/>
              </a:spcBef>
              <a:spcAft>
                <a:spcPts val="0"/>
              </a:spcAft>
              <a:buNone/>
            </a:pPr>
            <a:r>
              <a:rPr lang="fr-FR"/>
              <a:t>-les enjeux de mémoire</a:t>
            </a:r>
            <a:endParaRPr/>
          </a:p>
          <a:p>
            <a:pPr marL="0" lvl="0" indent="0" algn="l" rtl="0">
              <a:spcBef>
                <a:spcPts val="0"/>
              </a:spcBef>
              <a:spcAft>
                <a:spcPts val="0"/>
              </a:spcAft>
              <a:buNone/>
            </a:pPr>
            <a:r>
              <a:rPr lang="fr-FR"/>
              <a:t>-le passeport Nansen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3"/>
          <p:cNvSpPr txBox="1"/>
          <p:nvPr/>
        </p:nvSpPr>
        <p:spPr>
          <a:xfrm>
            <a:off x="425850" y="442550"/>
            <a:ext cx="8149500" cy="386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a:t>Sitographie et bibliographie:</a:t>
            </a:r>
            <a:endParaRPr/>
          </a:p>
          <a:p>
            <a:pPr marL="0" lvl="0" indent="0" algn="l" rtl="0">
              <a:spcBef>
                <a:spcPts val="0"/>
              </a:spcBef>
              <a:spcAft>
                <a:spcPts val="0"/>
              </a:spcAft>
              <a:buNone/>
            </a:pPr>
            <a:r>
              <a:rPr lang="fr-FR"/>
              <a:t>htpps://</a:t>
            </a:r>
            <a:r>
              <a:rPr lang="fr-FR" u="sng">
                <a:solidFill>
                  <a:schemeClr val="hlink"/>
                </a:solidFill>
                <a:hlinkClick r:id="rId3"/>
              </a:rPr>
              <a:t>www.cheminsdemémoire.gouv.fr</a:t>
            </a:r>
            <a:r>
              <a:rPr lang="fr-FR"/>
              <a:t>/</a:t>
            </a:r>
            <a:endParaRPr/>
          </a:p>
          <a:p>
            <a:pPr marL="0" lvl="0" indent="0" algn="l" rtl="0">
              <a:spcBef>
                <a:spcPts val="0"/>
              </a:spcBef>
              <a:spcAft>
                <a:spcPts val="0"/>
              </a:spcAft>
              <a:buNone/>
            </a:pPr>
            <a:r>
              <a:rPr lang="fr-FR" u="sng">
                <a:solidFill>
                  <a:schemeClr val="hlink"/>
                </a:solidFill>
                <a:hlinkClick r:id="rId4"/>
              </a:rPr>
              <a:t>www.centenaire.org</a:t>
            </a:r>
            <a:endParaRPr/>
          </a:p>
          <a:p>
            <a:pPr marL="0" lvl="0" indent="0" algn="l" rtl="0">
              <a:spcBef>
                <a:spcPts val="0"/>
              </a:spcBef>
              <a:spcAft>
                <a:spcPts val="0"/>
              </a:spcAft>
              <a:buNone/>
            </a:pPr>
            <a:r>
              <a:rPr lang="fr-FR"/>
              <a:t>https://www.elysee.fr/</a:t>
            </a:r>
            <a:endParaRPr/>
          </a:p>
          <a:p>
            <a:pPr marL="0" lvl="0" indent="0" algn="l" rtl="0">
              <a:spcBef>
                <a:spcPts val="0"/>
              </a:spcBef>
              <a:spcAft>
                <a:spcPts val="0"/>
              </a:spcAft>
              <a:buNone/>
            </a:pPr>
            <a:r>
              <a:rPr lang="fr-FR" u="sng">
                <a:solidFill>
                  <a:schemeClr val="hlink"/>
                </a:solidFill>
                <a:hlinkClick r:id="rId5"/>
              </a:rPr>
              <a:t>https://www.ofpra.gouv.fr/</a:t>
            </a:r>
            <a:endParaRPr/>
          </a:p>
          <a:p>
            <a:pPr marL="0" lvl="0" indent="0" algn="l" rtl="0">
              <a:spcBef>
                <a:spcPts val="0"/>
              </a:spcBef>
              <a:spcAft>
                <a:spcPts val="0"/>
              </a:spcAft>
              <a:buNone/>
            </a:pPr>
            <a:endParaRPr/>
          </a:p>
          <a:p>
            <a:pPr marL="0" lvl="0" indent="0" algn="l" rtl="0">
              <a:spcBef>
                <a:spcPts val="0"/>
              </a:spcBef>
              <a:spcAft>
                <a:spcPts val="0"/>
              </a:spcAft>
              <a:buNone/>
            </a:pPr>
            <a:r>
              <a:rPr lang="fr-FR" sz="1200"/>
              <a:t>Pierre Milza, </a:t>
            </a:r>
            <a:r>
              <a:rPr lang="fr-FR" sz="1200" i="1"/>
              <a:t>De Versailles à Berlin 1919-1945</a:t>
            </a:r>
            <a:r>
              <a:rPr lang="fr-FR" sz="1200"/>
              <a:t> Masson, collection Histoire contemporaine générale,1990</a:t>
            </a:r>
            <a:endParaRPr sz="1200"/>
          </a:p>
          <a:p>
            <a:pPr marL="0" lvl="0" indent="0" algn="l" rtl="0">
              <a:spcBef>
                <a:spcPts val="0"/>
              </a:spcBef>
              <a:spcAft>
                <a:spcPts val="0"/>
              </a:spcAft>
              <a:buNone/>
            </a:pPr>
            <a:r>
              <a:rPr lang="fr-FR" sz="1200"/>
              <a:t>Jean-Yves Le Naour,</a:t>
            </a:r>
            <a:r>
              <a:rPr lang="fr-FR" sz="1200" i="1"/>
              <a:t> Le soldat inconnu-la guerre, la mort, la mémoire</a:t>
            </a:r>
            <a:r>
              <a:rPr lang="fr-FR" sz="1200"/>
              <a:t>, Découverte Gallimard 2008</a:t>
            </a:r>
            <a:endParaRPr sz="1200"/>
          </a:p>
          <a:p>
            <a:pPr marL="0" lvl="0" indent="0" algn="l" rtl="0">
              <a:spcBef>
                <a:spcPts val="0"/>
              </a:spcBef>
              <a:spcAft>
                <a:spcPts val="0"/>
              </a:spcAft>
              <a:buNone/>
            </a:pPr>
            <a:r>
              <a:rPr lang="fr-FR" sz="1200"/>
              <a:t>JJ Becker, </a:t>
            </a:r>
            <a:r>
              <a:rPr lang="fr-FR" sz="1200" i="1"/>
              <a:t>Dictionnaire de la Grande Guerre</a:t>
            </a:r>
            <a:r>
              <a:rPr lang="fr-FR" sz="1200"/>
              <a:t>, André Versaille</a:t>
            </a:r>
            <a:endParaRPr sz="1200"/>
          </a:p>
          <a:p>
            <a:pPr marL="0" lvl="0" indent="0" algn="l" rtl="0">
              <a:spcBef>
                <a:spcPts val="0"/>
              </a:spcBef>
              <a:spcAft>
                <a:spcPts val="0"/>
              </a:spcAft>
              <a:buNone/>
            </a:pPr>
            <a:r>
              <a:rPr lang="fr-FR" sz="1200"/>
              <a:t>JJ Becker,</a:t>
            </a:r>
            <a:r>
              <a:rPr lang="fr-FR" sz="1200" i="1"/>
              <a:t> le Traité de Versailles</a:t>
            </a:r>
            <a:r>
              <a:rPr lang="fr-FR" sz="1200"/>
              <a:t>, PUF, 2002</a:t>
            </a:r>
            <a:endParaRPr sz="1200"/>
          </a:p>
          <a:p>
            <a:pPr marL="0" lvl="0" indent="0" algn="l" rtl="0">
              <a:spcBef>
                <a:spcPts val="0"/>
              </a:spcBef>
              <a:spcAft>
                <a:spcPts val="0"/>
              </a:spcAft>
              <a:buNone/>
            </a:pPr>
            <a:r>
              <a:rPr lang="fr-FR" sz="1200"/>
              <a:t>A. Becker </a:t>
            </a:r>
            <a:r>
              <a:rPr lang="fr-FR" sz="1200" i="1"/>
              <a:t>Les monuments aux morts dans la Grande Guerre</a:t>
            </a:r>
            <a:r>
              <a:rPr lang="fr-FR" sz="1200"/>
              <a:t>, Errance, 1998</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fr-FR" sz="1200" i="1"/>
              <a:t>Le 1, Le traité de Versailles, un nouveau monde,</a:t>
            </a:r>
            <a:r>
              <a:rPr lang="fr-FR" sz="1200"/>
              <a:t> Hors série 2018</a:t>
            </a:r>
            <a:endParaRPr sz="1200"/>
          </a:p>
          <a:p>
            <a:pPr marL="0" lvl="0" indent="0" algn="l" rtl="0">
              <a:spcBef>
                <a:spcPts val="0"/>
              </a:spcBef>
              <a:spcAft>
                <a:spcPts val="0"/>
              </a:spcAft>
              <a:buNone/>
            </a:pPr>
            <a:r>
              <a:rPr lang="fr-FR" sz="1200" i="1"/>
              <a:t>L’Histoire, le siècle des réfugiés, </a:t>
            </a:r>
            <a:r>
              <a:rPr lang="fr-FR" sz="1200"/>
              <a:t>n°365 juin 2011</a:t>
            </a:r>
            <a:endParaRPr sz="1200"/>
          </a:p>
          <a:p>
            <a:pPr marL="0" lvl="0" indent="0" algn="l" rtl="0">
              <a:spcBef>
                <a:spcPts val="0"/>
              </a:spcBef>
              <a:spcAft>
                <a:spcPts val="0"/>
              </a:spcAft>
              <a:buNone/>
            </a:pPr>
            <a:r>
              <a:rPr lang="fr-FR" sz="1200" i="1"/>
              <a:t>L’Histoire</a:t>
            </a:r>
            <a:r>
              <a:rPr lang="fr-FR" sz="1200"/>
              <a:t>,</a:t>
            </a:r>
            <a:r>
              <a:rPr lang="fr-FR" sz="1200" i="1"/>
              <a:t> 1918: comment la guerre nous a changés?</a:t>
            </a:r>
            <a:r>
              <a:rPr lang="fr-FR" sz="1200"/>
              <a:t> n°449-450 juillet-août 2018</a:t>
            </a:r>
            <a:endParaRPr sz="1200"/>
          </a:p>
          <a:p>
            <a:pPr marL="0" lvl="0" indent="0" algn="l" rtl="0">
              <a:spcBef>
                <a:spcPts val="0"/>
              </a:spcBef>
              <a:spcAft>
                <a:spcPts val="0"/>
              </a:spcAft>
              <a:buNone/>
            </a:pPr>
            <a:r>
              <a:rPr lang="fr-FR" sz="1200" i="1"/>
              <a:t>Les Collections de l’Histoire, 1914-1918 la Grande Guerre</a:t>
            </a:r>
            <a:r>
              <a:rPr lang="fr-FR" sz="1200"/>
              <a:t>, n°21, octobre-décembre 2003</a:t>
            </a:r>
            <a:endParaRPr sz="1200"/>
          </a:p>
          <a:p>
            <a:pPr marL="0" lvl="0" indent="0" algn="l" rtl="0">
              <a:spcBef>
                <a:spcPts val="0"/>
              </a:spcBef>
              <a:spcAft>
                <a:spcPts val="0"/>
              </a:spcAft>
              <a:buNone/>
            </a:pPr>
            <a:r>
              <a:rPr lang="fr-FR" sz="1200" i="1"/>
              <a:t>L’Histoire, 11 Novembre 1918 récit d’une journée qui a fait le siècle</a:t>
            </a:r>
            <a:r>
              <a:rPr lang="fr-FR" sz="1200"/>
              <a:t>, n°336, Novembre 2008</a:t>
            </a:r>
            <a:endParaRPr sz="1200"/>
          </a:p>
          <a:p>
            <a:pPr marL="0" lvl="0" indent="0" algn="l" rtl="0">
              <a:spcBef>
                <a:spcPts val="0"/>
              </a:spcBef>
              <a:spcAft>
                <a:spcPts val="0"/>
              </a:spcAft>
              <a:buNone/>
            </a:pPr>
            <a:r>
              <a:rPr lang="fr-FR" sz="1200" i="1"/>
              <a:t>L’Histoire, les pacifistes, </a:t>
            </a:r>
            <a:r>
              <a:rPr lang="fr-FR" sz="1200"/>
              <a:t>n°411, mai 2015</a:t>
            </a:r>
            <a:endParaRPr sz="1200"/>
          </a:p>
          <a:p>
            <a:pPr marL="0" lvl="0" indent="0" algn="l" rtl="0">
              <a:spcBef>
                <a:spcPts val="0"/>
              </a:spcBef>
              <a:spcAft>
                <a:spcPts val="0"/>
              </a:spcAft>
              <a:buNone/>
            </a:pPr>
            <a:r>
              <a:rPr lang="fr-FR" sz="1200" i="1"/>
              <a:t>Les chemins de la mémoire, 1919 Honorer les combattants</a:t>
            </a:r>
            <a:r>
              <a:rPr lang="fr-FR" sz="1200"/>
              <a:t>, n°266, janvier-mars 2019</a:t>
            </a:r>
            <a:endParaRPr sz="1200"/>
          </a:p>
          <a:p>
            <a:pPr marL="0" lvl="0" indent="0" algn="l" rtl="0">
              <a:spcBef>
                <a:spcPts val="0"/>
              </a:spcBef>
              <a:spcAft>
                <a:spcPts val="0"/>
              </a:spcAft>
              <a:buNone/>
            </a:pPr>
            <a:endParaRPr sz="1100"/>
          </a:p>
          <a:p>
            <a:pPr marL="0" lvl="0" indent="0" algn="l" rtl="0">
              <a:spcBef>
                <a:spcPts val="0"/>
              </a:spcBef>
              <a:spcAft>
                <a:spcPts val="0"/>
              </a:spcAft>
              <a:buNone/>
            </a:pPr>
            <a:endParaRPr sz="1100"/>
          </a:p>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501000" y="159250"/>
            <a:ext cx="6681900" cy="12735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fr-FR" b="1">
                <a:solidFill>
                  <a:srgbClr val="FF0000"/>
                </a:solidFill>
              </a:rPr>
              <a:t>Chapitre 3: </a:t>
            </a:r>
            <a:endParaRPr b="1">
              <a:solidFill>
                <a:srgbClr val="FF0000"/>
              </a:solidFill>
            </a:endParaRPr>
          </a:p>
          <a:p>
            <a:pPr marL="0" lvl="0" indent="0" algn="ctr" rtl="0">
              <a:spcBef>
                <a:spcPts val="0"/>
              </a:spcBef>
              <a:spcAft>
                <a:spcPts val="0"/>
              </a:spcAft>
              <a:buClr>
                <a:schemeClr val="dk1"/>
              </a:buClr>
              <a:buSzPts val="1100"/>
              <a:buFont typeface="Arial"/>
              <a:buNone/>
            </a:pPr>
            <a:r>
              <a:rPr lang="fr-FR" b="1">
                <a:solidFill>
                  <a:srgbClr val="FF0000"/>
                </a:solidFill>
              </a:rPr>
              <a:t>Sortir de la guerre: </a:t>
            </a:r>
            <a:endParaRPr b="1">
              <a:solidFill>
                <a:srgbClr val="FF0000"/>
              </a:solidFill>
            </a:endParaRPr>
          </a:p>
          <a:p>
            <a:pPr marL="0" lvl="0" indent="0" algn="ctr" rtl="0">
              <a:spcBef>
                <a:spcPts val="0"/>
              </a:spcBef>
              <a:spcAft>
                <a:spcPts val="0"/>
              </a:spcAft>
              <a:buNone/>
            </a:pPr>
            <a:r>
              <a:rPr lang="fr-FR" b="1">
                <a:solidFill>
                  <a:srgbClr val="FF0000"/>
                </a:solidFill>
              </a:rPr>
              <a:t>la tentative de construction d’un ordre des nations démocratiques</a:t>
            </a:r>
            <a:endParaRPr sz="1000" b="1"/>
          </a:p>
          <a:p>
            <a:pPr marL="0" lvl="0" indent="0" algn="l" rtl="0">
              <a:spcBef>
                <a:spcPts val="0"/>
              </a:spcBef>
              <a:spcAft>
                <a:spcPts val="0"/>
              </a:spcAft>
              <a:buNone/>
            </a:pPr>
            <a:endParaRPr sz="1000" b="1"/>
          </a:p>
          <a:p>
            <a:pPr marL="0" lvl="0" indent="0" algn="l" rtl="0">
              <a:spcBef>
                <a:spcPts val="0"/>
              </a:spcBef>
              <a:spcAft>
                <a:spcPts val="0"/>
              </a:spcAft>
              <a:buNone/>
            </a:pPr>
            <a:endParaRPr sz="1000" b="1"/>
          </a:p>
          <a:p>
            <a:pPr marL="0" lvl="0" indent="0" algn="l" rtl="0">
              <a:spcBef>
                <a:spcPts val="0"/>
              </a:spcBef>
              <a:spcAft>
                <a:spcPts val="0"/>
              </a:spcAft>
              <a:buNone/>
            </a:pPr>
            <a:endParaRPr sz="1000" b="1"/>
          </a:p>
        </p:txBody>
      </p:sp>
      <p:sp>
        <p:nvSpPr>
          <p:cNvPr id="93" name="Google Shape;93;p18"/>
          <p:cNvSpPr txBox="1">
            <a:spLocks noGrp="1"/>
          </p:cNvSpPr>
          <p:nvPr>
            <p:ph type="subTitle" idx="1"/>
          </p:nvPr>
        </p:nvSpPr>
        <p:spPr>
          <a:xfrm>
            <a:off x="4888250" y="2219825"/>
            <a:ext cx="4019700" cy="1446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r-FR">
                <a:solidFill>
                  <a:srgbClr val="4A86E8"/>
                </a:solidFill>
              </a:rPr>
              <a:t>Question ouverte: </a:t>
            </a:r>
            <a:r>
              <a:rPr lang="fr-FR" i="1">
                <a:solidFill>
                  <a:srgbClr val="4A86E8"/>
                </a:solidFill>
              </a:rPr>
              <a:t>donnez des hypothèses concernant l’attitude de ces personnes.</a:t>
            </a:r>
            <a:endParaRPr i="1">
              <a:solidFill>
                <a:srgbClr val="4A86E8"/>
              </a:solidFill>
            </a:endParaRPr>
          </a:p>
          <a:p>
            <a:pPr marL="0" lvl="0" indent="0" algn="l" rtl="0">
              <a:spcBef>
                <a:spcPts val="0"/>
              </a:spcBef>
              <a:spcAft>
                <a:spcPts val="0"/>
              </a:spcAft>
              <a:buNone/>
            </a:pPr>
            <a:endParaRPr>
              <a:solidFill>
                <a:srgbClr val="4A86E8"/>
              </a:solidFill>
            </a:endParaRPr>
          </a:p>
          <a:p>
            <a:pPr marL="0" lvl="0" indent="0" algn="l" rtl="0">
              <a:spcBef>
                <a:spcPts val="0"/>
              </a:spcBef>
              <a:spcAft>
                <a:spcPts val="0"/>
              </a:spcAft>
              <a:buNone/>
            </a:pPr>
            <a:r>
              <a:rPr lang="fr-FR">
                <a:solidFill>
                  <a:srgbClr val="4A86E8"/>
                </a:solidFill>
              </a:rPr>
              <a:t>-la joie :la victoire/espoir de paix/fin du cauchemar...</a:t>
            </a:r>
            <a:endParaRPr>
              <a:solidFill>
                <a:srgbClr val="4A86E8"/>
              </a:solidFill>
            </a:endParaRPr>
          </a:p>
          <a:p>
            <a:pPr marL="0" lvl="0" indent="0" algn="l" rtl="0">
              <a:spcBef>
                <a:spcPts val="0"/>
              </a:spcBef>
              <a:spcAft>
                <a:spcPts val="0"/>
              </a:spcAft>
              <a:buNone/>
            </a:pPr>
            <a:r>
              <a:rPr lang="fr-FR">
                <a:solidFill>
                  <a:srgbClr val="4A86E8"/>
                </a:solidFill>
              </a:rPr>
              <a:t>-la tristesse:le traumatisme de la brutalisation de la guerre/la perte des camarades</a:t>
            </a:r>
            <a:endParaRPr>
              <a:solidFill>
                <a:srgbClr val="4A86E8"/>
              </a:solidFill>
            </a:endParaRPr>
          </a:p>
          <a:p>
            <a:pPr marL="0" lvl="0" indent="0" algn="l" rtl="0">
              <a:spcBef>
                <a:spcPts val="0"/>
              </a:spcBef>
              <a:spcAft>
                <a:spcPts val="0"/>
              </a:spcAft>
              <a:buNone/>
            </a:pPr>
            <a:endParaRPr>
              <a:solidFill>
                <a:srgbClr val="1155CC"/>
              </a:solidFill>
            </a:endParaRPr>
          </a:p>
          <a:p>
            <a:pPr marL="0" lvl="0" indent="0" algn="l" rtl="0">
              <a:spcBef>
                <a:spcPts val="0"/>
              </a:spcBef>
              <a:spcAft>
                <a:spcPts val="0"/>
              </a:spcAft>
              <a:buClr>
                <a:schemeClr val="dk1"/>
              </a:buClr>
              <a:buSzPts val="1100"/>
              <a:buFont typeface="Arial"/>
              <a:buNone/>
            </a:pPr>
            <a:r>
              <a:rPr lang="fr-FR" sz="1100" b="1" i="1">
                <a:solidFill>
                  <a:srgbClr val="666666"/>
                </a:solidFill>
              </a:rPr>
              <a:t>Capacités: </a:t>
            </a:r>
            <a:endParaRPr sz="1100" b="1" i="1">
              <a:solidFill>
                <a:srgbClr val="666666"/>
              </a:solidFill>
            </a:endParaRPr>
          </a:p>
          <a:p>
            <a:pPr marL="0" lvl="0" indent="0" algn="l" rtl="0">
              <a:spcBef>
                <a:spcPts val="0"/>
              </a:spcBef>
              <a:spcAft>
                <a:spcPts val="0"/>
              </a:spcAft>
              <a:buClr>
                <a:schemeClr val="dk1"/>
              </a:buClr>
              <a:buSzPts val="1100"/>
              <a:buFont typeface="Arial"/>
              <a:buNone/>
            </a:pPr>
            <a:r>
              <a:rPr lang="fr-FR" sz="1100" b="1" i="1">
                <a:solidFill>
                  <a:srgbClr val="666666"/>
                </a:solidFill>
              </a:rPr>
              <a:t>↪Mettre un événement en perspective</a:t>
            </a:r>
            <a:endParaRPr sz="1100" b="1" i="1">
              <a:solidFill>
                <a:srgbClr val="666666"/>
              </a:solidFill>
            </a:endParaRPr>
          </a:p>
          <a:p>
            <a:pPr marL="0" lvl="0" indent="0" algn="l" rtl="0">
              <a:spcBef>
                <a:spcPts val="0"/>
              </a:spcBef>
              <a:spcAft>
                <a:spcPts val="0"/>
              </a:spcAft>
              <a:buClr>
                <a:schemeClr val="dk1"/>
              </a:buClr>
              <a:buSzPts val="1100"/>
              <a:buFont typeface="Arial"/>
              <a:buNone/>
            </a:pPr>
            <a:r>
              <a:rPr lang="fr-FR" sz="1100" b="1" i="1">
                <a:solidFill>
                  <a:srgbClr val="666666"/>
                </a:solidFill>
              </a:rPr>
              <a:t>↪Employer les notions et le lexique acquis</a:t>
            </a:r>
            <a:endParaRPr sz="1100" b="1" i="1">
              <a:solidFill>
                <a:srgbClr val="666666"/>
              </a:solidFill>
            </a:endParaRPr>
          </a:p>
          <a:p>
            <a:pPr marL="0" lvl="0" indent="0" algn="l" rtl="0">
              <a:spcBef>
                <a:spcPts val="0"/>
              </a:spcBef>
              <a:spcAft>
                <a:spcPts val="0"/>
              </a:spcAft>
              <a:buNone/>
            </a:pPr>
            <a:r>
              <a:rPr lang="fr-FR" sz="1100" b="1" i="1">
                <a:solidFill>
                  <a:srgbClr val="666666"/>
                </a:solidFill>
              </a:rPr>
              <a:t>↪Mettre en relation des faits ou événements de natures, de périodes et de localisations différentes</a:t>
            </a:r>
            <a:endParaRPr sz="1100" b="1" i="1">
              <a:solidFill>
                <a:srgbClr val="666666"/>
              </a:solidFill>
            </a:endParaRPr>
          </a:p>
          <a:p>
            <a:pPr marL="0" lvl="0" indent="0" algn="l" rtl="0">
              <a:spcBef>
                <a:spcPts val="0"/>
              </a:spcBef>
              <a:spcAft>
                <a:spcPts val="0"/>
              </a:spcAft>
              <a:buClr>
                <a:schemeClr val="dk1"/>
              </a:buClr>
              <a:buSzPts val="1100"/>
              <a:buFont typeface="Arial"/>
              <a:buNone/>
            </a:pPr>
            <a:endParaRPr sz="1100" b="1" i="1">
              <a:solidFill>
                <a:srgbClr val="666666"/>
              </a:solidFill>
            </a:endParaRPr>
          </a:p>
          <a:p>
            <a:pPr marL="0" lvl="0" indent="0" algn="l" rtl="0">
              <a:spcBef>
                <a:spcPts val="0"/>
              </a:spcBef>
              <a:spcAft>
                <a:spcPts val="0"/>
              </a:spcAft>
              <a:buNone/>
            </a:pPr>
            <a:endParaRPr>
              <a:solidFill>
                <a:srgbClr val="666666"/>
              </a:solidFill>
            </a:endParaRPr>
          </a:p>
        </p:txBody>
      </p:sp>
      <p:pic>
        <p:nvPicPr>
          <p:cNvPr id="94" name="Google Shape;94;p18"/>
          <p:cNvPicPr preferRelativeResize="0"/>
          <p:nvPr/>
        </p:nvPicPr>
        <p:blipFill>
          <a:blip r:embed="rId3">
            <a:alphaModFix/>
          </a:blip>
          <a:stretch>
            <a:fillRect/>
          </a:stretch>
        </p:blipFill>
        <p:spPr>
          <a:xfrm>
            <a:off x="7183025" y="159250"/>
            <a:ext cx="1896275" cy="302475"/>
          </a:xfrm>
          <a:prstGeom prst="rect">
            <a:avLst/>
          </a:prstGeom>
          <a:noFill/>
          <a:ln>
            <a:noFill/>
          </a:ln>
        </p:spPr>
      </p:pic>
      <p:sp>
        <p:nvSpPr>
          <p:cNvPr id="95" name="Google Shape;95;p18"/>
          <p:cNvSpPr txBox="1"/>
          <p:nvPr/>
        </p:nvSpPr>
        <p:spPr>
          <a:xfrm>
            <a:off x="6586393" y="610375"/>
            <a:ext cx="2321700" cy="270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6" name="Google Shape;96;p18"/>
          <p:cNvPicPr preferRelativeResize="0"/>
          <p:nvPr/>
        </p:nvPicPr>
        <p:blipFill>
          <a:blip r:embed="rId4">
            <a:alphaModFix/>
          </a:blip>
          <a:stretch>
            <a:fillRect/>
          </a:stretch>
        </p:blipFill>
        <p:spPr>
          <a:xfrm>
            <a:off x="64850" y="1235500"/>
            <a:ext cx="4535598" cy="3308942"/>
          </a:xfrm>
          <a:prstGeom prst="rect">
            <a:avLst/>
          </a:prstGeom>
          <a:noFill/>
          <a:ln>
            <a:noFill/>
          </a:ln>
        </p:spPr>
      </p:pic>
      <p:sp>
        <p:nvSpPr>
          <p:cNvPr id="97" name="Google Shape;97;p18"/>
          <p:cNvSpPr txBox="1"/>
          <p:nvPr/>
        </p:nvSpPr>
        <p:spPr>
          <a:xfrm>
            <a:off x="501000" y="4533950"/>
            <a:ext cx="4317600" cy="10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fr-FR" sz="1000"/>
              <a:t>Deux soldats britanniques, une infirmière de la Croix-Rouge et un marin américains, le 11 Novembre 1918 à Vincennes.</a:t>
            </a:r>
            <a:endParaRPr sz="1000"/>
          </a:p>
          <a:p>
            <a:pPr marL="0" lvl="0" indent="0" algn="r" rtl="0">
              <a:spcBef>
                <a:spcPts val="0"/>
              </a:spcBef>
              <a:spcAft>
                <a:spcPts val="0"/>
              </a:spcAft>
              <a:buNone/>
            </a:pPr>
            <a:r>
              <a:rPr lang="fr-FR" sz="1000"/>
              <a:t>source:wikimedia commons</a:t>
            </a:r>
            <a:endParaRPr sz="1000"/>
          </a:p>
        </p:txBody>
      </p:sp>
      <p:sp>
        <p:nvSpPr>
          <p:cNvPr id="98" name="Google Shape;98;p18"/>
          <p:cNvSpPr txBox="1"/>
          <p:nvPr/>
        </p:nvSpPr>
        <p:spPr>
          <a:xfrm>
            <a:off x="66800" y="943850"/>
            <a:ext cx="2176200" cy="42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b="1"/>
              <a:t>Accroche (10 minutes)</a:t>
            </a:r>
            <a:endParaRPr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fade">
                                      <p:cBhvr>
                                        <p:cTn id="12" dur="1000"/>
                                        <p:tgtEl>
                                          <p:spTgt spid="9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fade">
                                      <p:cBhvr>
                                        <p:cTn id="17" dur="1000"/>
                                        <p:tgtEl>
                                          <p:spTgt spid="9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3"/>
                                        </p:tgtEl>
                                        <p:attrNameLst>
                                          <p:attrName>style.visibility</p:attrName>
                                        </p:attrNameLst>
                                      </p:cBhvr>
                                      <p:to>
                                        <p:strVal val="visible"/>
                                      </p:to>
                                    </p:set>
                                    <p:animEffect transition="in" filter="fade">
                                      <p:cBhvr>
                                        <p:cTn id="22" dur="1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311760" y="744480"/>
            <a:ext cx="8520000" cy="2052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04" name="Google Shape;104;p19"/>
          <p:cNvSpPr txBox="1">
            <a:spLocks noGrp="1"/>
          </p:cNvSpPr>
          <p:nvPr>
            <p:ph type="subTitle" idx="1"/>
          </p:nvPr>
        </p:nvSpPr>
        <p:spPr>
          <a:xfrm>
            <a:off x="5611100" y="1056400"/>
            <a:ext cx="3342300" cy="265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solidFill>
                <a:srgbClr val="4A86E8"/>
              </a:solidFill>
            </a:endParaRPr>
          </a:p>
          <a:p>
            <a:pPr marL="0" lvl="0" indent="0" algn="l" rtl="0">
              <a:spcBef>
                <a:spcPts val="0"/>
              </a:spcBef>
              <a:spcAft>
                <a:spcPts val="0"/>
              </a:spcAft>
              <a:buNone/>
            </a:pPr>
            <a:endParaRPr>
              <a:solidFill>
                <a:srgbClr val="4A86E8"/>
              </a:solidFill>
            </a:endParaRPr>
          </a:p>
          <a:p>
            <a:pPr marL="0" lvl="0" indent="0" algn="l" rtl="0">
              <a:spcBef>
                <a:spcPts val="0"/>
              </a:spcBef>
              <a:spcAft>
                <a:spcPts val="0"/>
              </a:spcAft>
              <a:buNone/>
            </a:pPr>
            <a:endParaRPr>
              <a:solidFill>
                <a:srgbClr val="4A86E8"/>
              </a:solidFill>
            </a:endParaRPr>
          </a:p>
          <a:p>
            <a:pPr marL="0" lvl="0" indent="0" algn="l" rtl="0">
              <a:spcBef>
                <a:spcPts val="0"/>
              </a:spcBef>
              <a:spcAft>
                <a:spcPts val="0"/>
              </a:spcAft>
              <a:buNone/>
            </a:pPr>
            <a:r>
              <a:rPr lang="fr-FR"/>
              <a:t>Question ouverte:</a:t>
            </a:r>
            <a:endParaRPr/>
          </a:p>
          <a:p>
            <a:pPr marL="0" lvl="0" indent="0" algn="l" rtl="0">
              <a:spcBef>
                <a:spcPts val="0"/>
              </a:spcBef>
              <a:spcAft>
                <a:spcPts val="0"/>
              </a:spcAft>
              <a:buNone/>
            </a:pPr>
            <a:r>
              <a:rPr lang="fr-FR"/>
              <a:t>-Trouver des hypothèses pour expliquer ce que symbolise le 11 novembre 2018 justifiant la présence de ces personnalités à Paris.</a:t>
            </a:r>
            <a:endParaRPr>
              <a:solidFill>
                <a:srgbClr val="666666"/>
              </a:solidFill>
            </a:endParaRPr>
          </a:p>
          <a:p>
            <a:pPr marL="0" lvl="0" indent="0" algn="l" rtl="0">
              <a:spcBef>
                <a:spcPts val="0"/>
              </a:spcBef>
              <a:spcAft>
                <a:spcPts val="0"/>
              </a:spcAft>
              <a:buNone/>
            </a:pPr>
            <a:r>
              <a:rPr lang="fr-FR">
                <a:solidFill>
                  <a:srgbClr val="666666"/>
                </a:solidFill>
              </a:rPr>
              <a:t>-commémorer la fin de la Grande Guerre?</a:t>
            </a:r>
            <a:endParaRPr>
              <a:solidFill>
                <a:srgbClr val="666666"/>
              </a:solidFill>
            </a:endParaRPr>
          </a:p>
          <a:p>
            <a:pPr marL="0" lvl="0" indent="0" algn="l" rtl="0">
              <a:spcBef>
                <a:spcPts val="0"/>
              </a:spcBef>
              <a:spcAft>
                <a:spcPts val="0"/>
              </a:spcAft>
              <a:buNone/>
            </a:pPr>
            <a:r>
              <a:rPr lang="fr-FR">
                <a:solidFill>
                  <a:srgbClr val="666666"/>
                </a:solidFill>
              </a:rPr>
              <a:t>-une présence pour honorer les combattants de toutes les nationalités?</a:t>
            </a:r>
            <a:endParaRPr>
              <a:solidFill>
                <a:srgbClr val="666666"/>
              </a:solidFill>
            </a:endParaRPr>
          </a:p>
          <a:p>
            <a:pPr marL="0" lvl="0" indent="0" algn="l" rtl="0">
              <a:spcBef>
                <a:spcPts val="0"/>
              </a:spcBef>
              <a:spcAft>
                <a:spcPts val="0"/>
              </a:spcAft>
              <a:buNone/>
            </a:pPr>
            <a:r>
              <a:rPr lang="fr-FR">
                <a:solidFill>
                  <a:srgbClr val="666666"/>
                </a:solidFill>
              </a:rPr>
              <a:t>-se montrer uni pour construire la paix?</a:t>
            </a:r>
            <a:endParaRPr>
              <a:solidFill>
                <a:srgbClr val="666666"/>
              </a:solidFill>
            </a:endParaRPr>
          </a:p>
        </p:txBody>
      </p:sp>
      <p:sp>
        <p:nvSpPr>
          <p:cNvPr id="105" name="Google Shape;105;p19"/>
          <p:cNvSpPr txBox="1"/>
          <p:nvPr/>
        </p:nvSpPr>
        <p:spPr>
          <a:xfrm>
            <a:off x="138550" y="3636825"/>
            <a:ext cx="4831800" cy="103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19"/>
          <p:cNvSpPr txBox="1"/>
          <p:nvPr/>
        </p:nvSpPr>
        <p:spPr>
          <a:xfrm>
            <a:off x="311750" y="4568550"/>
            <a:ext cx="4615200" cy="259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fr-FR" sz="1000"/>
              <a:t>Commémoration du Centenaire de la fin de la Première Guerre mondiale,</a:t>
            </a:r>
            <a:endParaRPr sz="1000"/>
          </a:p>
          <a:p>
            <a:pPr marL="0" lvl="0" indent="0" algn="r" rtl="0">
              <a:spcBef>
                <a:spcPts val="0"/>
              </a:spcBef>
              <a:spcAft>
                <a:spcPts val="0"/>
              </a:spcAft>
              <a:buNone/>
            </a:pPr>
            <a:r>
              <a:rPr lang="fr-FR" sz="1000"/>
              <a:t> le 11 Novembre 2018.</a:t>
            </a:r>
            <a:endParaRPr sz="1000"/>
          </a:p>
          <a:p>
            <a:pPr marL="0" lvl="0" indent="0" algn="r" rtl="0">
              <a:spcBef>
                <a:spcPts val="0"/>
              </a:spcBef>
              <a:spcAft>
                <a:spcPts val="0"/>
              </a:spcAft>
              <a:buNone/>
            </a:pPr>
            <a:r>
              <a:rPr lang="fr-FR" sz="1000"/>
              <a:t>source:commons.wikimedia.org </a:t>
            </a:r>
            <a:endParaRPr sz="1000"/>
          </a:p>
        </p:txBody>
      </p:sp>
      <p:pic>
        <p:nvPicPr>
          <p:cNvPr id="107" name="Google Shape;107;p19"/>
          <p:cNvPicPr preferRelativeResize="0"/>
          <p:nvPr/>
        </p:nvPicPr>
        <p:blipFill>
          <a:blip r:embed="rId3">
            <a:alphaModFix/>
          </a:blip>
          <a:stretch>
            <a:fillRect/>
          </a:stretch>
        </p:blipFill>
        <p:spPr>
          <a:xfrm>
            <a:off x="311750" y="150950"/>
            <a:ext cx="3342300" cy="2506702"/>
          </a:xfrm>
          <a:prstGeom prst="rect">
            <a:avLst/>
          </a:prstGeom>
          <a:noFill/>
          <a:ln>
            <a:noFill/>
          </a:ln>
        </p:spPr>
      </p:pic>
      <p:sp>
        <p:nvSpPr>
          <p:cNvPr id="108" name="Google Shape;108;p19"/>
          <p:cNvSpPr txBox="1"/>
          <p:nvPr/>
        </p:nvSpPr>
        <p:spPr>
          <a:xfrm>
            <a:off x="337700" y="3394375"/>
            <a:ext cx="4364100" cy="79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09" name="Google Shape;109;p19"/>
          <p:cNvPicPr preferRelativeResize="0"/>
          <p:nvPr/>
        </p:nvPicPr>
        <p:blipFill>
          <a:blip r:embed="rId4">
            <a:alphaModFix/>
          </a:blip>
          <a:stretch>
            <a:fillRect/>
          </a:stretch>
        </p:blipFill>
        <p:spPr>
          <a:xfrm>
            <a:off x="1688525" y="2566875"/>
            <a:ext cx="3835701" cy="2001676"/>
          </a:xfrm>
          <a:prstGeom prst="rect">
            <a:avLst/>
          </a:prstGeom>
          <a:noFill/>
          <a:ln>
            <a:noFill/>
          </a:ln>
        </p:spPr>
      </p:pic>
      <p:pic>
        <p:nvPicPr>
          <p:cNvPr id="110" name="Google Shape;110;p19"/>
          <p:cNvPicPr preferRelativeResize="0"/>
          <p:nvPr/>
        </p:nvPicPr>
        <p:blipFill>
          <a:blip r:embed="rId5">
            <a:alphaModFix/>
          </a:blip>
          <a:stretch>
            <a:fillRect/>
          </a:stretch>
        </p:blipFill>
        <p:spPr>
          <a:xfrm>
            <a:off x="5804938" y="150950"/>
            <a:ext cx="2954625" cy="376700"/>
          </a:xfrm>
          <a:prstGeom prst="rect">
            <a:avLst/>
          </a:prstGeom>
          <a:noFill/>
          <a:ln>
            <a:noFill/>
          </a:ln>
        </p:spPr>
      </p:pic>
      <p:sp>
        <p:nvSpPr>
          <p:cNvPr id="111" name="Google Shape;111;p19"/>
          <p:cNvSpPr txBox="1"/>
          <p:nvPr/>
        </p:nvSpPr>
        <p:spPr>
          <a:xfrm>
            <a:off x="0" y="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b="1">
                <a:solidFill>
                  <a:schemeClr val="dk1"/>
                </a:solidFill>
              </a:rPr>
              <a:t>Accroche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0"/>
          <p:cNvSpPr txBox="1">
            <a:spLocks noGrp="1"/>
          </p:cNvSpPr>
          <p:nvPr>
            <p:ph type="title"/>
          </p:nvPr>
        </p:nvSpPr>
        <p:spPr>
          <a:xfrm>
            <a:off x="5256075" y="1103625"/>
            <a:ext cx="3048000" cy="1135500"/>
          </a:xfrm>
          <a:prstGeom prst="rect">
            <a:avLst/>
          </a:prstGeom>
        </p:spPr>
        <p:txBody>
          <a:bodyPr spcFirstLastPara="1" wrap="square" lIns="0" tIns="0" rIns="0" bIns="0" anchor="ctr" anchorCtr="0">
            <a:noAutofit/>
          </a:bodyPr>
          <a:lstStyle/>
          <a:p>
            <a:pPr marL="0" marR="8727" lvl="0" indent="0" algn="l" rtl="0">
              <a:spcBef>
                <a:spcPts val="0"/>
              </a:spcBef>
              <a:spcAft>
                <a:spcPts val="0"/>
              </a:spcAft>
              <a:buNone/>
            </a:pPr>
            <a:endParaRPr>
              <a:solidFill>
                <a:srgbClr val="4A86E8"/>
              </a:solidFill>
            </a:endParaRPr>
          </a:p>
          <a:p>
            <a:pPr marL="0" marR="8727" lvl="0" indent="0" algn="l" rtl="0">
              <a:spcBef>
                <a:spcPts val="0"/>
              </a:spcBef>
              <a:spcAft>
                <a:spcPts val="0"/>
              </a:spcAft>
              <a:buNone/>
            </a:pPr>
            <a:endParaRPr>
              <a:solidFill>
                <a:srgbClr val="4A86E8"/>
              </a:solidFill>
            </a:endParaRPr>
          </a:p>
          <a:p>
            <a:pPr marL="0" marR="8727" lvl="0" indent="0" algn="l" rtl="0">
              <a:spcBef>
                <a:spcPts val="0"/>
              </a:spcBef>
              <a:spcAft>
                <a:spcPts val="0"/>
              </a:spcAft>
              <a:buNone/>
            </a:pPr>
            <a:endParaRPr>
              <a:solidFill>
                <a:srgbClr val="4A86E8"/>
              </a:solidFill>
            </a:endParaRPr>
          </a:p>
          <a:p>
            <a:pPr marL="0" marR="8727" lvl="0" indent="0" algn="l" rtl="0">
              <a:spcBef>
                <a:spcPts val="0"/>
              </a:spcBef>
              <a:spcAft>
                <a:spcPts val="0"/>
              </a:spcAft>
              <a:buNone/>
            </a:pPr>
            <a:r>
              <a:rPr lang="fr-FR">
                <a:solidFill>
                  <a:srgbClr val="4A86E8"/>
                </a:solidFill>
              </a:rPr>
              <a:t>vérification des hypothèses</a:t>
            </a:r>
            <a:endParaRPr>
              <a:solidFill>
                <a:srgbClr val="4A86E8"/>
              </a:solidFill>
            </a:endParaRPr>
          </a:p>
          <a:p>
            <a:pPr marL="0" marR="8727" lvl="0" indent="0" algn="l" rtl="0">
              <a:spcBef>
                <a:spcPts val="0"/>
              </a:spcBef>
              <a:spcAft>
                <a:spcPts val="0"/>
              </a:spcAft>
              <a:buNone/>
            </a:pPr>
            <a:r>
              <a:rPr lang="fr-FR">
                <a:solidFill>
                  <a:srgbClr val="EA9999"/>
                </a:solidFill>
              </a:rPr>
              <a:t>-honorer les morts/se souvenir</a:t>
            </a:r>
            <a:endParaRPr>
              <a:solidFill>
                <a:srgbClr val="EA9999"/>
              </a:solidFill>
            </a:endParaRPr>
          </a:p>
          <a:p>
            <a:pPr marL="0" marR="8727" lvl="0" indent="0" algn="l" rtl="0">
              <a:spcBef>
                <a:spcPts val="0"/>
              </a:spcBef>
              <a:spcAft>
                <a:spcPts val="0"/>
              </a:spcAft>
              <a:buNone/>
            </a:pPr>
            <a:r>
              <a:rPr lang="fr-FR">
                <a:solidFill>
                  <a:srgbClr val="6AA84F"/>
                </a:solidFill>
              </a:rPr>
              <a:t>-Construire un monde en paix</a:t>
            </a:r>
            <a:endParaRPr>
              <a:solidFill>
                <a:srgbClr val="6AA84F"/>
              </a:solidFill>
            </a:endParaRPr>
          </a:p>
          <a:p>
            <a:pPr marL="0" marR="8727" lvl="0" indent="0" algn="l" rtl="0">
              <a:spcBef>
                <a:spcPts val="0"/>
              </a:spcBef>
              <a:spcAft>
                <a:spcPts val="0"/>
              </a:spcAft>
              <a:buNone/>
            </a:pPr>
            <a:endParaRPr>
              <a:solidFill>
                <a:srgbClr val="4A86E8"/>
              </a:solidFill>
            </a:endParaRPr>
          </a:p>
          <a:p>
            <a:pPr marL="0" marR="8727" lvl="0" indent="0" algn="l" rtl="0">
              <a:spcBef>
                <a:spcPts val="0"/>
              </a:spcBef>
              <a:spcAft>
                <a:spcPts val="0"/>
              </a:spcAft>
              <a:buNone/>
            </a:pPr>
            <a:endParaRPr>
              <a:solidFill>
                <a:srgbClr val="4A86E8"/>
              </a:solidFill>
            </a:endParaRPr>
          </a:p>
          <a:p>
            <a:pPr marL="0" lvl="0" indent="0" algn="l" rtl="0">
              <a:spcBef>
                <a:spcPts val="0"/>
              </a:spcBef>
              <a:spcAft>
                <a:spcPts val="0"/>
              </a:spcAft>
              <a:buNone/>
            </a:pPr>
            <a:endParaRPr>
              <a:solidFill>
                <a:srgbClr val="4A86E8"/>
              </a:solidFill>
            </a:endParaRPr>
          </a:p>
          <a:p>
            <a:pPr marL="0" lvl="0" indent="0" algn="l" rtl="0">
              <a:spcBef>
                <a:spcPts val="0"/>
              </a:spcBef>
              <a:spcAft>
                <a:spcPts val="0"/>
              </a:spcAft>
              <a:buNone/>
            </a:pPr>
            <a:endParaRPr>
              <a:solidFill>
                <a:srgbClr val="4A86E8"/>
              </a:solidFill>
            </a:endParaRPr>
          </a:p>
          <a:p>
            <a:pPr marL="0" lvl="0" indent="0" algn="l" rtl="0">
              <a:spcBef>
                <a:spcPts val="0"/>
              </a:spcBef>
              <a:spcAft>
                <a:spcPts val="0"/>
              </a:spcAft>
              <a:buNone/>
            </a:pPr>
            <a:endParaRPr>
              <a:solidFill>
                <a:srgbClr val="4A86E8"/>
              </a:solidFill>
            </a:endParaRPr>
          </a:p>
          <a:p>
            <a:pPr marL="0" lvl="0" indent="0" algn="l" rtl="0">
              <a:spcBef>
                <a:spcPts val="0"/>
              </a:spcBef>
              <a:spcAft>
                <a:spcPts val="0"/>
              </a:spcAft>
              <a:buNone/>
            </a:pPr>
            <a:endParaRPr>
              <a:solidFill>
                <a:srgbClr val="4A86E8"/>
              </a:solidFill>
            </a:endParaRPr>
          </a:p>
          <a:p>
            <a:pPr marL="0" lvl="0" indent="0" algn="l" rtl="0">
              <a:spcBef>
                <a:spcPts val="0"/>
              </a:spcBef>
              <a:spcAft>
                <a:spcPts val="0"/>
              </a:spcAft>
              <a:buNone/>
            </a:pPr>
            <a:endParaRPr>
              <a:solidFill>
                <a:srgbClr val="4A86E8"/>
              </a:solidFill>
            </a:endParaRPr>
          </a:p>
        </p:txBody>
      </p:sp>
      <p:sp>
        <p:nvSpPr>
          <p:cNvPr id="117" name="Google Shape;117;p20"/>
          <p:cNvSpPr txBox="1">
            <a:spLocks noGrp="1"/>
          </p:cNvSpPr>
          <p:nvPr>
            <p:ph type="subTitle" idx="1"/>
          </p:nvPr>
        </p:nvSpPr>
        <p:spPr>
          <a:xfrm>
            <a:off x="311750" y="129875"/>
            <a:ext cx="4598100" cy="3204000"/>
          </a:xfrm>
          <a:prstGeom prst="rect">
            <a:avLst/>
          </a:prstGeom>
        </p:spPr>
        <p:txBody>
          <a:bodyPr spcFirstLastPara="1" wrap="square" lIns="0" tIns="0" rIns="0" bIns="0" anchor="ctr" anchorCtr="0">
            <a:noAutofit/>
          </a:bodyPr>
          <a:lstStyle/>
          <a:p>
            <a:pPr marL="0" lvl="0" indent="0" algn="l" rtl="0">
              <a:lnSpc>
                <a:spcPct val="115000"/>
              </a:lnSpc>
              <a:spcBef>
                <a:spcPts val="0"/>
              </a:spcBef>
              <a:spcAft>
                <a:spcPts val="0"/>
              </a:spcAft>
              <a:buClr>
                <a:schemeClr val="dk1"/>
              </a:buClr>
              <a:buSzPts val="1100"/>
              <a:buFont typeface="Arial"/>
              <a:buNone/>
            </a:pPr>
            <a:r>
              <a:rPr lang="fr-FR" sz="1200" b="1">
                <a:solidFill>
                  <a:srgbClr val="E06666"/>
                </a:solidFill>
              </a:rPr>
              <a:t>“Que ce jour anniversaire soit donc celui où se renouvelle l’éternelle fidélité à nos morts !</a:t>
            </a:r>
            <a:r>
              <a:rPr lang="fr-FR" sz="1200" b="1">
                <a:solidFill>
                  <a:srgbClr val="EA9999"/>
                </a:solidFill>
              </a:rPr>
              <a:t> </a:t>
            </a:r>
            <a:r>
              <a:rPr lang="fr-FR" sz="1200" b="1">
                <a:solidFill>
                  <a:schemeClr val="accent3"/>
                </a:solidFill>
              </a:rPr>
              <a:t>Faisons, une fois de plus, ce serment des Nations de placer la paix plus haut que tout</a:t>
            </a:r>
            <a:r>
              <a:rPr lang="fr-FR" sz="1200" b="1"/>
              <a:t>,</a:t>
            </a:r>
            <a:r>
              <a:rPr lang="fr-FR" sz="1200" b="1">
                <a:solidFill>
                  <a:schemeClr val="dk1"/>
                </a:solidFill>
              </a:rPr>
              <a:t> car nous en connaissons le prix, nous en savons le poids, nous en savons les exigences !</a:t>
            </a:r>
            <a:endParaRPr sz="1200" b="1">
              <a:solidFill>
                <a:schemeClr val="dk1"/>
              </a:solidFill>
            </a:endParaRPr>
          </a:p>
          <a:p>
            <a:pPr marL="0" lvl="0" indent="0" algn="l" rtl="0">
              <a:lnSpc>
                <a:spcPct val="115000"/>
              </a:lnSpc>
              <a:spcBef>
                <a:spcPts val="0"/>
              </a:spcBef>
              <a:spcAft>
                <a:spcPts val="0"/>
              </a:spcAft>
              <a:buNone/>
            </a:pPr>
            <a:r>
              <a:rPr lang="fr-FR" sz="1200" b="1">
                <a:solidFill>
                  <a:schemeClr val="dk1"/>
                </a:solidFill>
              </a:rPr>
              <a:t>Nous tous ici, dirigeants politiques, nous devons, en ce 11 novembre 2018, </a:t>
            </a:r>
            <a:r>
              <a:rPr lang="fr-FR" sz="1200" b="1">
                <a:solidFill>
                  <a:srgbClr val="6AA84F"/>
                </a:solidFill>
              </a:rPr>
              <a:t>réaffirmer devant nos peuples notre véritable, notre immense responsabilité, celle de transmettre à nos enfants le monde dont les générations d’avant ont rêvé.”</a:t>
            </a:r>
            <a:endParaRPr sz="1200" b="1">
              <a:solidFill>
                <a:srgbClr val="6AA84F"/>
              </a:solidFill>
            </a:endParaRPr>
          </a:p>
          <a:p>
            <a:pPr marL="0" lvl="0" indent="0" algn="l" rtl="0">
              <a:lnSpc>
                <a:spcPct val="115000"/>
              </a:lnSpc>
              <a:spcBef>
                <a:spcPts val="0"/>
              </a:spcBef>
              <a:spcAft>
                <a:spcPts val="0"/>
              </a:spcAft>
              <a:buNone/>
            </a:pPr>
            <a:endParaRPr sz="1200" b="1">
              <a:solidFill>
                <a:schemeClr val="dk1"/>
              </a:solidFill>
            </a:endParaRPr>
          </a:p>
          <a:p>
            <a:pPr marL="0" lvl="0" indent="0" algn="r" rtl="0">
              <a:lnSpc>
                <a:spcPct val="115000"/>
              </a:lnSpc>
              <a:spcBef>
                <a:spcPts val="0"/>
              </a:spcBef>
              <a:spcAft>
                <a:spcPts val="0"/>
              </a:spcAft>
              <a:buNone/>
            </a:pPr>
            <a:r>
              <a:rPr lang="fr-FR" sz="1000">
                <a:solidFill>
                  <a:schemeClr val="dk1"/>
                </a:solidFill>
              </a:rPr>
              <a:t>Extrait de la transcription du discours du Président de la République</a:t>
            </a:r>
            <a:endParaRPr sz="1000">
              <a:solidFill>
                <a:schemeClr val="dk1"/>
              </a:solidFill>
            </a:endParaRPr>
          </a:p>
          <a:p>
            <a:pPr marL="0" lvl="0" indent="0" algn="r" rtl="0">
              <a:lnSpc>
                <a:spcPct val="115000"/>
              </a:lnSpc>
              <a:spcBef>
                <a:spcPts val="0"/>
              </a:spcBef>
              <a:spcAft>
                <a:spcPts val="0"/>
              </a:spcAft>
              <a:buNone/>
            </a:pPr>
            <a:r>
              <a:rPr lang="fr-FR" sz="1000">
                <a:solidFill>
                  <a:schemeClr val="dk1"/>
                </a:solidFill>
              </a:rPr>
              <a:t>lors de la commémoration du Centenaire de l’armistice,</a:t>
            </a:r>
            <a:endParaRPr sz="1000">
              <a:solidFill>
                <a:schemeClr val="dk1"/>
              </a:solidFill>
            </a:endParaRPr>
          </a:p>
          <a:p>
            <a:pPr marL="0" lvl="0" indent="0" algn="r" rtl="0">
              <a:lnSpc>
                <a:spcPct val="115000"/>
              </a:lnSpc>
              <a:spcBef>
                <a:spcPts val="0"/>
              </a:spcBef>
              <a:spcAft>
                <a:spcPts val="0"/>
              </a:spcAft>
              <a:buNone/>
            </a:pPr>
            <a:r>
              <a:rPr lang="fr-FR" sz="1000">
                <a:solidFill>
                  <a:schemeClr val="dk1"/>
                </a:solidFill>
              </a:rPr>
              <a:t>le 11 novembre 2018</a:t>
            </a:r>
            <a:endParaRPr sz="1000">
              <a:solidFill>
                <a:schemeClr val="dk1"/>
              </a:solidFill>
            </a:endParaRPr>
          </a:p>
          <a:p>
            <a:pPr marL="0" lvl="0" indent="0" algn="r" rtl="0">
              <a:lnSpc>
                <a:spcPct val="115000"/>
              </a:lnSpc>
              <a:spcBef>
                <a:spcPts val="0"/>
              </a:spcBef>
              <a:spcAft>
                <a:spcPts val="0"/>
              </a:spcAft>
              <a:buClr>
                <a:schemeClr val="dk1"/>
              </a:buClr>
              <a:buSzPts val="1100"/>
              <a:buFont typeface="Arial"/>
              <a:buNone/>
            </a:pPr>
            <a:r>
              <a:rPr lang="fr-FR" sz="1000">
                <a:solidFill>
                  <a:schemeClr val="dk1"/>
                </a:solidFill>
              </a:rPr>
              <a:t>source:www.elysee.fr</a:t>
            </a:r>
            <a:endParaRPr sz="1000">
              <a:solidFill>
                <a:schemeClr val="dk1"/>
              </a:solidFill>
            </a:endParaRPr>
          </a:p>
          <a:p>
            <a:pPr marL="0" lvl="0" indent="0" algn="l" rtl="0">
              <a:spcBef>
                <a:spcPts val="0"/>
              </a:spcBef>
              <a:spcAft>
                <a:spcPts val="0"/>
              </a:spcAft>
              <a:buNone/>
            </a:pPr>
            <a:endParaRPr sz="1000"/>
          </a:p>
        </p:txBody>
      </p:sp>
      <p:sp>
        <p:nvSpPr>
          <p:cNvPr id="118" name="Google Shape;118;p20"/>
          <p:cNvSpPr txBox="1"/>
          <p:nvPr/>
        </p:nvSpPr>
        <p:spPr>
          <a:xfrm>
            <a:off x="207800" y="3168125"/>
            <a:ext cx="8382000" cy="113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b="1">
                <a:solidFill>
                  <a:srgbClr val="4A86E8"/>
                </a:solidFill>
              </a:rPr>
              <a:t>A retenir:</a:t>
            </a:r>
            <a:endParaRPr b="1">
              <a:solidFill>
                <a:srgbClr val="4A86E8"/>
              </a:solidFill>
            </a:endParaRPr>
          </a:p>
          <a:p>
            <a:pPr marL="0" lvl="0" indent="0" algn="ctr" rtl="0">
              <a:spcBef>
                <a:spcPts val="0"/>
              </a:spcBef>
              <a:spcAft>
                <a:spcPts val="0"/>
              </a:spcAft>
              <a:buNone/>
            </a:pPr>
            <a:r>
              <a:rPr lang="fr-FR" b="1">
                <a:solidFill>
                  <a:srgbClr val="4A86E8"/>
                </a:solidFill>
              </a:rPr>
              <a:t>Le 11 novembre 2018 = rappel de l’engagement de répondre à l’espoir né à la fin de la guerre: construire une paix durable. Rappel de la nécessité d’honorer les morts.</a:t>
            </a:r>
            <a:endParaRPr b="1">
              <a:solidFill>
                <a:srgbClr val="4A86E8"/>
              </a:solidFill>
            </a:endParaRPr>
          </a:p>
          <a:p>
            <a:pPr marL="0" lvl="0" indent="0" algn="ctr" rtl="0">
              <a:spcBef>
                <a:spcPts val="0"/>
              </a:spcBef>
              <a:spcAft>
                <a:spcPts val="0"/>
              </a:spcAft>
              <a:buNone/>
            </a:pPr>
            <a:endParaRPr b="1">
              <a:solidFill>
                <a:srgbClr val="4A86E8"/>
              </a:solidFill>
            </a:endParaRPr>
          </a:p>
          <a:p>
            <a:pPr marL="0" lvl="0" indent="0" algn="ctr" rtl="0">
              <a:spcBef>
                <a:spcPts val="0"/>
              </a:spcBef>
              <a:spcAft>
                <a:spcPts val="0"/>
              </a:spcAft>
              <a:buNone/>
            </a:pPr>
            <a:r>
              <a:rPr lang="fr-FR" b="1">
                <a:solidFill>
                  <a:srgbClr val="4A86E8"/>
                </a:solidFill>
              </a:rPr>
              <a:t>Le 11 novembre 1918 et la fin de la Grande Guerre = naissance de la volonté d’honorer les morts et de l’espoir de paix. Des enjeux toujours d’actualité. Des enjeux qui marquent les XXe et XXIe siècles.</a:t>
            </a:r>
            <a:endParaRPr b="1">
              <a:solidFill>
                <a:srgbClr val="4A86E8"/>
              </a:solidFill>
            </a:endParaRPr>
          </a:p>
        </p:txBody>
      </p:sp>
      <p:pic>
        <p:nvPicPr>
          <p:cNvPr id="119" name="Google Shape;119;p20"/>
          <p:cNvPicPr preferRelativeResize="0"/>
          <p:nvPr/>
        </p:nvPicPr>
        <p:blipFill>
          <a:blip r:embed="rId3">
            <a:alphaModFix/>
          </a:blip>
          <a:stretch>
            <a:fillRect/>
          </a:stretch>
        </p:blipFill>
        <p:spPr>
          <a:xfrm>
            <a:off x="7183025" y="159250"/>
            <a:ext cx="1896275" cy="302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1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1"/>
          <p:cNvSpPr txBox="1">
            <a:spLocks noGrp="1"/>
          </p:cNvSpPr>
          <p:nvPr>
            <p:ph type="subTitle" idx="1"/>
          </p:nvPr>
        </p:nvSpPr>
        <p:spPr>
          <a:xfrm>
            <a:off x="457200" y="1203480"/>
            <a:ext cx="8229300" cy="2983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r-FR"/>
              <a:t>Problématique: </a:t>
            </a:r>
            <a:r>
              <a:rPr lang="fr-FR" i="1">
                <a:solidFill>
                  <a:srgbClr val="E06666"/>
                </a:solidFill>
              </a:rPr>
              <a:t>Comment le processus de sortie de la guerre et la tentative de construction d’un ordre des nations démocratiques ont-ils donné naissance à de nouveaux enjeux pour les XXe et XXIe siècles?</a:t>
            </a:r>
            <a:endParaRPr i="1">
              <a:solidFill>
                <a:srgbClr val="E06666"/>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txBox="1"/>
          <p:nvPr/>
        </p:nvSpPr>
        <p:spPr>
          <a:xfrm>
            <a:off x="346375" y="536875"/>
            <a:ext cx="1801200" cy="32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aphicFrame>
        <p:nvGraphicFramePr>
          <p:cNvPr id="130" name="Google Shape;130;p22"/>
          <p:cNvGraphicFramePr/>
          <p:nvPr/>
        </p:nvGraphicFramePr>
        <p:xfrm>
          <a:off x="166500" y="246810"/>
          <a:ext cx="8419450" cy="4588020"/>
        </p:xfrm>
        <a:graphic>
          <a:graphicData uri="http://schemas.openxmlformats.org/drawingml/2006/table">
            <a:tbl>
              <a:tblPr>
                <a:noFill/>
                <a:tableStyleId>{7CAFC0CA-5D8C-4354-9325-658E4ACF9A33}</a:tableStyleId>
              </a:tblPr>
              <a:tblGrid>
                <a:gridCol w="5768300"/>
                <a:gridCol w="2651150"/>
              </a:tblGrid>
              <a:tr h="625650">
                <a:tc>
                  <a:txBody>
                    <a:bodyPr/>
                    <a:lstStyle/>
                    <a:p>
                      <a:pPr marL="0" lvl="0" indent="0" algn="l" rtl="0">
                        <a:spcBef>
                          <a:spcPts val="0"/>
                        </a:spcBef>
                        <a:spcAft>
                          <a:spcPts val="0"/>
                        </a:spcAft>
                        <a:buClr>
                          <a:schemeClr val="dk1"/>
                        </a:buClr>
                        <a:buSzPts val="1100"/>
                        <a:buFont typeface="Arial"/>
                        <a:buNone/>
                      </a:pPr>
                      <a:r>
                        <a:rPr lang="fr-FR">
                          <a:solidFill>
                            <a:schemeClr val="dk1"/>
                          </a:solidFill>
                        </a:rPr>
                        <a:t>Plan du chapitre</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r>
              <a:tr h="1837925">
                <a:tc>
                  <a:txBody>
                    <a:bodyPr/>
                    <a:lstStyle/>
                    <a:p>
                      <a:pPr marL="0" lvl="0" indent="0" algn="l" rtl="0">
                        <a:spcBef>
                          <a:spcPts val="0"/>
                        </a:spcBef>
                        <a:spcAft>
                          <a:spcPts val="0"/>
                        </a:spcAft>
                        <a:buNone/>
                      </a:pPr>
                      <a:r>
                        <a:rPr lang="fr-FR" b="1">
                          <a:solidFill>
                            <a:schemeClr val="accent3"/>
                          </a:solidFill>
                        </a:rPr>
                        <a:t>Partie I  Sortir de la guerre en construisant une paix durable dans le monde.</a:t>
                      </a:r>
                      <a:endParaRPr b="1">
                        <a:solidFill>
                          <a:schemeClr val="accent3"/>
                        </a:solidFill>
                      </a:endParaRPr>
                    </a:p>
                    <a:p>
                      <a:pPr marL="0" lvl="0" indent="0" algn="l" rtl="0">
                        <a:spcBef>
                          <a:spcPts val="0"/>
                        </a:spcBef>
                        <a:spcAft>
                          <a:spcPts val="0"/>
                        </a:spcAft>
                        <a:buNone/>
                      </a:pPr>
                      <a:endParaRPr>
                        <a:solidFill>
                          <a:schemeClr val="accent3"/>
                        </a:solidFill>
                      </a:endParaRPr>
                    </a:p>
                    <a:p>
                      <a:pPr marL="457200" lvl="0" indent="0" algn="l" rtl="0">
                        <a:spcBef>
                          <a:spcPts val="0"/>
                        </a:spcBef>
                        <a:spcAft>
                          <a:spcPts val="0"/>
                        </a:spcAft>
                        <a:buNone/>
                      </a:pPr>
                      <a:endParaRPr b="1">
                        <a:solidFill>
                          <a:schemeClr val="dk1"/>
                        </a:solidFill>
                      </a:endParaRPr>
                    </a:p>
                    <a:p>
                      <a:pPr marL="457200" lvl="0" indent="-317500" algn="l" rtl="0">
                        <a:spcBef>
                          <a:spcPts val="0"/>
                        </a:spcBef>
                        <a:spcAft>
                          <a:spcPts val="0"/>
                        </a:spcAft>
                        <a:buClr>
                          <a:schemeClr val="dk1"/>
                        </a:buClr>
                        <a:buSzPts val="1400"/>
                        <a:buAutoNum type="alphaUcPeriod"/>
                      </a:pPr>
                      <a:r>
                        <a:rPr lang="fr-FR" b="1">
                          <a:solidFill>
                            <a:schemeClr val="dk1"/>
                          </a:solidFill>
                        </a:rPr>
                        <a:t>Les principes formulés par le Président Wilson</a:t>
                      </a:r>
                      <a:endParaRPr b="1">
                        <a:solidFill>
                          <a:schemeClr val="dk1"/>
                        </a:solidFill>
                      </a:endParaRPr>
                    </a:p>
                    <a:p>
                      <a:pPr marL="457200" lvl="0" indent="0" algn="l" rtl="0">
                        <a:spcBef>
                          <a:spcPts val="0"/>
                        </a:spcBef>
                        <a:spcAft>
                          <a:spcPts val="0"/>
                        </a:spcAft>
                        <a:buNone/>
                      </a:pPr>
                      <a:endParaRPr b="1">
                        <a:solidFill>
                          <a:schemeClr val="dk1"/>
                        </a:solidFill>
                      </a:endParaRPr>
                    </a:p>
                    <a:p>
                      <a:pPr marL="457200" lvl="0" indent="0" algn="l" rtl="0">
                        <a:spcBef>
                          <a:spcPts val="0"/>
                        </a:spcBef>
                        <a:spcAft>
                          <a:spcPts val="0"/>
                        </a:spcAft>
                        <a:buNone/>
                      </a:pPr>
                      <a:endParaRPr b="1">
                        <a:solidFill>
                          <a:schemeClr val="dk1"/>
                        </a:solidFill>
                      </a:endParaRPr>
                    </a:p>
                    <a:p>
                      <a:pPr marL="457200" lvl="0" indent="-317500" algn="l" rtl="0">
                        <a:spcBef>
                          <a:spcPts val="0"/>
                        </a:spcBef>
                        <a:spcAft>
                          <a:spcPts val="0"/>
                        </a:spcAft>
                        <a:buClr>
                          <a:schemeClr val="dk1"/>
                        </a:buClr>
                        <a:buSzPts val="1400"/>
                        <a:buAutoNum type="alphaUcPeriod"/>
                      </a:pPr>
                      <a:r>
                        <a:rPr lang="fr-FR" b="1">
                          <a:solidFill>
                            <a:schemeClr val="dk1"/>
                          </a:solidFill>
                        </a:rPr>
                        <a:t>La fondation de la SDN en 1919.</a:t>
                      </a:r>
                      <a:endParaRPr b="1">
                        <a:solidFill>
                          <a:schemeClr val="dk1"/>
                        </a:solidFill>
                      </a:endParaRPr>
                    </a:p>
                    <a:p>
                      <a:pPr marL="0" lvl="0" indent="0" algn="l" rtl="0">
                        <a:spcBef>
                          <a:spcPts val="0"/>
                        </a:spcBef>
                        <a:spcAft>
                          <a:spcPts val="0"/>
                        </a:spcAft>
                        <a:buNone/>
                      </a:pPr>
                      <a:endParaRPr b="1">
                        <a:solidFill>
                          <a:schemeClr val="dk1"/>
                        </a:solidFill>
                      </a:endParaRPr>
                    </a:p>
                    <a:p>
                      <a:pPr marL="457200" lvl="0" indent="-317500" algn="l" rtl="0">
                        <a:spcBef>
                          <a:spcPts val="0"/>
                        </a:spcBef>
                        <a:spcAft>
                          <a:spcPts val="0"/>
                        </a:spcAft>
                        <a:buClr>
                          <a:schemeClr val="dk1"/>
                        </a:buClr>
                        <a:buSzPts val="1400"/>
                        <a:buAutoNum type="alphaUcPeriod"/>
                      </a:pPr>
                      <a:r>
                        <a:rPr lang="fr-FR" b="1">
                          <a:solidFill>
                            <a:schemeClr val="dk1"/>
                          </a:solidFill>
                        </a:rPr>
                        <a:t>Le passeport Nansen et le statut des apatrides 1922.</a:t>
                      </a:r>
                      <a:endParaRPr b="1">
                        <a:solidFill>
                          <a:schemeClr val="dk1"/>
                        </a:solidFill>
                      </a:endParaRPr>
                    </a:p>
                  </a:txBody>
                  <a:tcPr marL="91425" marR="91425" marT="91425" marB="91425"/>
                </a:tc>
                <a:tc>
                  <a:txBody>
                    <a:bodyPr/>
                    <a:lstStyle/>
                    <a:p>
                      <a:pPr marL="0" lvl="0" indent="0" algn="l" rtl="0">
                        <a:spcBef>
                          <a:spcPts val="0"/>
                        </a:spcBef>
                        <a:spcAft>
                          <a:spcPts val="0"/>
                        </a:spcAft>
                        <a:buNone/>
                      </a:pPr>
                      <a:endParaRPr>
                        <a:solidFill>
                          <a:srgbClr val="999999"/>
                        </a:solidFill>
                      </a:endParaRPr>
                    </a:p>
                    <a:p>
                      <a:pPr marL="0" lvl="0" indent="0" algn="l" rtl="0">
                        <a:spcBef>
                          <a:spcPts val="0"/>
                        </a:spcBef>
                        <a:spcAft>
                          <a:spcPts val="0"/>
                        </a:spcAft>
                        <a:buNone/>
                      </a:pPr>
                      <a:endParaRPr>
                        <a:solidFill>
                          <a:srgbClr val="666666"/>
                        </a:solidFill>
                      </a:endParaRPr>
                    </a:p>
                    <a:p>
                      <a:pPr marL="0" lvl="0" indent="0" algn="l" rtl="0">
                        <a:spcBef>
                          <a:spcPts val="0"/>
                        </a:spcBef>
                        <a:spcAft>
                          <a:spcPts val="0"/>
                        </a:spcAft>
                        <a:buNone/>
                      </a:pPr>
                      <a:r>
                        <a:rPr lang="fr-FR" sz="1000">
                          <a:solidFill>
                            <a:srgbClr val="666666"/>
                          </a:solidFill>
                        </a:rPr>
                        <a:t>On peut mettre en avant:</a:t>
                      </a:r>
                      <a:endParaRPr sz="1000">
                        <a:solidFill>
                          <a:srgbClr val="666666"/>
                        </a:solidFill>
                      </a:endParaRPr>
                    </a:p>
                    <a:p>
                      <a:pPr marL="0" lvl="0" indent="0" algn="l" rtl="0">
                        <a:spcBef>
                          <a:spcPts val="0"/>
                        </a:spcBef>
                        <a:spcAft>
                          <a:spcPts val="0"/>
                        </a:spcAft>
                        <a:buNone/>
                      </a:pPr>
                      <a:r>
                        <a:rPr lang="fr-FR" sz="1000">
                          <a:solidFill>
                            <a:srgbClr val="666666"/>
                          </a:solidFill>
                        </a:rPr>
                        <a:t>-les principes formulés par le Président Wilson et la fondation de la Société des Nations.</a:t>
                      </a:r>
                      <a:endParaRPr sz="1000">
                        <a:solidFill>
                          <a:srgbClr val="666666"/>
                        </a:solidFill>
                      </a:endParaRPr>
                    </a:p>
                    <a:p>
                      <a:pPr marL="0" lvl="0" indent="0" algn="l" rtl="0">
                        <a:spcBef>
                          <a:spcPts val="0"/>
                        </a:spcBef>
                        <a:spcAft>
                          <a:spcPts val="0"/>
                        </a:spcAft>
                        <a:buNone/>
                      </a:pPr>
                      <a:endParaRPr>
                        <a:solidFill>
                          <a:srgbClr val="666666"/>
                        </a:solidFill>
                      </a:endParaRPr>
                    </a:p>
                    <a:p>
                      <a:pPr marL="0" lvl="0" indent="0" algn="l" rtl="0">
                        <a:spcBef>
                          <a:spcPts val="0"/>
                        </a:spcBef>
                        <a:spcAft>
                          <a:spcPts val="0"/>
                        </a:spcAft>
                        <a:buNone/>
                      </a:pPr>
                      <a:endParaRPr>
                        <a:solidFill>
                          <a:srgbClr val="666666"/>
                        </a:solidFill>
                      </a:endParaRPr>
                    </a:p>
                    <a:p>
                      <a:pPr marL="0" lvl="0" indent="0" algn="l" rtl="0">
                        <a:spcBef>
                          <a:spcPts val="0"/>
                        </a:spcBef>
                        <a:spcAft>
                          <a:spcPts val="0"/>
                        </a:spcAft>
                        <a:buNone/>
                      </a:pPr>
                      <a:endParaRPr>
                        <a:solidFill>
                          <a:srgbClr val="666666"/>
                        </a:solidFill>
                      </a:endParaRPr>
                    </a:p>
                    <a:p>
                      <a:pPr marL="0" lvl="0" indent="0" algn="l" rtl="0">
                        <a:spcBef>
                          <a:spcPts val="0"/>
                        </a:spcBef>
                        <a:spcAft>
                          <a:spcPts val="0"/>
                        </a:spcAft>
                        <a:buNone/>
                      </a:pPr>
                      <a:endParaRPr sz="1000">
                        <a:solidFill>
                          <a:srgbClr val="666666"/>
                        </a:solidFill>
                      </a:endParaRPr>
                    </a:p>
                    <a:p>
                      <a:pPr marL="0" lvl="0" indent="0" algn="l" rtl="0">
                        <a:spcBef>
                          <a:spcPts val="0"/>
                        </a:spcBef>
                        <a:spcAft>
                          <a:spcPts val="0"/>
                        </a:spcAft>
                        <a:buNone/>
                      </a:pPr>
                      <a:endParaRPr sz="1000">
                        <a:solidFill>
                          <a:srgbClr val="666666"/>
                        </a:solidFill>
                      </a:endParaRPr>
                    </a:p>
                    <a:p>
                      <a:pPr marL="0" lvl="0" indent="0" algn="l" rtl="0">
                        <a:spcBef>
                          <a:spcPts val="0"/>
                        </a:spcBef>
                        <a:spcAft>
                          <a:spcPts val="0"/>
                        </a:spcAft>
                        <a:buNone/>
                      </a:pPr>
                      <a:r>
                        <a:rPr lang="fr-FR" sz="1000">
                          <a:solidFill>
                            <a:srgbClr val="666666"/>
                          </a:solidFill>
                        </a:rPr>
                        <a:t>Point de passage et d’ouverture (PP0)</a:t>
                      </a:r>
                      <a:endParaRPr sz="1000">
                        <a:solidFill>
                          <a:srgbClr val="666666"/>
                        </a:solidFill>
                      </a:endParaRPr>
                    </a:p>
                    <a:p>
                      <a:pPr marL="0" lvl="0" indent="0" algn="l" rtl="0">
                        <a:spcBef>
                          <a:spcPts val="0"/>
                        </a:spcBef>
                        <a:spcAft>
                          <a:spcPts val="0"/>
                        </a:spcAft>
                        <a:buNone/>
                      </a:pPr>
                      <a:r>
                        <a:rPr lang="fr-FR" sz="1000">
                          <a:solidFill>
                            <a:srgbClr val="666666"/>
                          </a:solidFill>
                        </a:rPr>
                        <a:t>+</a:t>
                      </a:r>
                      <a:endParaRPr sz="1000">
                        <a:solidFill>
                          <a:srgbClr val="666666"/>
                        </a:solidFill>
                      </a:endParaRPr>
                    </a:p>
                    <a:p>
                      <a:pPr marL="0" lvl="0" indent="0" algn="l" rtl="0">
                        <a:spcBef>
                          <a:spcPts val="0"/>
                        </a:spcBef>
                        <a:spcAft>
                          <a:spcPts val="0"/>
                        </a:spcAft>
                        <a:buClr>
                          <a:schemeClr val="dk1"/>
                        </a:buClr>
                        <a:buSzPts val="1100"/>
                        <a:buFont typeface="Arial"/>
                        <a:buNone/>
                      </a:pPr>
                      <a:r>
                        <a:rPr lang="fr-FR" sz="1000">
                          <a:solidFill>
                            <a:srgbClr val="666666"/>
                          </a:solidFill>
                        </a:rPr>
                        <a:t>On mettra en avant les interventions étrangères et la guerre civile en Russie jusqu’en 1922.</a:t>
                      </a:r>
                      <a:endParaRPr sz="1000">
                        <a:solidFill>
                          <a:srgbClr val="666666"/>
                        </a:solidFill>
                      </a:endParaRPr>
                    </a:p>
                    <a:p>
                      <a:pPr marL="0" lvl="0" indent="0" algn="l" rtl="0">
                        <a:spcBef>
                          <a:spcPts val="0"/>
                        </a:spcBef>
                        <a:spcAft>
                          <a:spcPts val="0"/>
                        </a:spcAft>
                        <a:buNone/>
                      </a:pPr>
                      <a:r>
                        <a:rPr lang="fr-FR" sz="1000">
                          <a:solidFill>
                            <a:srgbClr val="999999"/>
                          </a:solidFill>
                        </a:rPr>
                        <a:t>+</a:t>
                      </a:r>
                      <a:endParaRPr sz="1000">
                        <a:solidFill>
                          <a:srgbClr val="999999"/>
                        </a:solidFill>
                      </a:endParaRPr>
                    </a:p>
                    <a:p>
                      <a:pPr marL="0" lvl="0" indent="0" algn="l" rtl="0">
                        <a:spcBef>
                          <a:spcPts val="0"/>
                        </a:spcBef>
                        <a:spcAft>
                          <a:spcPts val="0"/>
                        </a:spcAft>
                        <a:buClr>
                          <a:schemeClr val="dk1"/>
                        </a:buClr>
                        <a:buSzPts val="1100"/>
                        <a:buFont typeface="Arial"/>
                        <a:buNone/>
                      </a:pPr>
                      <a:r>
                        <a:rPr lang="fr-FR" sz="1000">
                          <a:solidFill>
                            <a:srgbClr val="666666"/>
                          </a:solidFill>
                        </a:rPr>
                        <a:t>“étudier les différentes manières dont les belligérants sont sortis de la guerre et la construction difficile de la paix”</a:t>
                      </a:r>
                      <a:endParaRPr sz="1000">
                        <a:solidFill>
                          <a:srgbClr val="999999"/>
                        </a:solidFill>
                      </a:endParaRPr>
                    </a:p>
                    <a:p>
                      <a:pPr marL="0" lvl="0" indent="0" algn="l" rtl="0">
                        <a:spcBef>
                          <a:spcPts val="0"/>
                        </a:spcBef>
                        <a:spcAft>
                          <a:spcPts val="0"/>
                        </a:spcAft>
                        <a:buNone/>
                      </a:pPr>
                      <a:r>
                        <a:rPr lang="fr-FR">
                          <a:solidFill>
                            <a:srgbClr val="999999"/>
                          </a:solidFill>
                        </a:rPr>
                        <a:t>.</a:t>
                      </a:r>
                      <a:endParaRPr>
                        <a:solidFill>
                          <a:srgbClr val="999999"/>
                        </a:solidFill>
                      </a:endParaRPr>
                    </a:p>
                    <a:p>
                      <a:pPr marL="0" lvl="0" indent="0" algn="l" rtl="0">
                        <a:spcBef>
                          <a:spcPts val="0"/>
                        </a:spcBef>
                        <a:spcAft>
                          <a:spcPts val="0"/>
                        </a:spcAft>
                        <a:buNone/>
                      </a:pPr>
                      <a:endParaRPr>
                        <a:solidFill>
                          <a:srgbClr val="999999"/>
                        </a:solidFill>
                      </a:endParaRPr>
                    </a:p>
                  </a:txBody>
                  <a:tcPr marL="91425" marR="91425" marT="91425" marB="91425"/>
                </a:tc>
              </a:tr>
            </a:tbl>
          </a:graphicData>
        </a:graphic>
      </p:graphicFrame>
      <p:sp>
        <p:nvSpPr>
          <p:cNvPr id="131" name="Google Shape;131;p22"/>
          <p:cNvSpPr txBox="1"/>
          <p:nvPr/>
        </p:nvSpPr>
        <p:spPr>
          <a:xfrm>
            <a:off x="6194317" y="-3027175"/>
            <a:ext cx="2637300" cy="297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2" name="Google Shape;132;p22"/>
          <p:cNvPicPr preferRelativeResize="0"/>
          <p:nvPr/>
        </p:nvPicPr>
        <p:blipFill>
          <a:blip r:embed="rId3">
            <a:alphaModFix/>
          </a:blip>
          <a:stretch>
            <a:fillRect/>
          </a:stretch>
        </p:blipFill>
        <p:spPr>
          <a:xfrm>
            <a:off x="6077650" y="252016"/>
            <a:ext cx="1437714" cy="646472"/>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5907</Words>
  <PresentationFormat>Affichage à l'écran (16:9)</PresentationFormat>
  <Paragraphs>530</Paragraphs>
  <Slides>40</Slides>
  <Notes>40</Notes>
  <HiddenSlides>0</HiddenSlides>
  <MMClips>0</MMClips>
  <ScaleCrop>false</ScaleCrop>
  <HeadingPairs>
    <vt:vector size="4" baseType="variant">
      <vt:variant>
        <vt:lpstr>Thème</vt:lpstr>
      </vt:variant>
      <vt:variant>
        <vt:i4>1</vt:i4>
      </vt:variant>
      <vt:variant>
        <vt:lpstr>Titres des diapositives</vt:lpstr>
      </vt:variant>
      <vt:variant>
        <vt:i4>40</vt:i4>
      </vt:variant>
    </vt:vector>
  </HeadingPairs>
  <TitlesOfParts>
    <vt:vector size="41" baseType="lpstr">
      <vt:lpstr>Office Theme</vt:lpstr>
      <vt:lpstr>Diapositive 1</vt:lpstr>
      <vt:lpstr>“Par l’étude du passé et l’examen, l’histoire et la géographie enseignées au lycée transmettent aux élèves des connaissances précises et diverses sur un large empan historique, s’étendant de l’Antiquité à nos jours; Elles les aident à acquérir des repères historiques, s’étendant de l’Antiquité à nos jours. elles les aident à acquérir des repères temporels et spatiaux; elles leur permettent de discerner l’évolution des sociétés, des cultures et des acteurs; elles les confrontent à l’altérité par la connaissance d’expériences humaines antérieures et de territoires variés. Partant, elles leur donnent les moyens d’une compréhension éclairée du monde d’hier et d’aujourd’hui, qu’ils appréhendent ainsi d’une manière plus distanciée et réfléchie.  Le monde dans lequel les lycées entreront en tant qu’adultes et citoyens est traversé par des dynamiques complémentaires, conflictuelles, voire contradictoires dont beaucoup sont les conséquences de faits antérieurs, de longues ou brèves mutations. L’histoire et la géographie permettent d’éclairer ces mouvements complexes et incitent les élèves à s’instruire de manière rigoureuse et, en développant une réflexion approfondie qui dépasse les évidences, les préparent à opérer des choix raisonnés.  L’histoire et la géographie montrent aux élèves comment les choix des acteurs passés et présents (individuels et collectifs), qu’ils soient en rupture ou en continuité avec des héritages, influent sur l’ensemble de la société: elle éduque ainsi à la liberté et la responsabilité.  </vt:lpstr>
      <vt:lpstr>A l’issue du lycée, les élèves doivent être capables de maîtriser des connaissances fondamentales diverses, de se confronter à des sources, d’analyser des documents, de prendre des notes ainsi que de mener un travail personnel. Pour cela, l’enseignement associe des temps dédiés:  -à la transmission des connaissances par les professeurs et d’écoute active de la part des élèves; -à l’étude de sources, à l’analyse approfondie et critique de documents variés (cartes, texte, iconographie, vidéo…) et à la réalisation de croquis.</vt:lpstr>
      <vt:lpstr>Diapositive 4</vt:lpstr>
      <vt:lpstr>Chapitre 3:  Sortir de la guerre:  la tentative de construction d’un ordre des nations démocratiques   </vt:lpstr>
      <vt:lpstr>Diapositive 6</vt:lpstr>
      <vt:lpstr>   vérification des hypothèses -honorer les morts/se souvenir -Construire un monde en paix       </vt:lpstr>
      <vt:lpstr>Diapositive 8</vt:lpstr>
      <vt:lpstr>Diapositive 9</vt:lpstr>
      <vt:lpstr>Diapositive 10</vt:lpstr>
      <vt:lpstr>Diapositive 11</vt:lpstr>
      <vt:lpstr>On peut mettre en avant: -les principes formulés par le Président Wilson et la fondation de la Société des Nations.</vt:lpstr>
      <vt:lpstr>A retenir: -abandon de la diplomatie secrète pour une diplomatie de droit -liberté des mers et libre-échange -désarmement -satisfaire les revendications nationalistes et rivalités territoriales d’avant-guerre  -naissance du principe des nationalités -sécurité collective : organisation de relations internationales visant à maintenir la paix par le droit et l’arbitrage, et non plus par des alliances militaires ou des accords sécuritaires. -arbitrage: mode de résolution pacifique des conflits fondé sur le droit international.   A noter: un moyen de défendre les intérêts américains, et un réel souci d’éviter au maximum les frustrations des vaincus. On peut donc y voir des intentions généreuses et utopistes. Wilson prix Nobel de la Paix en 1919. Cependant, des principes du Président Wilson sont concrétisés l’année suivante avec la fondation de la Société des Nations.</vt:lpstr>
      <vt:lpstr>Diapositive 14</vt:lpstr>
      <vt:lpstr>Diapositive 15</vt:lpstr>
      <vt:lpstr>On mettra en avant les interventions étrangères et la guerre civile en Russie jusqu’en 1922.</vt:lpstr>
      <vt:lpstr>Diapositive 17</vt:lpstr>
      <vt:lpstr>Texte: “En juillet 1922, un accord international est  adopté sous les auspices de la Société des Nations: il permet la création du certificat Nansen, appelé communément , à la fin des années 1920, “passeport Nansen”, du nom du diplomate norvégien qui occupe les fonctions de haut-commissaire aux Réfugiés russes auprès de la SDN depuis 1921. Il sera nommé haut-commissaire aux réfugiés en 1922. Ce certificat, reconnu par de nombreux États, permet aux apatrides qui en sont dotés de passer les frontières. Les premiers à en bénéficier sont les réfugiés russes. Le passeport nansen est ensuite étendu aux Arméniens (à partir de 1924), rescapés du génocide de 1915-1916, qui affluent dans des camps sommaires en Syrie ou au Liban [...] On assiste en fait dans les années 1920, à une véritable”institutionnalisation du champ humanitaire international”, comme l’écrit Dzovinar  Kévonian*, et à une révolution du droit international, avec le concours de la Société des Nations.” Source: L’Histoire n°365 juin 2011, dans 1914-2011: le siècle des réfugiés,B. Cabannes  *Dzovinar kévonian est maître de conférence en histoire à l’Université Paris Nanterre et membre du comité Histoire de l’OFPRA </vt:lpstr>
      <vt:lpstr>Diapositive 19</vt:lpstr>
      <vt:lpstr>   “étudier les différentes manières dont les belligérants sont sortis de la guerre et la construction difficile de la paix”  On peut mettre en avant: -les traités de paix et la fin des Empires multinationaux européens. PPO:les traités de paix 1919-1923  </vt:lpstr>
      <vt:lpstr> </vt:lpstr>
      <vt:lpstr>Diapositive 22</vt:lpstr>
      <vt:lpstr>Diapositive 23</vt:lpstr>
      <vt:lpstr>Document 4: La Conférence de la Paix se déroule de janvier à juin 1919 à Paris pour préparer les Traités de paix. L’historien Paul Mantoux est présent au conseil des Quatre, réunissant la France, l’Italie, Les Etats-Unis et le Grande-Bretagne, et créé pour discuter en privé des questions importantes.</vt:lpstr>
      <vt:lpstr>Diapositive 25</vt:lpstr>
      <vt:lpstr>Diapositive 26</vt:lpstr>
      <vt:lpstr>De quoi se souvenir? (10 minutes) objectif: savoir caractériser le bilan humain et matériel de la guerre. documents support: </vt:lpstr>
      <vt:lpstr>Diapositive 28</vt:lpstr>
      <vt:lpstr>Diapositive 29</vt:lpstr>
      <vt:lpstr>Diapositive 30</vt:lpstr>
      <vt:lpstr>Diapositive 31</vt:lpstr>
      <vt:lpstr>C. Le soldat inconnu et les enjeux mémoriels. (20 minutes) objectif: savoir caractériser la valeur attribuée au soldat inconnu aux lendemains de la guerre et de nos jours. Mise en activité/ Mise en commun menée par un élève/parole du professeur pour compléter et éclairer   </vt:lpstr>
      <vt:lpstr>Diapositive 33</vt:lpstr>
      <vt:lpstr>Diapositive 34</vt:lpstr>
      <vt:lpstr>Diapositive 35</vt:lpstr>
      <vt:lpstr>Diapositive 36</vt:lpstr>
      <vt:lpstr>Diapositive 37</vt:lpstr>
      <vt:lpstr>Diapositive 38</vt:lpstr>
      <vt:lpstr>Diapositive 39</vt:lpstr>
      <vt:lpstr>Diapositive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Jean-Marc Noaille</dc:creator>
  <cp:lastModifiedBy>Jean-Marc Noaille</cp:lastModifiedBy>
  <cp:revision>1</cp:revision>
  <dcterms:modified xsi:type="dcterms:W3CDTF">2019-06-17T17:06:55Z</dcterms:modified>
</cp:coreProperties>
</file>