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95" r:id="rId3"/>
    <p:sldId id="294" r:id="rId4"/>
    <p:sldId id="296" r:id="rId5"/>
    <p:sldId id="264" r:id="rId6"/>
    <p:sldId id="257" r:id="rId7"/>
    <p:sldId id="261" r:id="rId8"/>
    <p:sldId id="265" r:id="rId9"/>
    <p:sldId id="263" r:id="rId10"/>
    <p:sldId id="259" r:id="rId11"/>
    <p:sldId id="260" r:id="rId12"/>
    <p:sldId id="256" r:id="rId13"/>
    <p:sldId id="268" r:id="rId14"/>
    <p:sldId id="270" r:id="rId15"/>
    <p:sldId id="281" r:id="rId16"/>
    <p:sldId id="275" r:id="rId17"/>
    <p:sldId id="273" r:id="rId18"/>
    <p:sldId id="282" r:id="rId19"/>
    <p:sldId id="276" r:id="rId20"/>
    <p:sldId id="280" r:id="rId21"/>
    <p:sldId id="274" r:id="rId22"/>
    <p:sldId id="258" r:id="rId23"/>
    <p:sldId id="285" r:id="rId24"/>
    <p:sldId id="284" r:id="rId25"/>
    <p:sldId id="271" r:id="rId26"/>
    <p:sldId id="283" r:id="rId27"/>
    <p:sldId id="286" r:id="rId28"/>
    <p:sldId id="267" r:id="rId29"/>
    <p:sldId id="269" r:id="rId30"/>
    <p:sldId id="287" r:id="rId31"/>
    <p:sldId id="288" r:id="rId32"/>
    <p:sldId id="289" r:id="rId33"/>
    <p:sldId id="290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ane revert" initials="sr" lastIdx="1" clrIdx="0">
    <p:extLst>
      <p:ext uri="{19B8F6BF-5375-455C-9EA6-DF929625EA0E}">
        <p15:presenceInfo xmlns:p15="http://schemas.microsoft.com/office/powerpoint/2012/main" userId="stephane reve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F371B4-AA51-4D73-B3C4-53CEE31C4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086FF26-1EC5-4754-B89A-7488C2973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470190-2B75-4B16-8EA6-7329C670B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F4D57-4F55-489F-BBA9-5A9FC1BF5362}" type="datetimeFigureOut">
              <a:rPr lang="fr-FR" smtClean="0"/>
              <a:t>15/07/2019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3A0C78-7415-4EA3-881D-56D10DB6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069B2B-717D-488F-BDEC-FE1FE1253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9054-2B76-494B-BE7F-8317DD7CA1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481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FB78EF-ABB7-4F2B-BD3C-948031F76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14D70D4-171B-437A-A8B7-474412A87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6B3229-EC7D-489F-B752-A80089E13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F4D57-4F55-489F-BBA9-5A9FC1BF5362}" type="datetimeFigureOut">
              <a:rPr lang="fr-FR" smtClean="0"/>
              <a:t>15/07/2019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59D6DA-43E5-4937-BC3A-F1BBE7F28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B0AD20-2033-4F89-858F-8D2588D11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9054-2B76-494B-BE7F-8317DD7CA1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373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57E8D1A-5340-4E7C-BD3A-9DA5D2228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7511369-4853-4060-BCD2-A40482A16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0C4C5C-3AE2-4623-8BE6-4EA5C95C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F4D57-4F55-489F-BBA9-5A9FC1BF5362}" type="datetimeFigureOut">
              <a:rPr lang="fr-FR" smtClean="0"/>
              <a:t>15/07/2019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1A2D77-ABF9-4352-9C22-D91731F03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1D2E87-591E-42FE-AE56-1CD0A109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9054-2B76-494B-BE7F-8317DD7CA1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578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3AC18D-94F6-4666-855D-03FA5403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247D95-8B2C-4C16-A6EE-C14EDB185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4ACC38-683E-45A3-95C9-058816A38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F4D57-4F55-489F-BBA9-5A9FC1BF5362}" type="datetimeFigureOut">
              <a:rPr lang="fr-FR" smtClean="0"/>
              <a:t>15/07/2019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AE5A58-8952-4F15-BD2B-2A949179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CACA5A-2212-4B62-BCD0-F1AD58EA2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9054-2B76-494B-BE7F-8317DD7CA1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51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A1EB3-A38E-44AB-9386-FEE755B76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FAFEFA-DB9D-4DFD-AD27-06A20FB4E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6CAB3B-3AF1-4EB7-93FE-80E747B32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F4D57-4F55-489F-BBA9-5A9FC1BF5362}" type="datetimeFigureOut">
              <a:rPr lang="fr-FR" smtClean="0"/>
              <a:t>15/07/2019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9B094A-7C70-49C3-BEBF-8585F9BE5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7FD8B6-8A38-40E2-B389-B6CB59D7B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9054-2B76-494B-BE7F-8317DD7CA1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5846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E9C47A-CEAF-4E66-9E28-FDFE479AF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72CB3-9FA9-48BF-9628-97807862E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AD0D15-2351-4EAA-81D7-0EFC79F2F8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0B42C4-3A83-4CC4-9DF8-F9E004D19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F4D57-4F55-489F-BBA9-5A9FC1BF5362}" type="datetimeFigureOut">
              <a:rPr lang="fr-FR" smtClean="0"/>
              <a:t>15/07/2019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DF3CFA-C8DC-4BC1-8192-709594CFF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815EF6-80B1-47ED-8F70-80DB741C6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9054-2B76-494B-BE7F-8317DD7CA1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8844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0FD8CB-B68B-4B1A-BF81-A629AC4A6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1623B9-5BE0-4734-8555-02371F3B7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2B5265B-D11C-4075-B24E-5CF3DF827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829BE0F-2B45-4F5B-A2E0-AB5BDDBE09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F00E851-D95D-44EC-9B47-54B4A0ED7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0B6A91F-E881-4664-8686-D1B08A1DD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F4D57-4F55-489F-BBA9-5A9FC1BF5362}" type="datetimeFigureOut">
              <a:rPr lang="fr-FR" smtClean="0"/>
              <a:t>15/07/2019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677E4D6-5141-4D7F-85F4-6635918E9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904E9A4-5DA8-4AE4-A786-449175681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9054-2B76-494B-BE7F-8317DD7CA1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002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B6538C-8DD2-4E70-A0CE-2B93BB74C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3F3D20-3B09-424F-B565-72AB66920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F4D57-4F55-489F-BBA9-5A9FC1BF5362}" type="datetimeFigureOut">
              <a:rPr lang="fr-FR" smtClean="0"/>
              <a:t>15/07/2019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FC63C6-ECDD-40FB-B7CF-6ABF9E6E1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C409AC-C247-46ED-8262-01A8ABF41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9054-2B76-494B-BE7F-8317DD7CA1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1561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9B563F4-96B6-4168-9579-4BC146190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F4D57-4F55-489F-BBA9-5A9FC1BF5362}" type="datetimeFigureOut">
              <a:rPr lang="fr-FR" smtClean="0"/>
              <a:t>15/07/2019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E8C7800-C780-4F5C-9FF5-2FCE878EC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61C216-02C7-45E6-B339-EA9FC0940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9054-2B76-494B-BE7F-8317DD7CA1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1205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21125-B8DC-4CDF-AD48-BC9FACE93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A38A22-2FA0-4F54-B430-E7946C69F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77C691E-D0BF-4363-9524-AE78048CA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A62DEB1-3CC2-4A21-AB5B-00617767C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F4D57-4F55-489F-BBA9-5A9FC1BF5362}" type="datetimeFigureOut">
              <a:rPr lang="fr-FR" smtClean="0"/>
              <a:t>15/07/2019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5442893-A634-42F8-8807-705825EF7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48DD34-BC9F-4EC3-BD32-8BC0072C5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9054-2B76-494B-BE7F-8317DD7CA1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704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F94460-8E33-4770-895E-065D4C022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AFF100B-DA51-41C4-90DB-6BD1BEF39A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8E7C33-10FF-470C-9BBB-63BC806F7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F9C146-9FE4-4459-A4FC-EA08E8011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F4D57-4F55-489F-BBA9-5A9FC1BF5362}" type="datetimeFigureOut">
              <a:rPr lang="fr-FR" smtClean="0"/>
              <a:t>15/07/2019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1AD0059-1994-43E2-97A4-95DE4C4F0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709BB7E-C2DC-4DE3-B68A-A0FCD60D8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9054-2B76-494B-BE7F-8317DD7CA1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4534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8989502-7C36-4D24-BC1C-F46724483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4129F3-5CBE-42A3-8A0D-669DC3767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371A4C-D5BE-4604-A967-8244192FD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F4D57-4F55-489F-BBA9-5A9FC1BF5362}" type="datetimeFigureOut">
              <a:rPr lang="fr-FR" smtClean="0"/>
              <a:t>15/07/2019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61A395-E09E-4B99-AD67-0E990E588C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543D13-81EC-4111-A997-066F865FC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E9054-2B76-494B-BE7F-8317DD7CA1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83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Ã©sultat de recherche d'images pour &quot;nationalismes&quot;">
            <a:extLst>
              <a:ext uri="{FF2B5EF4-FFF2-40B4-BE49-F238E27FC236}">
                <a16:creationId xmlns:a16="http://schemas.microsoft.com/office/drawing/2014/main" id="{9DDC0D3E-F986-4720-94A4-0C7DCD225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2642" r="1799" b="2515"/>
          <a:stretch/>
        </p:blipFill>
        <p:spPr bwMode="auto">
          <a:xfrm>
            <a:off x="2035834" y="1112808"/>
            <a:ext cx="7944928" cy="544094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1DF3D3-F2E7-4886-868F-B9EB5B0EBEC8}"/>
              </a:ext>
            </a:extLst>
          </p:cNvPr>
          <p:cNvSpPr/>
          <p:nvPr/>
        </p:nvSpPr>
        <p:spPr>
          <a:xfrm>
            <a:off x="2615419" y="6254953"/>
            <a:ext cx="6958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86A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John Henry </a:t>
            </a:r>
            <a:r>
              <a:rPr lang="en-US" b="1" dirty="0" err="1">
                <a:solidFill>
                  <a:srgbClr val="686A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Amschewitz</a:t>
            </a:r>
            <a:r>
              <a:rPr lang="en-US" b="1" dirty="0">
                <a:solidFill>
                  <a:srgbClr val="686A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. European Revue: Kill that Eagle, 1914.</a:t>
            </a:r>
            <a:endParaRPr lang="en-US" b="1" i="0" dirty="0">
              <a:solidFill>
                <a:srgbClr val="686A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roid San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50D378-5D20-4822-A9F3-B932644583FA}"/>
              </a:ext>
            </a:extLst>
          </p:cNvPr>
          <p:cNvSpPr/>
          <p:nvPr/>
        </p:nvSpPr>
        <p:spPr>
          <a:xfrm>
            <a:off x="2323382" y="535640"/>
            <a:ext cx="6991273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Stage Les nationalismes</a:t>
            </a:r>
          </a:p>
          <a:p>
            <a:pPr algn="ctr"/>
            <a:r>
              <a:rPr lang="fr-FR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Mars 2019</a:t>
            </a:r>
            <a:endParaRPr lang="fr-FR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3768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1B3FD-86E1-495B-A6A2-F852F402B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564" y="1011670"/>
            <a:ext cx="10515600" cy="4336184"/>
          </a:xfrm>
        </p:spPr>
        <p:txBody>
          <a:bodyPr>
            <a:normAutofit fontScale="90000"/>
          </a:bodyPr>
          <a:lstStyle/>
          <a:p>
            <a:pPr algn="ctr"/>
            <a:r>
              <a:rPr lang="fr-FR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Pourquoi le choix du lieu est-il symbolique ?</a:t>
            </a:r>
          </a:p>
        </p:txBody>
      </p:sp>
      <p:pic>
        <p:nvPicPr>
          <p:cNvPr id="3" name="Picture 2" descr="Wappen Deutsches Reich - Reichsadler 1889.svg">
            <a:extLst>
              <a:ext uri="{FF2B5EF4-FFF2-40B4-BE49-F238E27FC236}">
                <a16:creationId xmlns:a16="http://schemas.microsoft.com/office/drawing/2014/main" id="{872166F2-6FD8-44AB-8721-CFBA374DA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78" y="2408903"/>
            <a:ext cx="1770928" cy="220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554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Ã©sultat de recherche d'images pour &quot;plan galerie des glaces  versailles&quot;">
            <a:extLst>
              <a:ext uri="{FF2B5EF4-FFF2-40B4-BE49-F238E27FC236}">
                <a16:creationId xmlns:a16="http://schemas.microsoft.com/office/drawing/2014/main" id="{298CC045-8C00-4914-B089-036E59B57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99" y="0"/>
            <a:ext cx="111373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B626BD8-F6CE-4459-8BB1-546969478BD5}"/>
              </a:ext>
            </a:extLst>
          </p:cNvPr>
          <p:cNvSpPr/>
          <p:nvPr/>
        </p:nvSpPr>
        <p:spPr>
          <a:xfrm>
            <a:off x="5486400" y="1246908"/>
            <a:ext cx="295563" cy="277091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589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Ã©sultat de recherche d'images pour &quot;plafond galerie des glaces&quot;">
            <a:extLst>
              <a:ext uri="{FF2B5EF4-FFF2-40B4-BE49-F238E27FC236}">
                <a16:creationId xmlns:a16="http://schemas.microsoft.com/office/drawing/2014/main" id="{5A5DB63B-4471-4FEC-A75F-C51491453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3D5988"/>
              </a:clrFrom>
              <a:clrTo>
                <a:srgbClr val="3D598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67670" y="-577340"/>
            <a:ext cx="1718828" cy="916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Ã©sultat de recherche d'images pour &quot;plafond galerie des glaces&quot;">
            <a:extLst>
              <a:ext uri="{FF2B5EF4-FFF2-40B4-BE49-F238E27FC236}">
                <a16:creationId xmlns:a16="http://schemas.microsoft.com/office/drawing/2014/main" id="{229AE878-4184-4208-A988-8F133BF8B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56" y="4981662"/>
            <a:ext cx="3615655" cy="180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Ã©sultat de recherche d'images pour &quot;victoires de Louis XIV sur le Rhin&quot;">
            <a:extLst>
              <a:ext uri="{FF2B5EF4-FFF2-40B4-BE49-F238E27FC236}">
                <a16:creationId xmlns:a16="http://schemas.microsoft.com/office/drawing/2014/main" id="{52A02274-341B-43AB-8F09-F5A34816E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215" y="164005"/>
            <a:ext cx="4929573" cy="286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Ã©sultat de recherche d'images pour &quot;salon de la guerre&quot;">
            <a:extLst>
              <a:ext uri="{FF2B5EF4-FFF2-40B4-BE49-F238E27FC236}">
                <a16:creationId xmlns:a16="http://schemas.microsoft.com/office/drawing/2014/main" id="{1F52AE61-E464-4193-B3FE-C458D015C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3" y="4980498"/>
            <a:ext cx="2711742" cy="180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Ã©sultat de recherche d'images pour &quot;salon de la paix&quot;">
            <a:extLst>
              <a:ext uri="{FF2B5EF4-FFF2-40B4-BE49-F238E27FC236}">
                <a16:creationId xmlns:a16="http://schemas.microsoft.com/office/drawing/2014/main" id="{57A3229C-9295-41C9-858C-1E2D0F316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7"/>
          <a:stretch/>
        </p:blipFill>
        <p:spPr bwMode="auto">
          <a:xfrm>
            <a:off x="9073340" y="4980498"/>
            <a:ext cx="2965307" cy="180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AD9782-3AC6-4038-87DD-040F4028773C}"/>
              </a:ext>
            </a:extLst>
          </p:cNvPr>
          <p:cNvSpPr/>
          <p:nvPr/>
        </p:nvSpPr>
        <p:spPr>
          <a:xfrm>
            <a:off x="2865095" y="3917659"/>
            <a:ext cx="1052564" cy="5788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5D40DA6-0971-4FAD-A86A-B162727F82F5}"/>
              </a:ext>
            </a:extLst>
          </p:cNvPr>
          <p:cNvSpPr/>
          <p:nvPr/>
        </p:nvSpPr>
        <p:spPr>
          <a:xfrm>
            <a:off x="3346612" y="5745866"/>
            <a:ext cx="295563" cy="277091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339676-A202-452E-8EF6-8CCB00EA1D02}"/>
              </a:ext>
            </a:extLst>
          </p:cNvPr>
          <p:cNvSpPr/>
          <p:nvPr/>
        </p:nvSpPr>
        <p:spPr>
          <a:xfrm>
            <a:off x="91920" y="835043"/>
            <a:ext cx="348403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Passage du Rhin </a:t>
            </a:r>
          </a:p>
          <a:p>
            <a:pPr algn="ctr"/>
            <a:r>
              <a:rPr lang="fr-F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1672</a:t>
            </a:r>
          </a:p>
        </p:txBody>
      </p:sp>
    </p:spTree>
    <p:extLst>
      <p:ext uri="{BB962C8B-B14F-4D97-AF65-F5344CB8AC3E}">
        <p14:creationId xmlns:p14="http://schemas.microsoft.com/office/powerpoint/2010/main" val="333796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B623F459-790A-459C-98EB-480187BC8663}"/>
              </a:ext>
            </a:extLst>
          </p:cNvPr>
          <p:cNvSpPr/>
          <p:nvPr/>
        </p:nvSpPr>
        <p:spPr>
          <a:xfrm>
            <a:off x="5596109" y="3312180"/>
            <a:ext cx="2111457" cy="114628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86D3914A-EE5D-43D4-A19C-F6016675985F}"/>
              </a:ext>
            </a:extLst>
          </p:cNvPr>
          <p:cNvCxnSpPr/>
          <p:nvPr/>
        </p:nvCxnSpPr>
        <p:spPr>
          <a:xfrm flipV="1">
            <a:off x="5618161" y="3113866"/>
            <a:ext cx="0" cy="1326519"/>
          </a:xfrm>
          <a:prstGeom prst="straightConnector1">
            <a:avLst/>
          </a:prstGeom>
          <a:ln w="38100">
            <a:solidFill>
              <a:srgbClr val="C0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53FC0358-8225-482E-947E-70E69813403E}"/>
              </a:ext>
            </a:extLst>
          </p:cNvPr>
          <p:cNvCxnSpPr>
            <a:cxnSpLocks/>
          </p:cNvCxnSpPr>
          <p:nvPr/>
        </p:nvCxnSpPr>
        <p:spPr>
          <a:xfrm>
            <a:off x="6379093" y="4440385"/>
            <a:ext cx="0" cy="260363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EFC7C5A9-076E-4417-9F05-3D6AB4362408}"/>
              </a:ext>
            </a:extLst>
          </p:cNvPr>
          <p:cNvCxnSpPr>
            <a:cxnSpLocks/>
          </p:cNvCxnSpPr>
          <p:nvPr/>
        </p:nvCxnSpPr>
        <p:spPr>
          <a:xfrm flipV="1">
            <a:off x="6260804" y="3113866"/>
            <a:ext cx="0" cy="237700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A8FC677C-3D09-427C-A934-67C75351DD86}"/>
              </a:ext>
            </a:extLst>
          </p:cNvPr>
          <p:cNvCxnSpPr>
            <a:cxnSpLocks/>
          </p:cNvCxnSpPr>
          <p:nvPr/>
        </p:nvCxnSpPr>
        <p:spPr>
          <a:xfrm flipV="1">
            <a:off x="9219546" y="3131949"/>
            <a:ext cx="0" cy="180231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97CD93E0-AF04-49F5-B062-9729BF7D3C65}"/>
              </a:ext>
            </a:extLst>
          </p:cNvPr>
          <p:cNvGrpSpPr/>
          <p:nvPr/>
        </p:nvGrpSpPr>
        <p:grpSpPr>
          <a:xfrm>
            <a:off x="1930383" y="3336736"/>
            <a:ext cx="8331234" cy="1548678"/>
            <a:chOff x="1930383" y="3336736"/>
            <a:chExt cx="8331234" cy="1548678"/>
          </a:xfrm>
        </p:grpSpPr>
        <p:sp>
          <p:nvSpPr>
            <p:cNvPr id="4" name="Flèche : pentagone 3">
              <a:extLst>
                <a:ext uri="{FF2B5EF4-FFF2-40B4-BE49-F238E27FC236}">
                  <a16:creationId xmlns:a16="http://schemas.microsoft.com/office/drawing/2014/main" id="{86AA4C3F-6428-4912-922E-4E653172CBB0}"/>
                </a:ext>
              </a:extLst>
            </p:cNvPr>
            <p:cNvSpPr/>
            <p:nvPr/>
          </p:nvSpPr>
          <p:spPr>
            <a:xfrm>
              <a:off x="1930383" y="3336736"/>
              <a:ext cx="8331234" cy="1110361"/>
            </a:xfrm>
            <a:prstGeom prst="homePlate">
              <a:avLst>
                <a:gd name="adj" fmla="val 22549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</a:endParaRP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FA0DF253-3169-4617-9C67-F9507C708259}"/>
                </a:ext>
              </a:extLst>
            </p:cNvPr>
            <p:cNvCxnSpPr/>
            <p:nvPr/>
          </p:nvCxnSpPr>
          <p:spPr>
            <a:xfrm flipV="1">
              <a:off x="2612751" y="4315772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4BB8A1DB-4D80-45C8-9B28-672F182C5708}"/>
                </a:ext>
              </a:extLst>
            </p:cNvPr>
            <p:cNvCxnSpPr/>
            <p:nvPr/>
          </p:nvCxnSpPr>
          <p:spPr>
            <a:xfrm flipV="1">
              <a:off x="3426013" y="4315773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7682E86A-7C32-4901-AEC6-38ECC82FBD15}"/>
                </a:ext>
              </a:extLst>
            </p:cNvPr>
            <p:cNvCxnSpPr/>
            <p:nvPr/>
          </p:nvCxnSpPr>
          <p:spPr>
            <a:xfrm flipV="1">
              <a:off x="3837979" y="4315774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98039B81-FA68-444D-8127-0DD13BCB19A8}"/>
                </a:ext>
              </a:extLst>
            </p:cNvPr>
            <p:cNvCxnSpPr/>
            <p:nvPr/>
          </p:nvCxnSpPr>
          <p:spPr>
            <a:xfrm flipV="1">
              <a:off x="3009005" y="4320810"/>
              <a:ext cx="0" cy="142695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A49DF677-D2FC-4F4E-9E27-23AAECE66D7B}"/>
                </a:ext>
              </a:extLst>
            </p:cNvPr>
            <p:cNvCxnSpPr/>
            <p:nvPr/>
          </p:nvCxnSpPr>
          <p:spPr>
            <a:xfrm flipV="1">
              <a:off x="9685521" y="4307394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B661E8DA-F3C9-4DF5-948C-44B8DF10BF73}"/>
                </a:ext>
              </a:extLst>
            </p:cNvPr>
            <p:cNvCxnSpPr/>
            <p:nvPr/>
          </p:nvCxnSpPr>
          <p:spPr>
            <a:xfrm flipV="1">
              <a:off x="2280566" y="4324327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F09AB426-787C-4E5F-99A9-1D1B5CF80536}"/>
                </a:ext>
              </a:extLst>
            </p:cNvPr>
            <p:cNvCxnSpPr/>
            <p:nvPr/>
          </p:nvCxnSpPr>
          <p:spPr>
            <a:xfrm flipV="1">
              <a:off x="8519788" y="4324327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1B841582-EF87-4AF3-A875-6531F0475A31}"/>
                </a:ext>
              </a:extLst>
            </p:cNvPr>
            <p:cNvCxnSpPr/>
            <p:nvPr/>
          </p:nvCxnSpPr>
          <p:spPr>
            <a:xfrm flipV="1">
              <a:off x="8937501" y="4319820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2838D70B-B376-4104-8AD6-88AFD90DF6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37898" y="4326048"/>
              <a:ext cx="0" cy="11433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3C2E629E-D17E-4C68-89E0-09E77140D42C}"/>
                </a:ext>
              </a:extLst>
            </p:cNvPr>
            <p:cNvCxnSpPr/>
            <p:nvPr/>
          </p:nvCxnSpPr>
          <p:spPr>
            <a:xfrm flipV="1">
              <a:off x="7019168" y="4324327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D8B7E446-02C5-42BC-ABA1-374D11EBB59D}"/>
                </a:ext>
              </a:extLst>
            </p:cNvPr>
            <p:cNvCxnSpPr/>
            <p:nvPr/>
          </p:nvCxnSpPr>
          <p:spPr>
            <a:xfrm flipV="1">
              <a:off x="7764904" y="4315772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7A15C1F2-4C77-4550-86D2-E791E2B404AD}"/>
                </a:ext>
              </a:extLst>
            </p:cNvPr>
            <p:cNvCxnSpPr/>
            <p:nvPr/>
          </p:nvCxnSpPr>
          <p:spPr>
            <a:xfrm flipV="1">
              <a:off x="8125280" y="4315772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F41FD270-64F9-4E40-921F-8BE2455B2955}"/>
                </a:ext>
              </a:extLst>
            </p:cNvPr>
            <p:cNvCxnSpPr/>
            <p:nvPr/>
          </p:nvCxnSpPr>
          <p:spPr>
            <a:xfrm flipV="1">
              <a:off x="6646764" y="4315772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FF5BBA01-EE4F-4B2D-954E-321C8D88275C}"/>
                </a:ext>
              </a:extLst>
            </p:cNvPr>
            <p:cNvCxnSpPr/>
            <p:nvPr/>
          </p:nvCxnSpPr>
          <p:spPr>
            <a:xfrm flipV="1">
              <a:off x="7373936" y="4315772"/>
              <a:ext cx="0" cy="142695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C2A2F402-938F-4844-B588-D656B3E71D28}"/>
                </a:ext>
              </a:extLst>
            </p:cNvPr>
            <p:cNvCxnSpPr/>
            <p:nvPr/>
          </p:nvCxnSpPr>
          <p:spPr>
            <a:xfrm flipV="1">
              <a:off x="5856407" y="4315775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D7B7E632-BA8B-4C05-9C0E-9753858A0F52}"/>
                </a:ext>
              </a:extLst>
            </p:cNvPr>
            <p:cNvCxnSpPr/>
            <p:nvPr/>
          </p:nvCxnSpPr>
          <p:spPr>
            <a:xfrm flipV="1">
              <a:off x="6260804" y="4324330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8AE68CED-0946-4818-A336-115AE60BB5C6}"/>
                </a:ext>
              </a:extLst>
            </p:cNvPr>
            <p:cNvCxnSpPr/>
            <p:nvPr/>
          </p:nvCxnSpPr>
          <p:spPr>
            <a:xfrm flipV="1">
              <a:off x="5059615" y="4324329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CC58FBB3-B8B7-4158-AE65-C3BD5C78D6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5855" y="4324330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8CB181B2-8266-4746-99D3-1C2F72C7FFA7}"/>
                </a:ext>
              </a:extLst>
            </p:cNvPr>
            <p:cNvCxnSpPr/>
            <p:nvPr/>
          </p:nvCxnSpPr>
          <p:spPr>
            <a:xfrm flipV="1">
              <a:off x="4239426" y="4307394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EE4603B6-149C-465E-AE4D-A2BA4CA78B05}"/>
                </a:ext>
              </a:extLst>
            </p:cNvPr>
            <p:cNvCxnSpPr/>
            <p:nvPr/>
          </p:nvCxnSpPr>
          <p:spPr>
            <a:xfrm flipV="1">
              <a:off x="4648135" y="4324327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C1CEFCB7-1BDA-4917-B4A6-CAA2D913E56B}"/>
                </a:ext>
              </a:extLst>
            </p:cNvPr>
            <p:cNvSpPr txBox="1"/>
            <p:nvPr/>
          </p:nvSpPr>
          <p:spPr>
            <a:xfrm>
              <a:off x="7046727" y="4501105"/>
              <a:ext cx="70014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1871</a:t>
              </a: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D45CEAA4-605C-4A94-8DD8-9DF1FA590511}"/>
                </a:ext>
              </a:extLst>
            </p:cNvPr>
            <p:cNvSpPr txBox="1"/>
            <p:nvPr/>
          </p:nvSpPr>
          <p:spPr>
            <a:xfrm>
              <a:off x="2725865" y="4516082"/>
              <a:ext cx="70014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1870</a:t>
              </a:r>
            </a:p>
          </p:txBody>
        </p:sp>
      </p:grpSp>
      <p:sp>
        <p:nvSpPr>
          <p:cNvPr id="68" name="ZoneTexte 67">
            <a:extLst>
              <a:ext uri="{FF2B5EF4-FFF2-40B4-BE49-F238E27FC236}">
                <a16:creationId xmlns:a16="http://schemas.microsoft.com/office/drawing/2014/main" id="{DDA0FB8B-47AA-4077-9E1F-57296D7CE0CF}"/>
              </a:ext>
            </a:extLst>
          </p:cNvPr>
          <p:cNvSpPr txBox="1"/>
          <p:nvPr/>
        </p:nvSpPr>
        <p:spPr>
          <a:xfrm>
            <a:off x="3597154" y="2338659"/>
            <a:ext cx="21921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Napoléon III déclare la guerre à la Prusse</a:t>
            </a:r>
          </a:p>
          <a:p>
            <a:pPr algn="ctr"/>
            <a:r>
              <a:rPr lang="fr-FR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juillet 1870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29F6FCB2-DDF7-44A3-B636-FB5290289443}"/>
              </a:ext>
            </a:extLst>
          </p:cNvPr>
          <p:cNvSpPr txBox="1"/>
          <p:nvPr/>
        </p:nvSpPr>
        <p:spPr>
          <a:xfrm>
            <a:off x="8833927" y="2604562"/>
            <a:ext cx="2192145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Traité de Francfort</a:t>
            </a:r>
          </a:p>
          <a:p>
            <a:pPr algn="ctr"/>
            <a:r>
              <a:rPr lang="fr-F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mai 1871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5EC48632-6FF6-4975-ABF7-5C86C60D8BB6}"/>
              </a:ext>
            </a:extLst>
          </p:cNvPr>
          <p:cNvSpPr txBox="1"/>
          <p:nvPr/>
        </p:nvSpPr>
        <p:spPr>
          <a:xfrm>
            <a:off x="5593107" y="3415947"/>
            <a:ext cx="2425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Guerre </a:t>
            </a:r>
            <a:r>
              <a:rPr lang="fr-FR" dirty="0" err="1">
                <a:solidFill>
                  <a:schemeClr val="bg1"/>
                </a:solidFill>
              </a:rPr>
              <a:t>franco-prusse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FB16E13-336F-4686-95A0-388550A6CD70}"/>
              </a:ext>
            </a:extLst>
          </p:cNvPr>
          <p:cNvSpPr/>
          <p:nvPr/>
        </p:nvSpPr>
        <p:spPr>
          <a:xfrm>
            <a:off x="924038" y="180556"/>
            <a:ext cx="10199401" cy="635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ld English Text MT" panose="03040902040508030806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contexte de la peinture d’Anton Von Werner.  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82F6BEE-850B-44DB-A4F8-84920F6589B9}"/>
              </a:ext>
            </a:extLst>
          </p:cNvPr>
          <p:cNvSpPr/>
          <p:nvPr/>
        </p:nvSpPr>
        <p:spPr>
          <a:xfrm>
            <a:off x="6549624" y="3874367"/>
            <a:ext cx="111953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Siège de Paris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898BC2C3-A039-412C-A299-7DB8F4A53706}"/>
              </a:ext>
            </a:extLst>
          </p:cNvPr>
          <p:cNvSpPr txBox="1"/>
          <p:nvPr/>
        </p:nvSpPr>
        <p:spPr>
          <a:xfrm>
            <a:off x="5477017" y="2537704"/>
            <a:ext cx="21921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Défaite de Sedan</a:t>
            </a:r>
          </a:p>
          <a:p>
            <a:pPr algn="ctr"/>
            <a:r>
              <a:rPr lang="fr-F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fr-FR" sz="12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fr-F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septembre 1870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1E60CD79-8027-462F-B22D-4B058C626AA0}"/>
              </a:ext>
            </a:extLst>
          </p:cNvPr>
          <p:cNvSpPr txBox="1"/>
          <p:nvPr/>
        </p:nvSpPr>
        <p:spPr>
          <a:xfrm>
            <a:off x="4999927" y="4767747"/>
            <a:ext cx="21921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Proclamation de la 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  <a:r>
              <a:rPr lang="fr-FR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République</a:t>
            </a:r>
          </a:p>
          <a:p>
            <a:pPr algn="ctr"/>
            <a:r>
              <a:rPr lang="fr-F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septembre 1870</a:t>
            </a:r>
          </a:p>
        </p:txBody>
      </p: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3B6BA3E9-177B-4FD0-BDF8-583219A5DC0C}"/>
              </a:ext>
            </a:extLst>
          </p:cNvPr>
          <p:cNvCxnSpPr>
            <a:cxnSpLocks/>
          </p:cNvCxnSpPr>
          <p:nvPr/>
        </p:nvCxnSpPr>
        <p:spPr>
          <a:xfrm flipV="1">
            <a:off x="7554048" y="2212258"/>
            <a:ext cx="0" cy="1139308"/>
          </a:xfrm>
          <a:prstGeom prst="straightConnector1">
            <a:avLst/>
          </a:prstGeom>
          <a:ln w="28575">
            <a:solidFill>
              <a:srgbClr val="FFFF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ZoneTexte 81">
            <a:extLst>
              <a:ext uri="{FF2B5EF4-FFF2-40B4-BE49-F238E27FC236}">
                <a16:creationId xmlns:a16="http://schemas.microsoft.com/office/drawing/2014/main" id="{422F6E04-DB6B-49DD-826B-F156786AE77B}"/>
              </a:ext>
            </a:extLst>
          </p:cNvPr>
          <p:cNvSpPr txBox="1"/>
          <p:nvPr/>
        </p:nvSpPr>
        <p:spPr>
          <a:xfrm>
            <a:off x="6504816" y="1307436"/>
            <a:ext cx="219214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Proclamation de l’empire allemand</a:t>
            </a:r>
          </a:p>
          <a:p>
            <a:pPr algn="ctr"/>
            <a:r>
              <a:rPr lang="fr-FR" sz="1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janvier 1871</a:t>
            </a:r>
          </a:p>
        </p:txBody>
      </p:sp>
      <p:pic>
        <p:nvPicPr>
          <p:cNvPr id="83" name="Picture 2" descr="RÃ©sultat de recherche d'images pour &quot;la proclamation de l'empire allemand Anton von Werner&quot;">
            <a:extLst>
              <a:ext uri="{FF2B5EF4-FFF2-40B4-BE49-F238E27FC236}">
                <a16:creationId xmlns:a16="http://schemas.microsoft.com/office/drawing/2014/main" id="{00D6A978-BBF4-4D19-9712-8DF08D13F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346" y="1011215"/>
            <a:ext cx="1431278" cy="105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F0E72AE6-BBCD-45DB-AAB6-B468E5D90763}"/>
              </a:ext>
            </a:extLst>
          </p:cNvPr>
          <p:cNvCxnSpPr>
            <a:cxnSpLocks/>
          </p:cNvCxnSpPr>
          <p:nvPr/>
        </p:nvCxnSpPr>
        <p:spPr>
          <a:xfrm flipH="1">
            <a:off x="7707566" y="3336736"/>
            <a:ext cx="2729" cy="1548678"/>
          </a:xfrm>
          <a:prstGeom prst="straightConnector1">
            <a:avLst/>
          </a:prstGeom>
          <a:ln w="28575">
            <a:solidFill>
              <a:srgbClr val="C0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ZoneTexte 86">
            <a:extLst>
              <a:ext uri="{FF2B5EF4-FFF2-40B4-BE49-F238E27FC236}">
                <a16:creationId xmlns:a16="http://schemas.microsoft.com/office/drawing/2014/main" id="{8FE5FB56-3796-411C-889C-94352F6464AC}"/>
              </a:ext>
            </a:extLst>
          </p:cNvPr>
          <p:cNvSpPr txBox="1"/>
          <p:nvPr/>
        </p:nvSpPr>
        <p:spPr>
          <a:xfrm>
            <a:off x="6745356" y="4902715"/>
            <a:ext cx="21921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Armistice</a:t>
            </a:r>
          </a:p>
          <a:p>
            <a:pPr algn="ctr"/>
            <a:r>
              <a:rPr lang="fr-FR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janvier 1871</a:t>
            </a:r>
          </a:p>
        </p:txBody>
      </p:sp>
    </p:spTree>
    <p:extLst>
      <p:ext uri="{BB962C8B-B14F-4D97-AF65-F5344CB8AC3E}">
        <p14:creationId xmlns:p14="http://schemas.microsoft.com/office/powerpoint/2010/main" val="421275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68" grpId="0"/>
      <p:bldP spid="69" grpId="0" animBg="1"/>
      <p:bldP spid="72" grpId="0"/>
      <p:bldP spid="77" grpId="0" animBg="1"/>
      <p:bldP spid="78" grpId="0"/>
      <p:bldP spid="79" grpId="0"/>
      <p:bldP spid="82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9/9d/Galerie_des_Glaces_du_Ch%C3%A2teau_de_Versailles_transform%C3%A9e_en_ambulance_militaire.jpg">
            <a:extLst>
              <a:ext uri="{FF2B5EF4-FFF2-40B4-BE49-F238E27FC236}">
                <a16:creationId xmlns:a16="http://schemas.microsoft.com/office/drawing/2014/main" id="{9C40AB2B-9AB3-4E1A-A552-65D4AEB94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993" y="214465"/>
            <a:ext cx="7755961" cy="602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08FF1D-6317-4B98-807D-7F246E5BFE4F}"/>
              </a:ext>
            </a:extLst>
          </p:cNvPr>
          <p:cNvSpPr/>
          <p:nvPr/>
        </p:nvSpPr>
        <p:spPr>
          <a:xfrm>
            <a:off x="339116" y="6279845"/>
            <a:ext cx="11513767" cy="363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ld English Text MT" panose="03040902040508030806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 galerie des glaces transformées en ambulance par Victor </a:t>
            </a:r>
            <a:r>
              <a:rPr lang="fr-FR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ld English Text MT" panose="03040902040508030806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Buchereau</a:t>
            </a:r>
            <a:r>
              <a:rPr lang="fr-F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ld English Text MT" panose="03040902040508030806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-Reverchon. 1871. Musée du château de Versailles. </a:t>
            </a:r>
          </a:p>
        </p:txBody>
      </p:sp>
    </p:spTree>
    <p:extLst>
      <p:ext uri="{BB962C8B-B14F-4D97-AF65-F5344CB8AC3E}">
        <p14:creationId xmlns:p14="http://schemas.microsoft.com/office/powerpoint/2010/main" val="3462993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oops Parade through the Versailles Palace (January 18, 1871)">
            <a:extLst>
              <a:ext uri="{FF2B5EF4-FFF2-40B4-BE49-F238E27FC236}">
                <a16:creationId xmlns:a16="http://schemas.microsoft.com/office/drawing/2014/main" id="{DCC76BDA-8993-4AA3-B865-6621DFBF9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 bwMode="auto">
          <a:xfrm>
            <a:off x="192650" y="225834"/>
            <a:ext cx="5383294" cy="610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67C2CD-E8A1-48E9-A2A3-7BCFDADAD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35" y="6432111"/>
            <a:ext cx="5041009" cy="2154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Défilé de troupes dans le château de Versailles (18 janvier 1871)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281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1B3FD-86E1-495B-A6A2-F852F402B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886" y="2172452"/>
            <a:ext cx="10515600" cy="4336184"/>
          </a:xfrm>
        </p:spPr>
        <p:txBody>
          <a:bodyPr>
            <a:normAutofit/>
          </a:bodyPr>
          <a:lstStyle/>
          <a:p>
            <a:pPr algn="ctr"/>
            <a:r>
              <a:rPr lang="fr-FR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Que nous montre cette peinture ?</a:t>
            </a:r>
          </a:p>
        </p:txBody>
      </p:sp>
      <p:pic>
        <p:nvPicPr>
          <p:cNvPr id="3" name="Picture 2" descr="Wappen Deutsches Reich - Reichsadler 1889.svg">
            <a:extLst>
              <a:ext uri="{FF2B5EF4-FFF2-40B4-BE49-F238E27FC236}">
                <a16:creationId xmlns:a16="http://schemas.microsoft.com/office/drawing/2014/main" id="{49D78B92-245F-4922-A91D-6A5DDE720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353" y="560438"/>
            <a:ext cx="1770928" cy="220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853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Ã©sultat de recherche d'images pour &quot;la proclamation de l'empire allemand Anton von Werner&quot;">
            <a:extLst>
              <a:ext uri="{FF2B5EF4-FFF2-40B4-BE49-F238E27FC236}">
                <a16:creationId xmlns:a16="http://schemas.microsoft.com/office/drawing/2014/main" id="{847CB689-510F-4752-98DE-1FFECDA62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964" y="0"/>
            <a:ext cx="926623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4986531-627B-4D1E-8786-CB5A9D49A2EE}"/>
              </a:ext>
            </a:extLst>
          </p:cNvPr>
          <p:cNvSpPr/>
          <p:nvPr/>
        </p:nvSpPr>
        <p:spPr>
          <a:xfrm>
            <a:off x="4234412" y="2311040"/>
            <a:ext cx="952169" cy="324525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39F01CC-B797-487E-A533-41CFAFE4A0A2}"/>
              </a:ext>
            </a:extLst>
          </p:cNvPr>
          <p:cNvSpPr/>
          <p:nvPr/>
        </p:nvSpPr>
        <p:spPr>
          <a:xfrm>
            <a:off x="3544529" y="2231923"/>
            <a:ext cx="1029216" cy="315615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9B333AD-D2DB-4116-BB1F-8102A3EFE611}"/>
              </a:ext>
            </a:extLst>
          </p:cNvPr>
          <p:cNvSpPr/>
          <p:nvPr/>
        </p:nvSpPr>
        <p:spPr>
          <a:xfrm>
            <a:off x="2468186" y="1971368"/>
            <a:ext cx="1099265" cy="315615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48B8CB0-F9C0-4450-B710-73C6BDC1376E}"/>
              </a:ext>
            </a:extLst>
          </p:cNvPr>
          <p:cNvSpPr txBox="1"/>
          <p:nvPr/>
        </p:nvSpPr>
        <p:spPr>
          <a:xfrm>
            <a:off x="3714644" y="1602036"/>
            <a:ext cx="1858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Guillaume I</a:t>
            </a:r>
            <a:r>
              <a:rPr lang="fr-FR" sz="24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1C1E25F-B61A-44BB-8E0E-126A5818BFF2}"/>
              </a:ext>
            </a:extLst>
          </p:cNvPr>
          <p:cNvSpPr txBox="1"/>
          <p:nvPr/>
        </p:nvSpPr>
        <p:spPr>
          <a:xfrm>
            <a:off x="4924393" y="2142818"/>
            <a:ext cx="1858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 Duc Frédéric I</a:t>
            </a:r>
            <a:r>
              <a:rPr lang="fr-FR" sz="24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 </a:t>
            </a:r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Bade</a:t>
            </a:r>
            <a:endParaRPr lang="fr-FR" sz="2400" b="1" baseline="30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3705904-23FD-4784-A8C3-5859D7B9FA93}"/>
              </a:ext>
            </a:extLst>
          </p:cNvPr>
          <p:cNvSpPr txBox="1"/>
          <p:nvPr/>
        </p:nvSpPr>
        <p:spPr>
          <a:xfrm>
            <a:off x="1856347" y="794772"/>
            <a:ext cx="1858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Prince héritier Frédéric</a:t>
            </a:r>
            <a:endParaRPr lang="fr-FR" sz="2400" b="1" baseline="30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125C2C-E79B-4465-9887-9434E62CE3B5}"/>
              </a:ext>
            </a:extLst>
          </p:cNvPr>
          <p:cNvSpPr/>
          <p:nvPr/>
        </p:nvSpPr>
        <p:spPr>
          <a:xfrm>
            <a:off x="1461893" y="4794300"/>
            <a:ext cx="5264534" cy="203132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« Le grand-duc de Bade s'avança, avec la dignité naturelle et sereine qui lui était si particulière. Il s'écria en levant la main droite:  Vive sa Majesté impériale, l'Empereur Guillaume I</a:t>
            </a:r>
            <a:r>
              <a:rPr lang="fr-FR" sz="14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er</a:t>
            </a:r>
            <a:r>
              <a:rPr lang="fr-F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 !  Un tonnerre de hourras qui se répéta au moins dix fois ébranla la salle tandis que drapeaux et étendards ondulaient au-dessus de la tête du nouvel empereur d'Allemagne et que retentissait le  Salut à toi, victorieux couronné !  »</a:t>
            </a:r>
            <a:br>
              <a:rPr lang="fr-F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</a:br>
            <a:endParaRPr lang="fr-FR" sz="1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herit"/>
            </a:endParaRPr>
          </a:p>
          <a:p>
            <a:pPr algn="r"/>
            <a:r>
              <a:rPr lang="fr-F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Extrait du récit du prince héritier Frédéric de Prusse, Souvenirs.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86126FC-1ADD-415F-A7B7-C0AA864794F2}"/>
              </a:ext>
            </a:extLst>
          </p:cNvPr>
          <p:cNvSpPr txBox="1"/>
          <p:nvPr/>
        </p:nvSpPr>
        <p:spPr>
          <a:xfrm>
            <a:off x="276116" y="1790347"/>
            <a:ext cx="240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 Ernest II de Saxe-Cobourg et Gotha</a:t>
            </a:r>
          </a:p>
        </p:txBody>
      </p:sp>
    </p:spTree>
    <p:extLst>
      <p:ext uri="{BB962C8B-B14F-4D97-AF65-F5344CB8AC3E}">
        <p14:creationId xmlns:p14="http://schemas.microsoft.com/office/powerpoint/2010/main" val="1353196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Ã©sultat de recherche d'images pour &quot;la proclamation de l'empire allemand Anton von Werner&quot;">
            <a:extLst>
              <a:ext uri="{FF2B5EF4-FFF2-40B4-BE49-F238E27FC236}">
                <a16:creationId xmlns:a16="http://schemas.microsoft.com/office/drawing/2014/main" id="{847CB689-510F-4752-98DE-1FFECDA62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964" y="0"/>
            <a:ext cx="926623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3584D27-08C2-4CB6-BA41-4CC47A0C0515}"/>
              </a:ext>
            </a:extLst>
          </p:cNvPr>
          <p:cNvSpPr txBox="1"/>
          <p:nvPr/>
        </p:nvSpPr>
        <p:spPr>
          <a:xfrm>
            <a:off x="6789173" y="6354693"/>
            <a:ext cx="240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Helmuth</a:t>
            </a: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Von </a:t>
            </a:r>
            <a:r>
              <a:rPr lang="fr-FR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Molkte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C4A9E96-3ED8-4A35-B88B-17A73FBC78A4}"/>
              </a:ext>
            </a:extLst>
          </p:cNvPr>
          <p:cNvSpPr txBox="1"/>
          <p:nvPr/>
        </p:nvSpPr>
        <p:spPr>
          <a:xfrm>
            <a:off x="7369277" y="3037543"/>
            <a:ext cx="240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Albrecht Von Roon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F9A51F0-DD71-4C73-82AE-E071CA53C07B}"/>
              </a:ext>
            </a:extLst>
          </p:cNvPr>
          <p:cNvSpPr/>
          <p:nvPr/>
        </p:nvSpPr>
        <p:spPr>
          <a:xfrm>
            <a:off x="6086167" y="2777614"/>
            <a:ext cx="1406012" cy="363301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D7B5589-A4B4-4F19-B8DA-00B53A22C85A}"/>
              </a:ext>
            </a:extLst>
          </p:cNvPr>
          <p:cNvSpPr txBox="1"/>
          <p:nvPr/>
        </p:nvSpPr>
        <p:spPr>
          <a:xfrm>
            <a:off x="5542931" y="1528745"/>
            <a:ext cx="3325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chancelier Otto Von Bismarck est au centre de l’</a:t>
            </a:r>
            <a:r>
              <a:rPr lang="fr-F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oeuvre</a:t>
            </a:r>
            <a:endParaRPr lang="fr-FR" sz="2400" b="1" baseline="30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696DF4-CB15-4F8C-B26E-86BDE2A97370}"/>
              </a:ext>
            </a:extLst>
          </p:cNvPr>
          <p:cNvSpPr txBox="1"/>
          <p:nvPr/>
        </p:nvSpPr>
        <p:spPr>
          <a:xfrm>
            <a:off x="4242620" y="3759595"/>
            <a:ext cx="240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Jakob von Hartmann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FF3F98F-243D-4534-B87C-8CF5DE019DCE}"/>
              </a:ext>
            </a:extLst>
          </p:cNvPr>
          <p:cNvSpPr txBox="1"/>
          <p:nvPr/>
        </p:nvSpPr>
        <p:spPr>
          <a:xfrm>
            <a:off x="5115846" y="4401002"/>
            <a:ext cx="240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Leonhard von Blumenthal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FAB9D4E-2646-4D39-B8F3-FEC4CC453814}"/>
              </a:ext>
            </a:extLst>
          </p:cNvPr>
          <p:cNvSpPr txBox="1"/>
          <p:nvPr/>
        </p:nvSpPr>
        <p:spPr>
          <a:xfrm>
            <a:off x="4206257" y="2908976"/>
            <a:ext cx="240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Albrecht von </a:t>
            </a:r>
            <a:r>
              <a:rPr lang="fr-FR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Stosch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3243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Ã©sultat de recherche d'images pour &quot;la proclamation de l'empire allemand Anton von Werner&quot;">
            <a:extLst>
              <a:ext uri="{FF2B5EF4-FFF2-40B4-BE49-F238E27FC236}">
                <a16:creationId xmlns:a16="http://schemas.microsoft.com/office/drawing/2014/main" id="{847CB689-510F-4752-98DE-1FFECDA62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964" y="0"/>
            <a:ext cx="926623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1C1E25F-B61A-44BB-8E0E-126A5818BFF2}"/>
              </a:ext>
            </a:extLst>
          </p:cNvPr>
          <p:cNvSpPr txBox="1"/>
          <p:nvPr/>
        </p:nvSpPr>
        <p:spPr>
          <a:xfrm>
            <a:off x="6297557" y="927904"/>
            <a:ext cx="3669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Versailles lieu symbolique de la victoire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8C9516-D00D-47A2-807F-287DADCECEFA}"/>
              </a:ext>
            </a:extLst>
          </p:cNvPr>
          <p:cNvSpPr/>
          <p:nvPr/>
        </p:nvSpPr>
        <p:spPr>
          <a:xfrm>
            <a:off x="1388965" y="0"/>
            <a:ext cx="4362906" cy="685799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E7A3ABFC-E8A2-4E36-BB91-695EEC6C3320}"/>
              </a:ext>
            </a:extLst>
          </p:cNvPr>
          <p:cNvCxnSpPr/>
          <p:nvPr/>
        </p:nvCxnSpPr>
        <p:spPr>
          <a:xfrm>
            <a:off x="5751871" y="2900516"/>
            <a:ext cx="4903328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52D33BBD-F6B5-4DD8-81BF-CA1A1261A38C}"/>
              </a:ext>
            </a:extLst>
          </p:cNvPr>
          <p:cNvSpPr txBox="1"/>
          <p:nvPr/>
        </p:nvSpPr>
        <p:spPr>
          <a:xfrm>
            <a:off x="1661647" y="1090136"/>
            <a:ext cx="3669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Espace du pouvoir et de l’unité allemande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4591A2A-F0CB-48CB-A0E0-D7D3E8839811}"/>
              </a:ext>
            </a:extLst>
          </p:cNvPr>
          <p:cNvSpPr txBox="1"/>
          <p:nvPr/>
        </p:nvSpPr>
        <p:spPr>
          <a:xfrm>
            <a:off x="6368843" y="5099099"/>
            <a:ext cx="3669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L’armée symbolise le peuple, soumis à son nouvel empereur</a:t>
            </a:r>
          </a:p>
        </p:txBody>
      </p:sp>
    </p:spTree>
    <p:extLst>
      <p:ext uri="{BB962C8B-B14F-4D97-AF65-F5344CB8AC3E}">
        <p14:creationId xmlns:p14="http://schemas.microsoft.com/office/powerpoint/2010/main" val="1267748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4961C9-C020-49C4-96ED-44A32024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94" y="2103071"/>
            <a:ext cx="11605412" cy="1325563"/>
          </a:xfrm>
        </p:spPr>
        <p:txBody>
          <a:bodyPr>
            <a:noAutofit/>
          </a:bodyPr>
          <a:lstStyle/>
          <a:p>
            <a:br>
              <a:rPr lang="fr-FR" sz="2400" b="1" dirty="0"/>
            </a:br>
            <a:r>
              <a:rPr lang="fr-FR" sz="2400" b="1" dirty="0">
                <a:solidFill>
                  <a:srgbClr val="C00000"/>
                </a:solidFill>
              </a:rPr>
              <a:t>Thème 2 : La France dans l’Europe des nationalités : politique et société (1848-1871)</a:t>
            </a:r>
            <a:br>
              <a:rPr lang="fr-FR" sz="2400" b="1" dirty="0">
                <a:solidFill>
                  <a:srgbClr val="C00000"/>
                </a:solidFill>
              </a:rPr>
            </a:br>
            <a:r>
              <a:rPr lang="fr-FR" sz="2400" b="1" dirty="0"/>
              <a:t>Chapitre 3. La France et la construction de nouveaux États par la guerre et la diplomatie</a:t>
            </a:r>
            <a:br>
              <a:rPr lang="fr-FR" sz="2400" b="1" dirty="0"/>
            </a:br>
            <a:r>
              <a:rPr lang="fr-FR" sz="2400" b="1" dirty="0"/>
              <a:t>« </a:t>
            </a:r>
            <a:r>
              <a:rPr lang="fr-FR" sz="2400" dirty="0"/>
              <a:t>Ce chapitre vise à montrer le rôle de la France lors de la construction des unités italienne et allemande. »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578EC8F-3F86-4398-8CCC-546C820EEFAC}"/>
              </a:ext>
            </a:extLst>
          </p:cNvPr>
          <p:cNvSpPr txBox="1">
            <a:spLocks/>
          </p:cNvSpPr>
          <p:nvPr/>
        </p:nvSpPr>
        <p:spPr>
          <a:xfrm>
            <a:off x="293294" y="818866"/>
            <a:ext cx="114199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rgbClr val="C00000"/>
                </a:solidFill>
              </a:rPr>
              <a:t>Thème 1 : L’Europe face aux révolutions </a:t>
            </a:r>
          </a:p>
          <a:p>
            <a:r>
              <a:rPr lang="fr-FR" sz="2400" b="1" dirty="0"/>
              <a:t>Chapitre 2. L’Europe entre restauration et révolution (1814-1848) </a:t>
            </a:r>
            <a:r>
              <a:rPr lang="fr-FR" sz="2400" dirty="0"/>
              <a:t>	</a:t>
            </a:r>
            <a:br>
              <a:rPr lang="fr-FR" sz="2400" dirty="0"/>
            </a:br>
            <a:r>
              <a:rPr lang="fr-FR" sz="2400" dirty="0"/>
              <a:t>« L’essor du mouvement des nationalités qui remet en cause l’ordre du congrès de Vienne »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474A994-DA5F-48D4-B1A3-2E003BCDBAA2}"/>
              </a:ext>
            </a:extLst>
          </p:cNvPr>
          <p:cNvSpPr txBox="1">
            <a:spLocks/>
          </p:cNvSpPr>
          <p:nvPr/>
        </p:nvSpPr>
        <p:spPr>
          <a:xfrm>
            <a:off x="293294" y="3585011"/>
            <a:ext cx="116054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fr-FR" sz="2400" b="1" dirty="0"/>
            </a:br>
            <a:r>
              <a:rPr lang="fr-FR" sz="2400" b="1" dirty="0">
                <a:solidFill>
                  <a:srgbClr val="C00000"/>
                </a:solidFill>
              </a:rPr>
              <a:t>Thème 3 : La Troisième République avant 1914 : un régime politique, un empire colonial</a:t>
            </a:r>
            <a:br>
              <a:rPr lang="fr-FR" sz="2400" b="1" dirty="0">
                <a:solidFill>
                  <a:srgbClr val="C00000"/>
                </a:solidFill>
              </a:rPr>
            </a:br>
            <a:r>
              <a:rPr lang="fr-FR" sz="2400" b="1" dirty="0"/>
              <a:t>Chapitre 1. La mise en œuvre du projet républicain</a:t>
            </a:r>
          </a:p>
          <a:p>
            <a:r>
              <a:rPr lang="fr-FR" sz="2400" dirty="0"/>
              <a:t>« Le projet d’unification de la nation autour des valeurs de 1789 et ses modalités de mise en œuvre (symboles, lois scolaires…). »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278D7B0-C23E-42CD-9DC8-F481ECAE2DF8}"/>
              </a:ext>
            </a:extLst>
          </p:cNvPr>
          <p:cNvSpPr txBox="1">
            <a:spLocks/>
          </p:cNvSpPr>
          <p:nvPr/>
        </p:nvSpPr>
        <p:spPr>
          <a:xfrm>
            <a:off x="293297" y="5066582"/>
            <a:ext cx="116054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fr-FR" sz="2400" b="1" dirty="0"/>
            </a:br>
            <a:r>
              <a:rPr lang="fr-FR" sz="2400" b="1" dirty="0">
                <a:solidFill>
                  <a:srgbClr val="C00000"/>
                </a:solidFill>
              </a:rPr>
              <a:t>Thème 4 : La Première Guerre mondiale : le « suicide de l’Europe » et la fin des empires européens</a:t>
            </a:r>
          </a:p>
          <a:p>
            <a:r>
              <a:rPr lang="fr-FR" sz="2400" b="1" dirty="0"/>
              <a:t>Chapitre 1. Un embrasement mondial et ses grandes étapes</a:t>
            </a:r>
          </a:p>
          <a:p>
            <a:r>
              <a:rPr lang="fr-FR" sz="2400" dirty="0"/>
              <a:t>« Les motivations et les buts de guerre des belligérants »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AFE0B2E-601F-4B97-B143-192480C7BBA5}"/>
              </a:ext>
            </a:extLst>
          </p:cNvPr>
          <p:cNvSpPr txBox="1"/>
          <p:nvPr/>
        </p:nvSpPr>
        <p:spPr>
          <a:xfrm>
            <a:off x="194081" y="142689"/>
            <a:ext cx="10179174" cy="6463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nationalismes dans les programmes de collège</a:t>
            </a:r>
          </a:p>
        </p:txBody>
      </p:sp>
    </p:spTree>
    <p:extLst>
      <p:ext uri="{BB962C8B-B14F-4D97-AF65-F5344CB8AC3E}">
        <p14:creationId xmlns:p14="http://schemas.microsoft.com/office/powerpoint/2010/main" val="508541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8C9516-D00D-47A2-807F-287DADCECEFA}"/>
              </a:ext>
            </a:extLst>
          </p:cNvPr>
          <p:cNvSpPr/>
          <p:nvPr/>
        </p:nvSpPr>
        <p:spPr>
          <a:xfrm>
            <a:off x="1379133" y="825910"/>
            <a:ext cx="9266234" cy="583052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E7A3ABFC-E8A2-4E36-BB91-695EEC6C3320}"/>
              </a:ext>
            </a:extLst>
          </p:cNvPr>
          <p:cNvCxnSpPr>
            <a:cxnSpLocks/>
          </p:cNvCxnSpPr>
          <p:nvPr/>
        </p:nvCxnSpPr>
        <p:spPr>
          <a:xfrm>
            <a:off x="5742039" y="3460955"/>
            <a:ext cx="4903328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EC1ED78-0CEE-49E7-AF32-4835C51AC613}"/>
              </a:ext>
            </a:extLst>
          </p:cNvPr>
          <p:cNvCxnSpPr>
            <a:cxnSpLocks/>
          </p:cNvCxnSpPr>
          <p:nvPr/>
        </p:nvCxnSpPr>
        <p:spPr>
          <a:xfrm flipV="1">
            <a:off x="5737123" y="825910"/>
            <a:ext cx="0" cy="583052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3159E11D-6545-4977-8FD9-03F9BF2496FC}"/>
              </a:ext>
            </a:extLst>
          </p:cNvPr>
          <p:cNvSpPr txBox="1"/>
          <p:nvPr/>
        </p:nvSpPr>
        <p:spPr>
          <a:xfrm>
            <a:off x="419100" y="167148"/>
            <a:ext cx="1135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La composition de l’</a:t>
            </a:r>
            <a:r>
              <a:rPr lang="fr-F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oeuvre</a:t>
            </a:r>
            <a:endParaRPr lang="fr-FR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47F791F-30E4-414B-A4F7-241F03770256}"/>
              </a:ext>
            </a:extLst>
          </p:cNvPr>
          <p:cNvSpPr txBox="1"/>
          <p:nvPr/>
        </p:nvSpPr>
        <p:spPr>
          <a:xfrm>
            <a:off x="6203158" y="1036258"/>
            <a:ext cx="3981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Versailles lieu symbolique de la victoire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98CDCC9-18AD-45F7-A40C-13AC62F06D5F}"/>
              </a:ext>
            </a:extLst>
          </p:cNvPr>
          <p:cNvSpPr txBox="1"/>
          <p:nvPr/>
        </p:nvSpPr>
        <p:spPr>
          <a:xfrm>
            <a:off x="1523017" y="1244664"/>
            <a:ext cx="3981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Espace du pouvoir et de l’unité allemande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8342944-4AF4-47D1-AB7F-282224802D71}"/>
              </a:ext>
            </a:extLst>
          </p:cNvPr>
          <p:cNvSpPr txBox="1"/>
          <p:nvPr/>
        </p:nvSpPr>
        <p:spPr>
          <a:xfrm>
            <a:off x="6200701" y="3671303"/>
            <a:ext cx="3981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L’armée symbolise le peuple, soumis à son nouvel empereur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40CB8FD-5A83-4D01-A27E-491ACBDDB92B}"/>
              </a:ext>
            </a:extLst>
          </p:cNvPr>
          <p:cNvGrpSpPr/>
          <p:nvPr/>
        </p:nvGrpSpPr>
        <p:grpSpPr>
          <a:xfrm>
            <a:off x="1523017" y="2874890"/>
            <a:ext cx="3981089" cy="2246769"/>
            <a:chOff x="1639525" y="3671303"/>
            <a:chExt cx="3981089" cy="2246769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AD7D55C-0C7F-4C0A-B7FD-30D1D3E4B08A}"/>
                </a:ext>
              </a:extLst>
            </p:cNvPr>
            <p:cNvSpPr txBox="1"/>
            <p:nvPr/>
          </p:nvSpPr>
          <p:spPr>
            <a:xfrm>
              <a:off x="1639525" y="3671303"/>
              <a:ext cx="398108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Nationalités</a:t>
              </a:r>
            </a:p>
            <a:p>
              <a:pPr algn="ctr"/>
              <a:endParaRPr lang="fr-F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fr-F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fr-F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fr-FR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Unité nationale </a:t>
              </a:r>
            </a:p>
          </p:txBody>
        </p:sp>
        <p:sp>
          <p:nvSpPr>
            <p:cNvPr id="12" name="Flèche : bas 11">
              <a:extLst>
                <a:ext uri="{FF2B5EF4-FFF2-40B4-BE49-F238E27FC236}">
                  <a16:creationId xmlns:a16="http://schemas.microsoft.com/office/drawing/2014/main" id="{450FB3A2-6C7E-4C2F-9A7B-4BE2820987C8}"/>
                </a:ext>
              </a:extLst>
            </p:cNvPr>
            <p:cNvSpPr/>
            <p:nvPr/>
          </p:nvSpPr>
          <p:spPr>
            <a:xfrm>
              <a:off x="3289465" y="4364081"/>
              <a:ext cx="537326" cy="600165"/>
            </a:xfrm>
            <a:prstGeom prst="downArrow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7020DF6A-7404-404A-B2B5-31EC42F0A713}"/>
              </a:ext>
            </a:extLst>
          </p:cNvPr>
          <p:cNvSpPr txBox="1"/>
          <p:nvPr/>
        </p:nvSpPr>
        <p:spPr>
          <a:xfrm>
            <a:off x="6413822" y="5312341"/>
            <a:ext cx="3554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EF5C026-3024-49A1-9FC3-E176146BB489}"/>
              </a:ext>
            </a:extLst>
          </p:cNvPr>
          <p:cNvSpPr txBox="1"/>
          <p:nvPr/>
        </p:nvSpPr>
        <p:spPr>
          <a:xfrm>
            <a:off x="6413823" y="2187641"/>
            <a:ext cx="3554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Nationalisme</a:t>
            </a:r>
          </a:p>
        </p:txBody>
      </p:sp>
    </p:spTree>
    <p:extLst>
      <p:ext uri="{BB962C8B-B14F-4D97-AF65-F5344CB8AC3E}">
        <p14:creationId xmlns:p14="http://schemas.microsoft.com/office/powerpoint/2010/main" val="65947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Ã©sultat de recherche d'images pour &quot;la proclamation de l'empire allemand Anton von Werner&quot;">
            <a:extLst>
              <a:ext uri="{FF2B5EF4-FFF2-40B4-BE49-F238E27FC236}">
                <a16:creationId xmlns:a16="http://schemas.microsoft.com/office/drawing/2014/main" id="{847CB689-510F-4752-98DE-1FFECDA62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964" y="0"/>
            <a:ext cx="926623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1C1E25F-B61A-44BB-8E0E-126A5818BFF2}"/>
              </a:ext>
            </a:extLst>
          </p:cNvPr>
          <p:cNvSpPr txBox="1"/>
          <p:nvPr/>
        </p:nvSpPr>
        <p:spPr>
          <a:xfrm>
            <a:off x="6985815" y="1753813"/>
            <a:ext cx="3669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Officiers militaires prêtant allégeance à l’empereur</a:t>
            </a:r>
            <a:endParaRPr lang="fr-FR" sz="2400" b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494B37-2766-4F0E-B170-E2AB9D285C91}"/>
              </a:ext>
            </a:extLst>
          </p:cNvPr>
          <p:cNvSpPr/>
          <p:nvPr/>
        </p:nvSpPr>
        <p:spPr>
          <a:xfrm>
            <a:off x="7079226" y="2939845"/>
            <a:ext cx="3575973" cy="383458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8C9516-D00D-47A2-807F-287DADCECEFA}"/>
              </a:ext>
            </a:extLst>
          </p:cNvPr>
          <p:cNvSpPr/>
          <p:nvPr/>
        </p:nvSpPr>
        <p:spPr>
          <a:xfrm>
            <a:off x="1388965" y="1"/>
            <a:ext cx="2406288" cy="584527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BF90557-2760-4706-AA89-25378203A52B}"/>
              </a:ext>
            </a:extLst>
          </p:cNvPr>
          <p:cNvSpPr txBox="1"/>
          <p:nvPr/>
        </p:nvSpPr>
        <p:spPr>
          <a:xfrm>
            <a:off x="3795253" y="323810"/>
            <a:ext cx="3669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Princes et étendards allemands symbolisant l’unité autour de l’empereur</a:t>
            </a:r>
            <a:endParaRPr lang="fr-FR" sz="2400" b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A141214-FEE5-447E-A413-87E2E125FF61}"/>
              </a:ext>
            </a:extLst>
          </p:cNvPr>
          <p:cNvSpPr txBox="1"/>
          <p:nvPr/>
        </p:nvSpPr>
        <p:spPr>
          <a:xfrm>
            <a:off x="3996814" y="3560163"/>
            <a:ext cx="3669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Echarpe orange :</a:t>
            </a:r>
          </a:p>
          <a:p>
            <a:pPr algn="ctr"/>
            <a:r>
              <a:rPr lang="fr-FR" sz="2400" b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Ordre de l’aigle noir</a:t>
            </a:r>
          </a:p>
        </p:txBody>
      </p:sp>
    </p:spTree>
    <p:extLst>
      <p:ext uri="{BB962C8B-B14F-4D97-AF65-F5344CB8AC3E}">
        <p14:creationId xmlns:p14="http://schemas.microsoft.com/office/powerpoint/2010/main" val="2398906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AB02C9-E7F6-498D-B525-BEC3ECCBE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8FAE7C-A9CD-44D0-91DE-306860404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Fichier:Anton von Werner-Kaiserproklamation, zweite Fassung 1882-3-detail.jpg">
            <a:extLst>
              <a:ext uri="{FF2B5EF4-FFF2-40B4-BE49-F238E27FC236}">
                <a16:creationId xmlns:a16="http://schemas.microsoft.com/office/drawing/2014/main" id="{55D1E42D-F34E-4F47-906C-FF6C67E23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71538"/>
            <a:ext cx="7620000" cy="5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0BCE5EC-FA0C-45C6-8156-D9EC686A6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703" y="6386612"/>
            <a:ext cx="9743629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>
                <a:solidFill>
                  <a:srgbClr val="212121"/>
                </a:solidFill>
                <a:latin typeface="inherit"/>
              </a:rPr>
              <a:t>G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énéral Leonhard von Blumenthal avec son camarade bavarois Jakob von Hartmann à gauche</a:t>
            </a: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fr-F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10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ricature traité de francfo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65" y="178139"/>
            <a:ext cx="8222375" cy="5962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37420" y="6150114"/>
            <a:ext cx="9300099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000" b="1" i="1" dirty="0">
                <a:solidFill>
                  <a:srgbClr val="666666"/>
                </a:solidFill>
                <a:latin typeface="Verdana" panose="020B0604030504040204" pitchFamily="34" charset="0"/>
              </a:rPr>
              <a:t>Allégorie des préliminaires du traité de Francfort</a:t>
            </a:r>
            <a:br>
              <a:rPr lang="fr-FR" sz="2000" dirty="0"/>
            </a:br>
            <a:r>
              <a:rPr lang="fr-FR" sz="2000" dirty="0"/>
              <a:t>Publiée dans l'Illustration, le 11 mars 1871.</a:t>
            </a:r>
            <a:endParaRPr lang="fr-FR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269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B623F459-790A-459C-98EB-480187BC8663}"/>
              </a:ext>
            </a:extLst>
          </p:cNvPr>
          <p:cNvSpPr/>
          <p:nvPr/>
        </p:nvSpPr>
        <p:spPr>
          <a:xfrm>
            <a:off x="5596109" y="3312180"/>
            <a:ext cx="2111457" cy="114628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86D3914A-EE5D-43D4-A19C-F6016675985F}"/>
              </a:ext>
            </a:extLst>
          </p:cNvPr>
          <p:cNvCxnSpPr/>
          <p:nvPr/>
        </p:nvCxnSpPr>
        <p:spPr>
          <a:xfrm flipV="1">
            <a:off x="5618161" y="3113866"/>
            <a:ext cx="0" cy="1326519"/>
          </a:xfrm>
          <a:prstGeom prst="straightConnector1">
            <a:avLst/>
          </a:prstGeom>
          <a:ln w="38100">
            <a:solidFill>
              <a:srgbClr val="C0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53FC0358-8225-482E-947E-70E69813403E}"/>
              </a:ext>
            </a:extLst>
          </p:cNvPr>
          <p:cNvCxnSpPr>
            <a:cxnSpLocks/>
          </p:cNvCxnSpPr>
          <p:nvPr/>
        </p:nvCxnSpPr>
        <p:spPr>
          <a:xfrm>
            <a:off x="6379093" y="4440385"/>
            <a:ext cx="0" cy="260363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EFC7C5A9-076E-4417-9F05-3D6AB4362408}"/>
              </a:ext>
            </a:extLst>
          </p:cNvPr>
          <p:cNvCxnSpPr>
            <a:cxnSpLocks/>
          </p:cNvCxnSpPr>
          <p:nvPr/>
        </p:nvCxnSpPr>
        <p:spPr>
          <a:xfrm flipV="1">
            <a:off x="6260804" y="3113866"/>
            <a:ext cx="0" cy="237700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A8FC677C-3D09-427C-A934-67C75351DD86}"/>
              </a:ext>
            </a:extLst>
          </p:cNvPr>
          <p:cNvCxnSpPr>
            <a:cxnSpLocks/>
          </p:cNvCxnSpPr>
          <p:nvPr/>
        </p:nvCxnSpPr>
        <p:spPr>
          <a:xfrm flipV="1">
            <a:off x="9219546" y="3131949"/>
            <a:ext cx="0" cy="180231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97CD93E0-AF04-49F5-B062-9729BF7D3C65}"/>
              </a:ext>
            </a:extLst>
          </p:cNvPr>
          <p:cNvGrpSpPr/>
          <p:nvPr/>
        </p:nvGrpSpPr>
        <p:grpSpPr>
          <a:xfrm>
            <a:off x="1930383" y="3336736"/>
            <a:ext cx="8331234" cy="1548678"/>
            <a:chOff x="1930383" y="3336736"/>
            <a:chExt cx="8331234" cy="1548678"/>
          </a:xfrm>
        </p:grpSpPr>
        <p:sp>
          <p:nvSpPr>
            <p:cNvPr id="4" name="Flèche : pentagone 3">
              <a:extLst>
                <a:ext uri="{FF2B5EF4-FFF2-40B4-BE49-F238E27FC236}">
                  <a16:creationId xmlns:a16="http://schemas.microsoft.com/office/drawing/2014/main" id="{86AA4C3F-6428-4912-922E-4E653172CBB0}"/>
                </a:ext>
              </a:extLst>
            </p:cNvPr>
            <p:cNvSpPr/>
            <p:nvPr/>
          </p:nvSpPr>
          <p:spPr>
            <a:xfrm>
              <a:off x="1930383" y="3336736"/>
              <a:ext cx="8331234" cy="1110361"/>
            </a:xfrm>
            <a:prstGeom prst="homePlate">
              <a:avLst>
                <a:gd name="adj" fmla="val 22549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FA0DF253-3169-4617-9C67-F9507C708259}"/>
                </a:ext>
              </a:extLst>
            </p:cNvPr>
            <p:cNvCxnSpPr/>
            <p:nvPr/>
          </p:nvCxnSpPr>
          <p:spPr>
            <a:xfrm flipV="1">
              <a:off x="2612751" y="4315772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4BB8A1DB-4D80-45C8-9B28-672F182C5708}"/>
                </a:ext>
              </a:extLst>
            </p:cNvPr>
            <p:cNvCxnSpPr/>
            <p:nvPr/>
          </p:nvCxnSpPr>
          <p:spPr>
            <a:xfrm flipV="1">
              <a:off x="3426013" y="4315773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7682E86A-7C32-4901-AEC6-38ECC82FBD15}"/>
                </a:ext>
              </a:extLst>
            </p:cNvPr>
            <p:cNvCxnSpPr/>
            <p:nvPr/>
          </p:nvCxnSpPr>
          <p:spPr>
            <a:xfrm flipV="1">
              <a:off x="3837979" y="4315774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98039B81-FA68-444D-8127-0DD13BCB19A8}"/>
                </a:ext>
              </a:extLst>
            </p:cNvPr>
            <p:cNvCxnSpPr/>
            <p:nvPr/>
          </p:nvCxnSpPr>
          <p:spPr>
            <a:xfrm flipV="1">
              <a:off x="3009005" y="4320810"/>
              <a:ext cx="0" cy="142695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A49DF677-D2FC-4F4E-9E27-23AAECE66D7B}"/>
                </a:ext>
              </a:extLst>
            </p:cNvPr>
            <p:cNvCxnSpPr/>
            <p:nvPr/>
          </p:nvCxnSpPr>
          <p:spPr>
            <a:xfrm flipV="1">
              <a:off x="9685521" y="4307394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B661E8DA-F3C9-4DF5-948C-44B8DF10BF73}"/>
                </a:ext>
              </a:extLst>
            </p:cNvPr>
            <p:cNvCxnSpPr/>
            <p:nvPr/>
          </p:nvCxnSpPr>
          <p:spPr>
            <a:xfrm flipV="1">
              <a:off x="2280566" y="4324327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F09AB426-787C-4E5F-99A9-1D1B5CF80536}"/>
                </a:ext>
              </a:extLst>
            </p:cNvPr>
            <p:cNvCxnSpPr/>
            <p:nvPr/>
          </p:nvCxnSpPr>
          <p:spPr>
            <a:xfrm flipV="1">
              <a:off x="8519788" y="4324327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1B841582-EF87-4AF3-A875-6531F0475A31}"/>
                </a:ext>
              </a:extLst>
            </p:cNvPr>
            <p:cNvCxnSpPr/>
            <p:nvPr/>
          </p:nvCxnSpPr>
          <p:spPr>
            <a:xfrm flipV="1">
              <a:off x="8937501" y="4319820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2838D70B-B376-4104-8AD6-88AFD90DF6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37898" y="4326048"/>
              <a:ext cx="0" cy="11433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3C2E629E-D17E-4C68-89E0-09E77140D42C}"/>
                </a:ext>
              </a:extLst>
            </p:cNvPr>
            <p:cNvCxnSpPr/>
            <p:nvPr/>
          </p:nvCxnSpPr>
          <p:spPr>
            <a:xfrm flipV="1">
              <a:off x="7019168" y="4324327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D8B7E446-02C5-42BC-ABA1-374D11EBB59D}"/>
                </a:ext>
              </a:extLst>
            </p:cNvPr>
            <p:cNvCxnSpPr/>
            <p:nvPr/>
          </p:nvCxnSpPr>
          <p:spPr>
            <a:xfrm flipV="1">
              <a:off x="7764904" y="4315772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7A15C1F2-4C77-4550-86D2-E791E2B404AD}"/>
                </a:ext>
              </a:extLst>
            </p:cNvPr>
            <p:cNvCxnSpPr/>
            <p:nvPr/>
          </p:nvCxnSpPr>
          <p:spPr>
            <a:xfrm flipV="1">
              <a:off x="8125280" y="4315772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F41FD270-64F9-4E40-921F-8BE2455B2955}"/>
                </a:ext>
              </a:extLst>
            </p:cNvPr>
            <p:cNvCxnSpPr/>
            <p:nvPr/>
          </p:nvCxnSpPr>
          <p:spPr>
            <a:xfrm flipV="1">
              <a:off x="6646764" y="4315772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FF5BBA01-EE4F-4B2D-954E-321C8D88275C}"/>
                </a:ext>
              </a:extLst>
            </p:cNvPr>
            <p:cNvCxnSpPr/>
            <p:nvPr/>
          </p:nvCxnSpPr>
          <p:spPr>
            <a:xfrm flipV="1">
              <a:off x="7373936" y="4315772"/>
              <a:ext cx="0" cy="142695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C2A2F402-938F-4844-B588-D656B3E71D28}"/>
                </a:ext>
              </a:extLst>
            </p:cNvPr>
            <p:cNvCxnSpPr/>
            <p:nvPr/>
          </p:nvCxnSpPr>
          <p:spPr>
            <a:xfrm flipV="1">
              <a:off x="5856407" y="4315775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D7B7E632-BA8B-4C05-9C0E-9753858A0F52}"/>
                </a:ext>
              </a:extLst>
            </p:cNvPr>
            <p:cNvCxnSpPr/>
            <p:nvPr/>
          </p:nvCxnSpPr>
          <p:spPr>
            <a:xfrm flipV="1">
              <a:off x="6260804" y="4324330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8AE68CED-0946-4818-A336-115AE60BB5C6}"/>
                </a:ext>
              </a:extLst>
            </p:cNvPr>
            <p:cNvCxnSpPr/>
            <p:nvPr/>
          </p:nvCxnSpPr>
          <p:spPr>
            <a:xfrm flipV="1">
              <a:off x="5059615" y="4324329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CC58FBB3-B8B7-4158-AE65-C3BD5C78D6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5855" y="4324330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8CB181B2-8266-4746-99D3-1C2F72C7FFA7}"/>
                </a:ext>
              </a:extLst>
            </p:cNvPr>
            <p:cNvCxnSpPr/>
            <p:nvPr/>
          </p:nvCxnSpPr>
          <p:spPr>
            <a:xfrm flipV="1">
              <a:off x="4239426" y="4307394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EE4603B6-149C-465E-AE4D-A2BA4CA78B05}"/>
                </a:ext>
              </a:extLst>
            </p:cNvPr>
            <p:cNvCxnSpPr/>
            <p:nvPr/>
          </p:nvCxnSpPr>
          <p:spPr>
            <a:xfrm flipV="1">
              <a:off x="4648135" y="4324327"/>
              <a:ext cx="0" cy="1426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C1CEFCB7-1BDA-4917-B4A6-CAA2D913E56B}"/>
                </a:ext>
              </a:extLst>
            </p:cNvPr>
            <p:cNvSpPr txBox="1"/>
            <p:nvPr/>
          </p:nvSpPr>
          <p:spPr>
            <a:xfrm>
              <a:off x="7046727" y="4501105"/>
              <a:ext cx="70014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1871</a:t>
              </a: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D45CEAA4-605C-4A94-8DD8-9DF1FA590511}"/>
                </a:ext>
              </a:extLst>
            </p:cNvPr>
            <p:cNvSpPr txBox="1"/>
            <p:nvPr/>
          </p:nvSpPr>
          <p:spPr>
            <a:xfrm>
              <a:off x="2725865" y="4516082"/>
              <a:ext cx="70014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1870</a:t>
              </a:r>
            </a:p>
          </p:txBody>
        </p:sp>
      </p:grpSp>
      <p:sp>
        <p:nvSpPr>
          <p:cNvPr id="68" name="ZoneTexte 67">
            <a:extLst>
              <a:ext uri="{FF2B5EF4-FFF2-40B4-BE49-F238E27FC236}">
                <a16:creationId xmlns:a16="http://schemas.microsoft.com/office/drawing/2014/main" id="{DDA0FB8B-47AA-4077-9E1F-57296D7CE0CF}"/>
              </a:ext>
            </a:extLst>
          </p:cNvPr>
          <p:cNvSpPr txBox="1"/>
          <p:nvPr/>
        </p:nvSpPr>
        <p:spPr>
          <a:xfrm>
            <a:off x="3597154" y="2338659"/>
            <a:ext cx="21921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Napoléon III déclare la guerre à la Prusse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19 juillet 1870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29F6FCB2-DDF7-44A3-B636-FB5290289443}"/>
              </a:ext>
            </a:extLst>
          </p:cNvPr>
          <p:cNvSpPr txBox="1"/>
          <p:nvPr/>
        </p:nvSpPr>
        <p:spPr>
          <a:xfrm>
            <a:off x="8833927" y="2604562"/>
            <a:ext cx="2192145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Traité de Francfort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 mai 1871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5EC48632-6FF6-4975-ABF7-5C86C60D8BB6}"/>
              </a:ext>
            </a:extLst>
          </p:cNvPr>
          <p:cNvSpPr txBox="1"/>
          <p:nvPr/>
        </p:nvSpPr>
        <p:spPr>
          <a:xfrm>
            <a:off x="5593107" y="3415947"/>
            <a:ext cx="2425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Guerre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franco-prusse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FB16E13-336F-4686-95A0-388550A6CD70}"/>
              </a:ext>
            </a:extLst>
          </p:cNvPr>
          <p:cNvSpPr/>
          <p:nvPr/>
        </p:nvSpPr>
        <p:spPr>
          <a:xfrm>
            <a:off x="924038" y="180556"/>
            <a:ext cx="10199401" cy="635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Old English Text MT" panose="03040902040508030806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contexte de la peinture d’Anton Von Werner.  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82F6BEE-850B-44DB-A4F8-84920F6589B9}"/>
              </a:ext>
            </a:extLst>
          </p:cNvPr>
          <p:cNvSpPr/>
          <p:nvPr/>
        </p:nvSpPr>
        <p:spPr>
          <a:xfrm>
            <a:off x="6549624" y="3874367"/>
            <a:ext cx="111953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Siège de Paris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898BC2C3-A039-412C-A299-7DB8F4A53706}"/>
              </a:ext>
            </a:extLst>
          </p:cNvPr>
          <p:cNvSpPr txBox="1"/>
          <p:nvPr/>
        </p:nvSpPr>
        <p:spPr>
          <a:xfrm>
            <a:off x="5477017" y="2537704"/>
            <a:ext cx="21921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Défaite de Sedan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fr-FR" sz="1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er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septembre 1870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1E60CD79-8027-462F-B22D-4B058C626AA0}"/>
              </a:ext>
            </a:extLst>
          </p:cNvPr>
          <p:cNvSpPr txBox="1"/>
          <p:nvPr/>
        </p:nvSpPr>
        <p:spPr>
          <a:xfrm>
            <a:off x="4999927" y="4767747"/>
            <a:ext cx="21921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Proclamation de la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III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République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 septembre 1870</a:t>
            </a:r>
          </a:p>
        </p:txBody>
      </p: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3B6BA3E9-177B-4FD0-BDF8-583219A5DC0C}"/>
              </a:ext>
            </a:extLst>
          </p:cNvPr>
          <p:cNvCxnSpPr>
            <a:cxnSpLocks/>
          </p:cNvCxnSpPr>
          <p:nvPr/>
        </p:nvCxnSpPr>
        <p:spPr>
          <a:xfrm flipV="1">
            <a:off x="7554048" y="2212258"/>
            <a:ext cx="0" cy="1139308"/>
          </a:xfrm>
          <a:prstGeom prst="straightConnector1">
            <a:avLst/>
          </a:prstGeom>
          <a:ln w="28575">
            <a:solidFill>
              <a:srgbClr val="FFFF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ZoneTexte 81">
            <a:extLst>
              <a:ext uri="{FF2B5EF4-FFF2-40B4-BE49-F238E27FC236}">
                <a16:creationId xmlns:a16="http://schemas.microsoft.com/office/drawing/2014/main" id="{422F6E04-DB6B-49DD-826B-F156786AE77B}"/>
              </a:ext>
            </a:extLst>
          </p:cNvPr>
          <p:cNvSpPr txBox="1"/>
          <p:nvPr/>
        </p:nvSpPr>
        <p:spPr>
          <a:xfrm>
            <a:off x="6504816" y="1307436"/>
            <a:ext cx="219214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Proclamation de l’empire allemand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18 janvier 1871</a:t>
            </a:r>
          </a:p>
        </p:txBody>
      </p:sp>
      <p:pic>
        <p:nvPicPr>
          <p:cNvPr id="83" name="Picture 2" descr="RÃ©sultat de recherche d'images pour &quot;la proclamation de l'empire allemand Anton von Werner&quot;">
            <a:extLst>
              <a:ext uri="{FF2B5EF4-FFF2-40B4-BE49-F238E27FC236}">
                <a16:creationId xmlns:a16="http://schemas.microsoft.com/office/drawing/2014/main" id="{00D6A978-BBF4-4D19-9712-8DF08D13F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980" y="1011215"/>
            <a:ext cx="1684644" cy="124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F0E72AE6-BBCD-45DB-AAB6-B468E5D90763}"/>
              </a:ext>
            </a:extLst>
          </p:cNvPr>
          <p:cNvCxnSpPr>
            <a:cxnSpLocks/>
          </p:cNvCxnSpPr>
          <p:nvPr/>
        </p:nvCxnSpPr>
        <p:spPr>
          <a:xfrm flipH="1">
            <a:off x="7707566" y="3336736"/>
            <a:ext cx="2729" cy="1548678"/>
          </a:xfrm>
          <a:prstGeom prst="straightConnector1">
            <a:avLst/>
          </a:prstGeom>
          <a:ln w="28575">
            <a:solidFill>
              <a:srgbClr val="C0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ZoneTexte 86">
            <a:extLst>
              <a:ext uri="{FF2B5EF4-FFF2-40B4-BE49-F238E27FC236}">
                <a16:creationId xmlns:a16="http://schemas.microsoft.com/office/drawing/2014/main" id="{8FE5FB56-3796-411C-889C-94352F6464AC}"/>
              </a:ext>
            </a:extLst>
          </p:cNvPr>
          <p:cNvSpPr txBox="1"/>
          <p:nvPr/>
        </p:nvSpPr>
        <p:spPr>
          <a:xfrm>
            <a:off x="6353747" y="4945736"/>
            <a:ext cx="21921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Armistice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28 janvier 1871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E590CD88-2A16-46EC-A9E9-20A02DF2EFE2}"/>
              </a:ext>
            </a:extLst>
          </p:cNvPr>
          <p:cNvCxnSpPr>
            <a:cxnSpLocks/>
          </p:cNvCxnSpPr>
          <p:nvPr/>
        </p:nvCxnSpPr>
        <p:spPr>
          <a:xfrm flipH="1">
            <a:off x="7998770" y="4440385"/>
            <a:ext cx="2042" cy="826381"/>
          </a:xfrm>
          <a:prstGeom prst="straightConnector1">
            <a:avLst/>
          </a:prstGeom>
          <a:ln w="28575">
            <a:solidFill>
              <a:srgbClr val="FFFF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549C151C-720B-45C6-94D0-36C10AD40B1F}"/>
              </a:ext>
            </a:extLst>
          </p:cNvPr>
          <p:cNvSpPr txBox="1"/>
          <p:nvPr/>
        </p:nvSpPr>
        <p:spPr>
          <a:xfrm>
            <a:off x="7737854" y="5369076"/>
            <a:ext cx="2192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Pourparlers de traité</a:t>
            </a:r>
          </a:p>
        </p:txBody>
      </p:sp>
      <p:pic>
        <p:nvPicPr>
          <p:cNvPr id="49" name="Image 48" descr="caricature traité de francfort.jpg">
            <a:extLst>
              <a:ext uri="{FF2B5EF4-FFF2-40B4-BE49-F238E27FC236}">
                <a16:creationId xmlns:a16="http://schemas.microsoft.com/office/drawing/2014/main" id="{F5694040-3AA9-4CFA-B082-B9DFBBD64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73" y="5222735"/>
            <a:ext cx="1898162" cy="1376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295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68" grpId="0"/>
      <p:bldP spid="69" grpId="0" animBg="1"/>
      <p:bldP spid="72" grpId="0"/>
      <p:bldP spid="77" grpId="0" animBg="1"/>
      <p:bldP spid="78" grpId="0"/>
      <p:bldP spid="79" grpId="0"/>
      <p:bldP spid="82" grpId="0"/>
      <p:bldP spid="87" grpId="0"/>
      <p:bldP spid="4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Ã©sultat de recherche d'images pour &quot;allemands a versailles 1871&quot;">
            <a:extLst>
              <a:ext uri="{FF2B5EF4-FFF2-40B4-BE49-F238E27FC236}">
                <a16:creationId xmlns:a16="http://schemas.microsoft.com/office/drawing/2014/main" id="{094ADE51-28F0-420C-8DB2-A63ECC11D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0"/>
            <a:ext cx="4694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920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ricature traité de francfo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65" y="178139"/>
            <a:ext cx="8222375" cy="5962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37420" y="6150114"/>
            <a:ext cx="9300099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000" b="1" i="1" dirty="0">
                <a:solidFill>
                  <a:srgbClr val="666666"/>
                </a:solidFill>
                <a:latin typeface="Verdana" panose="020B0604030504040204" pitchFamily="34" charset="0"/>
              </a:rPr>
              <a:t>Allégorie des préliminaires du traité de Francfort</a:t>
            </a:r>
            <a:br>
              <a:rPr lang="fr-FR" sz="2000" dirty="0"/>
            </a:br>
            <a:r>
              <a:rPr lang="fr-FR" sz="2000" dirty="0"/>
              <a:t>Publiée dans l'Illustration, le 11 mars 1871.</a:t>
            </a:r>
            <a:endParaRPr lang="fr-FR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2371391" y="1949403"/>
            <a:ext cx="1714512" cy="2071702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264234" y="1345244"/>
            <a:ext cx="200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Bismarck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5157473" y="2034961"/>
            <a:ext cx="2500330" cy="2071702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728977" y="1463458"/>
            <a:ext cx="200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Marianne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7014861" y="1534895"/>
            <a:ext cx="2500330" cy="4143404"/>
          </a:xfrm>
          <a:prstGeom prst="round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7157737" y="2106400"/>
            <a:ext cx="200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Alsace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586365" y="3820912"/>
            <a:ext cx="2000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Nord de la Lorraine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4514531" y="4392415"/>
            <a:ext cx="3429024" cy="157163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1461277" y="1806909"/>
            <a:ext cx="1828971" cy="421484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5086035" y="4463854"/>
            <a:ext cx="200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Barbarie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532715" y="5378810"/>
            <a:ext cx="1765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Pillages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 animBg="1"/>
      <p:bldP spid="11" grpId="1" animBg="1"/>
      <p:bldP spid="12" grpId="0"/>
      <p:bldP spid="12" grpId="1"/>
      <p:bldP spid="13" grpId="0"/>
      <p:bldP spid="13" grpId="1"/>
      <p:bldP spid="14" grpId="0" animBg="1"/>
      <p:bldP spid="14" grpId="1" animBg="1"/>
      <p:bldP spid="15" grpId="0" animBg="1"/>
      <p:bldP spid="15" grpId="1" animBg="1"/>
      <p:bldP spid="16" grpId="0"/>
      <p:bldP spid="16" grpId="1"/>
      <p:bldP spid="17" grpId="0"/>
      <p:bldP spid="1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commons/2/22/Occupation_allemande_de_la_France_%C3%A0_la_suite_de_la_guerre_de_1870.jpg">
            <a:extLst>
              <a:ext uri="{FF2B5EF4-FFF2-40B4-BE49-F238E27FC236}">
                <a16:creationId xmlns:a16="http://schemas.microsoft.com/office/drawing/2014/main" id="{3B0A4F7D-3EFB-4B13-B22B-13ACD218D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381000"/>
            <a:ext cx="776287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14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upload.wikimedia.org/wikipedia/commons/thumb/7/74/Frieden_von_Frankfurt_am_Main.jpg/800px-Frieden_von_Frankfurt_am_Main.jpg">
            <a:extLst>
              <a:ext uri="{FF2B5EF4-FFF2-40B4-BE49-F238E27FC236}">
                <a16:creationId xmlns:a16="http://schemas.microsoft.com/office/drawing/2014/main" id="{03A6361E-2181-49A4-A84A-68FAC2DAF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171" y="335665"/>
            <a:ext cx="3629891" cy="487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commons/thumb/9/95/Trait%C3%A9_de_Francfort.svg/800px-Trait%C3%A9_de_Francfort.svg.png">
            <a:extLst>
              <a:ext uri="{FF2B5EF4-FFF2-40B4-BE49-F238E27FC236}">
                <a16:creationId xmlns:a16="http://schemas.microsoft.com/office/drawing/2014/main" id="{156D59F8-4EDD-446C-8643-971BFF807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16" y="452284"/>
            <a:ext cx="4089783" cy="578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880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A87A98-5EA6-489E-8867-57CCB642E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455D69-05B0-4015-BF07-A1FA09140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https://upload.wikimedia.org/wikipedia/commons/thumb/2/21/Depesche.jpg/800px-Depesche.jpg">
            <a:extLst>
              <a:ext uri="{FF2B5EF4-FFF2-40B4-BE49-F238E27FC236}">
                <a16:creationId xmlns:a16="http://schemas.microsoft.com/office/drawing/2014/main" id="{A80FAD10-FC22-4C52-BCE2-D97A89373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0"/>
            <a:ext cx="5103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171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1AFE0B2E-601F-4B97-B143-192480C7BBA5}"/>
              </a:ext>
            </a:extLst>
          </p:cNvPr>
          <p:cNvSpPr txBox="1"/>
          <p:nvPr/>
        </p:nvSpPr>
        <p:spPr>
          <a:xfrm>
            <a:off x="219960" y="172535"/>
            <a:ext cx="10179174" cy="6463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nationalismes dans les programmes de Première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52B1AB96-ADD3-4DE9-BE4B-0E9069108CCC}"/>
              </a:ext>
            </a:extLst>
          </p:cNvPr>
          <p:cNvSpPr txBox="1">
            <a:spLocks/>
          </p:cNvSpPr>
          <p:nvPr/>
        </p:nvSpPr>
        <p:spPr>
          <a:xfrm>
            <a:off x="245127" y="1732501"/>
            <a:ext cx="11701745" cy="3917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Libellé du programme de la classe de première </a:t>
            </a:r>
            <a:r>
              <a:rPr lang="fr-F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fr-F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Nations, empires, nationalités        (de 1789 aux lendemains de la Première Guerre mondiale) » </a:t>
            </a:r>
          </a:p>
        </p:txBody>
      </p:sp>
    </p:spTree>
    <p:extLst>
      <p:ext uri="{BB962C8B-B14F-4D97-AF65-F5344CB8AC3E}">
        <p14:creationId xmlns:p14="http://schemas.microsoft.com/office/powerpoint/2010/main" val="28848590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2/25/Niederwalddenkmal_ohne_Personen.jpg">
            <a:extLst>
              <a:ext uri="{FF2B5EF4-FFF2-40B4-BE49-F238E27FC236}">
                <a16:creationId xmlns:a16="http://schemas.microsoft.com/office/drawing/2014/main" id="{D0E2E12B-DBC5-4354-AE52-97A0A8057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0"/>
            <a:ext cx="9186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2EA04C-F1F7-48DF-B0DF-7F4410218770}"/>
              </a:ext>
            </a:extLst>
          </p:cNvPr>
          <p:cNvSpPr/>
          <p:nvPr/>
        </p:nvSpPr>
        <p:spPr>
          <a:xfrm>
            <a:off x="6467223" y="225089"/>
            <a:ext cx="40236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inux Libertine"/>
              </a:rPr>
              <a:t>Le </a:t>
            </a:r>
            <a:r>
              <a:rPr lang="fr-FR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inux Libertine"/>
              </a:rPr>
              <a:t>Niederwalddenkmal</a:t>
            </a:r>
            <a:endParaRPr lang="fr-FR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Linux Libertine"/>
            </a:endParaRPr>
          </a:p>
          <a:p>
            <a:pPr algn="ctr"/>
            <a:r>
              <a:rPr lang="fr-FR" sz="28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inux Libertine"/>
              </a:rPr>
              <a:t>(38 m)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1D6C7A-0B90-4731-94BC-9CDAAEDD2BE8}"/>
              </a:ext>
            </a:extLst>
          </p:cNvPr>
          <p:cNvSpPr/>
          <p:nvPr/>
        </p:nvSpPr>
        <p:spPr>
          <a:xfrm>
            <a:off x="1881069" y="6176361"/>
            <a:ext cx="8807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En mémoire du soulèvement unanime et victorieux du peuple allemand et de la résurrection de l'Empire allemand 1870-1871 </a:t>
            </a:r>
            <a:endParaRPr lang="fr-FR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2598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1/1c/MK9948_Niederwalddenkmal-Wacht_am_Rhein.jpg/1920px-MK9948_Niederwalddenkmal-Wacht_am_Rhein.jpg">
            <a:extLst>
              <a:ext uri="{FF2B5EF4-FFF2-40B4-BE49-F238E27FC236}">
                <a16:creationId xmlns:a16="http://schemas.microsoft.com/office/drawing/2014/main" id="{75E495B0-461C-4BFA-B845-7260048F4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0"/>
            <a:ext cx="12192000" cy="501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F8A437-7127-4D8F-AA5B-1C3004EB780C}"/>
              </a:ext>
            </a:extLst>
          </p:cNvPr>
          <p:cNvSpPr/>
          <p:nvPr/>
        </p:nvSpPr>
        <p:spPr>
          <a:xfrm>
            <a:off x="362308" y="5937250"/>
            <a:ext cx="117664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Chant « Die </a:t>
            </a:r>
            <a:r>
              <a:rPr lang="fr-FR" dirty="0" err="1"/>
              <a:t>Wacht</a:t>
            </a:r>
            <a:r>
              <a:rPr lang="fr-FR" dirty="0"/>
              <a:t> </a:t>
            </a:r>
            <a:r>
              <a:rPr lang="fr-FR" dirty="0" err="1"/>
              <a:t>am</a:t>
            </a:r>
            <a:r>
              <a:rPr lang="fr-FR" dirty="0"/>
              <a:t> </a:t>
            </a:r>
            <a:r>
              <a:rPr lang="fr-FR" dirty="0" err="1"/>
              <a:t>Rhein</a:t>
            </a:r>
            <a:r>
              <a:rPr lang="fr-FR" dirty="0"/>
              <a:t> ». Il avait valeur d'hymne pour une part de la société allemande de l'époque, en particulier pour les soldats de la guerre de 1870. </a:t>
            </a:r>
          </a:p>
        </p:txBody>
      </p:sp>
    </p:spTree>
    <p:extLst>
      <p:ext uri="{BB962C8B-B14F-4D97-AF65-F5344CB8AC3E}">
        <p14:creationId xmlns:p14="http://schemas.microsoft.com/office/powerpoint/2010/main" val="769026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0/0e/Panorama_de_Bingen.jpg/1920px-Panorama_de_Bingen.jpg">
            <a:extLst>
              <a:ext uri="{FF2B5EF4-FFF2-40B4-BE49-F238E27FC236}">
                <a16:creationId xmlns:a16="http://schemas.microsoft.com/office/drawing/2014/main" id="{4E23C6D7-B6E3-4FA7-890A-35EBFA36C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960"/>
            <a:ext cx="121920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F64042F-8A72-496E-A639-FD5816E79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811" y="169091"/>
            <a:ext cx="2955253" cy="379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31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amburg-Bismarck-Denkmal.jpg">
            <a:extLst>
              <a:ext uri="{FF2B5EF4-FFF2-40B4-BE49-F238E27FC236}">
                <a16:creationId xmlns:a16="http://schemas.microsoft.com/office/drawing/2014/main" id="{5D23406A-BA4A-4594-94CE-458C8EC5D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639" y="0"/>
            <a:ext cx="5141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ismarck-Denkmal (Hamburg) 2 September 2006.jpg">
            <a:extLst>
              <a:ext uri="{FF2B5EF4-FFF2-40B4-BE49-F238E27FC236}">
                <a16:creationId xmlns:a16="http://schemas.microsoft.com/office/drawing/2014/main" id="{A32D72FC-BE12-4F97-A968-EDB5D6882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338" y="0"/>
            <a:ext cx="5141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ADF56D-AA57-4C3A-8683-C0B6147AFA24}"/>
              </a:ext>
            </a:extLst>
          </p:cNvPr>
          <p:cNvSpPr/>
          <p:nvPr/>
        </p:nvSpPr>
        <p:spPr>
          <a:xfrm>
            <a:off x="3094893" y="309344"/>
            <a:ext cx="3398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Statue de Bismarck à côté du port de Hambourg (1906). 34 m. </a:t>
            </a:r>
          </a:p>
        </p:txBody>
      </p:sp>
    </p:spTree>
    <p:extLst>
      <p:ext uri="{BB962C8B-B14F-4D97-AF65-F5344CB8AC3E}">
        <p14:creationId xmlns:p14="http://schemas.microsoft.com/office/powerpoint/2010/main" val="60512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4961C9-C020-49C4-96ED-44A32024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94" y="2103071"/>
            <a:ext cx="11605412" cy="1325563"/>
          </a:xfrm>
        </p:spPr>
        <p:txBody>
          <a:bodyPr>
            <a:noAutofit/>
          </a:bodyPr>
          <a:lstStyle/>
          <a:p>
            <a:br>
              <a:rPr lang="fr-FR" sz="2400" b="1" dirty="0"/>
            </a:br>
            <a:r>
              <a:rPr lang="fr-FR" sz="2400" b="1" dirty="0">
                <a:solidFill>
                  <a:srgbClr val="C00000"/>
                </a:solidFill>
              </a:rPr>
              <a:t>Thème 2 : La France dans l’Europe des nationalités : politique et société (1848-1871)</a:t>
            </a:r>
            <a:br>
              <a:rPr lang="fr-FR" sz="2400" b="1" dirty="0">
                <a:solidFill>
                  <a:srgbClr val="C00000"/>
                </a:solidFill>
              </a:rPr>
            </a:br>
            <a:r>
              <a:rPr lang="fr-FR" sz="2400" b="1" dirty="0"/>
              <a:t>Chapitre 3. La France et la construction de nouveaux États par la guerre et la diplomatie</a:t>
            </a:r>
            <a:br>
              <a:rPr lang="fr-FR" sz="2400" b="1" dirty="0"/>
            </a:br>
            <a:r>
              <a:rPr lang="fr-FR" sz="2400" b="1" dirty="0"/>
              <a:t>« </a:t>
            </a:r>
            <a:r>
              <a:rPr lang="fr-FR" sz="2400" dirty="0"/>
              <a:t>Ce chapitre vise à montrer le rôle de la France lors de la construction des unités italienne et allemande. »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578EC8F-3F86-4398-8CCC-546C820EEFAC}"/>
              </a:ext>
            </a:extLst>
          </p:cNvPr>
          <p:cNvSpPr txBox="1">
            <a:spLocks/>
          </p:cNvSpPr>
          <p:nvPr/>
        </p:nvSpPr>
        <p:spPr>
          <a:xfrm>
            <a:off x="293294" y="818866"/>
            <a:ext cx="114199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rgbClr val="C00000"/>
                </a:solidFill>
              </a:rPr>
              <a:t>Thème 1 : L’Europe face aux révolutions </a:t>
            </a:r>
          </a:p>
          <a:p>
            <a:r>
              <a:rPr lang="fr-FR" sz="2400" b="1" dirty="0"/>
              <a:t>Chapitre 2. L’Europe entre restauration et révolution (1814-1848) </a:t>
            </a:r>
            <a:r>
              <a:rPr lang="fr-FR" sz="2400" dirty="0"/>
              <a:t>	</a:t>
            </a:r>
            <a:br>
              <a:rPr lang="fr-FR" sz="2400" dirty="0"/>
            </a:br>
            <a:r>
              <a:rPr lang="fr-FR" sz="2400" dirty="0"/>
              <a:t>« L’essor du mouvement des nationalités qui remet en cause l’ordre du congrès de Vienne »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474A994-DA5F-48D4-B1A3-2E003BCDBAA2}"/>
              </a:ext>
            </a:extLst>
          </p:cNvPr>
          <p:cNvSpPr txBox="1">
            <a:spLocks/>
          </p:cNvSpPr>
          <p:nvPr/>
        </p:nvSpPr>
        <p:spPr>
          <a:xfrm>
            <a:off x="293294" y="3585011"/>
            <a:ext cx="116054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fr-FR" sz="2400" b="1" dirty="0"/>
            </a:br>
            <a:r>
              <a:rPr lang="fr-FR" sz="2400" b="1" dirty="0">
                <a:solidFill>
                  <a:srgbClr val="C00000"/>
                </a:solidFill>
              </a:rPr>
              <a:t>Thème 3 : La Troisième République avant 1914 : un régime politique, un empire colonial</a:t>
            </a:r>
            <a:br>
              <a:rPr lang="fr-FR" sz="2400" b="1" dirty="0">
                <a:solidFill>
                  <a:srgbClr val="C00000"/>
                </a:solidFill>
              </a:rPr>
            </a:br>
            <a:r>
              <a:rPr lang="fr-FR" sz="2400" b="1" dirty="0"/>
              <a:t>Chapitre 1. La mise en œuvre du projet républicain</a:t>
            </a:r>
          </a:p>
          <a:p>
            <a:r>
              <a:rPr lang="fr-FR" sz="2400" dirty="0"/>
              <a:t>« Le projet d’unification de la nation autour des valeurs de 1789 et ses modalités de mise en œuvre (symboles, lois scolaires…). »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278D7B0-C23E-42CD-9DC8-F481ECAE2DF8}"/>
              </a:ext>
            </a:extLst>
          </p:cNvPr>
          <p:cNvSpPr txBox="1">
            <a:spLocks/>
          </p:cNvSpPr>
          <p:nvPr/>
        </p:nvSpPr>
        <p:spPr>
          <a:xfrm>
            <a:off x="293297" y="5066582"/>
            <a:ext cx="116054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fr-FR" sz="2400" b="1" dirty="0"/>
            </a:br>
            <a:r>
              <a:rPr lang="fr-FR" sz="2400" b="1" dirty="0">
                <a:solidFill>
                  <a:srgbClr val="C00000"/>
                </a:solidFill>
              </a:rPr>
              <a:t>Thème 4 : La Première Guerre mondiale : le « suicide de l’Europe » et la fin des empires européens</a:t>
            </a:r>
          </a:p>
          <a:p>
            <a:r>
              <a:rPr lang="fr-FR" sz="2400" b="1" dirty="0"/>
              <a:t>Chapitre 1. Un embrasement mondial et ses grandes étapes</a:t>
            </a:r>
          </a:p>
          <a:p>
            <a:r>
              <a:rPr lang="fr-FR" sz="2400" dirty="0"/>
              <a:t>« Les motivations et les buts de guerre des belligérants »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AFE0B2E-601F-4B97-B143-192480C7BBA5}"/>
              </a:ext>
            </a:extLst>
          </p:cNvPr>
          <p:cNvSpPr txBox="1"/>
          <p:nvPr/>
        </p:nvSpPr>
        <p:spPr>
          <a:xfrm>
            <a:off x="219960" y="172535"/>
            <a:ext cx="10179174" cy="6463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nationalismes dans les programmes de Première</a:t>
            </a:r>
          </a:p>
        </p:txBody>
      </p:sp>
    </p:spTree>
    <p:extLst>
      <p:ext uri="{BB962C8B-B14F-4D97-AF65-F5344CB8AC3E}">
        <p14:creationId xmlns:p14="http://schemas.microsoft.com/office/powerpoint/2010/main" val="4083364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http://www.crdp-strasbourg.fr/data/histoire/alsace_1870/images/big-proclamation.jpg">
            <a:extLst>
              <a:ext uri="{FF2B5EF4-FFF2-40B4-BE49-F238E27FC236}">
                <a16:creationId xmlns:a16="http://schemas.microsoft.com/office/drawing/2014/main" id="{106A5467-7A89-439E-A787-D5DC03FA1AB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r="61405"/>
          <a:stretch/>
        </p:blipFill>
        <p:spPr bwMode="auto">
          <a:xfrm>
            <a:off x="0" y="0"/>
            <a:ext cx="28242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http://www.crdp-strasbourg.fr/data/histoire/alsace_1870/images/big-proclamation.jpg">
            <a:extLst>
              <a:ext uri="{FF2B5EF4-FFF2-40B4-BE49-F238E27FC236}">
                <a16:creationId xmlns:a16="http://schemas.microsoft.com/office/drawing/2014/main" id="{442BE482-F7DB-4BE9-B315-25E4213CAF6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1" r="30424"/>
          <a:stretch/>
        </p:blipFill>
        <p:spPr bwMode="auto">
          <a:xfrm>
            <a:off x="10421072" y="0"/>
            <a:ext cx="17709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40F4B4-AA98-46C8-8432-B67EA99883AD}"/>
              </a:ext>
            </a:extLst>
          </p:cNvPr>
          <p:cNvSpPr/>
          <p:nvPr/>
        </p:nvSpPr>
        <p:spPr>
          <a:xfrm>
            <a:off x="3081851" y="2593042"/>
            <a:ext cx="7159331" cy="20258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ld English Text MT" panose="03040902040508030806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 proclamation de l’empire allemand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ld English Text MT" panose="03040902040508030806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 Anton Von Werner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ld English Text MT" panose="03040902040508030806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1871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FBBB30C-7613-4B0B-ABD5-1992AD6B5B8F}"/>
              </a:ext>
            </a:extLst>
          </p:cNvPr>
          <p:cNvSpPr txBox="1"/>
          <p:nvPr/>
        </p:nvSpPr>
        <p:spPr>
          <a:xfrm>
            <a:off x="6266577" y="5880683"/>
            <a:ext cx="433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Mme Le Guen-</a:t>
            </a:r>
            <a:r>
              <a:rPr lang="fr-FR" dirty="0" err="1">
                <a:solidFill>
                  <a:schemeClr val="bg1"/>
                </a:solidFill>
              </a:rPr>
              <a:t>Virilli</a:t>
            </a:r>
            <a:r>
              <a:rPr lang="fr-FR" dirty="0">
                <a:solidFill>
                  <a:schemeClr val="bg1"/>
                </a:solidFill>
              </a:rPr>
              <a:t> – Académie de Nice</a:t>
            </a:r>
          </a:p>
        </p:txBody>
      </p:sp>
    </p:spTree>
    <p:extLst>
      <p:ext uri="{BB962C8B-B14F-4D97-AF65-F5344CB8AC3E}">
        <p14:creationId xmlns:p14="http://schemas.microsoft.com/office/powerpoint/2010/main" val="3940330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C7F636-12BF-4F0C-93C0-502A66F9FE01}"/>
              </a:ext>
            </a:extLst>
          </p:cNvPr>
          <p:cNvSpPr/>
          <p:nvPr/>
        </p:nvSpPr>
        <p:spPr>
          <a:xfrm>
            <a:off x="579910" y="6345382"/>
            <a:ext cx="10199401" cy="363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ld English Text MT" panose="03040902040508030806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 proclamation de l’empire allemand  de Anton Von Werner. 1885. Bismarck-Museum </a:t>
            </a:r>
            <a:r>
              <a:rPr lang="fr-FR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ld English Text MT" panose="03040902040508030806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Friedrichsruh</a:t>
            </a:r>
            <a:r>
              <a:rPr lang="fr-F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ld English Text MT" panose="03040902040508030806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2050" name="Picture 2" descr="RÃ©sultat de recherche d'images pour &quot;la proclamation de l'empire allemand Anton von Werner&quot;">
            <a:extLst>
              <a:ext uri="{FF2B5EF4-FFF2-40B4-BE49-F238E27FC236}">
                <a16:creationId xmlns:a16="http://schemas.microsoft.com/office/drawing/2014/main" id="{847CB689-510F-4752-98DE-1FFECDA62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189" y="148929"/>
            <a:ext cx="8178844" cy="605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653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ton von werner selbstbildnis 1885.jpg">
            <a:extLst>
              <a:ext uri="{FF2B5EF4-FFF2-40B4-BE49-F238E27FC236}">
                <a16:creationId xmlns:a16="http://schemas.microsoft.com/office/drawing/2014/main" id="{C8C7DDCE-7967-4097-94D0-CFCE8F0AA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35" y="546264"/>
            <a:ext cx="3761552" cy="51504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6F4ED9-B18D-4AAA-AAF6-9A5BFD7D9F80}"/>
              </a:ext>
            </a:extLst>
          </p:cNvPr>
          <p:cNvSpPr/>
          <p:nvPr/>
        </p:nvSpPr>
        <p:spPr>
          <a:xfrm>
            <a:off x="4144487" y="1346245"/>
            <a:ext cx="7825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1860 : études à l’académie des Beaux arts de Berlin (Berliner </a:t>
            </a:r>
            <a:r>
              <a:rPr lang="fr-F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Akademie</a:t>
            </a: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der </a:t>
            </a:r>
            <a:r>
              <a:rPr lang="fr-F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Künste</a:t>
            </a: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79742D-79BF-44BD-BCA4-3944FE71EA79}"/>
              </a:ext>
            </a:extLst>
          </p:cNvPr>
          <p:cNvSpPr/>
          <p:nvPr/>
        </p:nvSpPr>
        <p:spPr>
          <a:xfrm>
            <a:off x="4134595" y="2331644"/>
            <a:ext cx="7825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1870 : participe à 27 ans à la guerre avec la France en tant que simple soldat.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227D9-6C33-488D-BC4E-547D169E5434}"/>
              </a:ext>
            </a:extLst>
          </p:cNvPr>
          <p:cNvSpPr/>
          <p:nvPr/>
        </p:nvSpPr>
        <p:spPr>
          <a:xfrm>
            <a:off x="4134595" y="3317607"/>
            <a:ext cx="7825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janvier 1871 :  témoin de la proclamation du Reich allemand à Versailles ; il est chargé par le prince héritier d’immortaliser la scène.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501747-5B45-4234-BD22-B33888D580ED}"/>
              </a:ext>
            </a:extLst>
          </p:cNvPr>
          <p:cNvSpPr/>
          <p:nvPr/>
        </p:nvSpPr>
        <p:spPr>
          <a:xfrm>
            <a:off x="4885431" y="248041"/>
            <a:ext cx="5347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ux Libertine"/>
              </a:rPr>
              <a:t>Anton von Werner</a:t>
            </a:r>
            <a:endParaRPr lang="fr-FR" sz="48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nux Libertine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C0041A6-0942-44D3-A8D1-02554F92FB00}"/>
              </a:ext>
            </a:extLst>
          </p:cNvPr>
          <p:cNvSpPr txBox="1"/>
          <p:nvPr/>
        </p:nvSpPr>
        <p:spPr>
          <a:xfrm>
            <a:off x="382935" y="5807034"/>
            <a:ext cx="36002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(1843-1915)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8C0FE9-0375-4369-9278-494619EC8DDA}"/>
              </a:ext>
            </a:extLst>
          </p:cNvPr>
          <p:cNvSpPr/>
          <p:nvPr/>
        </p:nvSpPr>
        <p:spPr>
          <a:xfrm>
            <a:off x="4144487" y="4852927"/>
            <a:ext cx="7825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va devenir un peintre spécialisé dans les scènes historiques et de la famille impériale. </a:t>
            </a:r>
          </a:p>
        </p:txBody>
      </p:sp>
    </p:spTree>
    <p:extLst>
      <p:ext uri="{BB962C8B-B14F-4D97-AF65-F5344CB8AC3E}">
        <p14:creationId xmlns:p14="http://schemas.microsoft.com/office/powerpoint/2010/main" val="1639621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he Proclamation of Wilhelm as Kaiser of the new German Reich, in the Hall of Mirrors at Versailles on by Anton Alexander von Werner">
            <a:extLst>
              <a:ext uri="{FF2B5EF4-FFF2-40B4-BE49-F238E27FC236}">
                <a16:creationId xmlns:a16="http://schemas.microsoft.com/office/drawing/2014/main" id="{E980422F-C442-468E-9AA7-F8291F0C0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235" b="90000" l="9971" r="898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0920" y="-1770926"/>
            <a:ext cx="7593213" cy="946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937DA0-38F2-46B4-B181-D2D5F9BD028F}"/>
              </a:ext>
            </a:extLst>
          </p:cNvPr>
          <p:cNvSpPr/>
          <p:nvPr/>
        </p:nvSpPr>
        <p:spPr>
          <a:xfrm>
            <a:off x="5878196" y="13868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C’est une copie commandée par l’empereur pour le 70</a:t>
            </a:r>
            <a:r>
              <a:rPr lang="fr-FR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ème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anniversaire chancelier Bismarck.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A8C70C-BD35-47F6-976A-A2A17724AB8C}"/>
              </a:ext>
            </a:extLst>
          </p:cNvPr>
          <p:cNvSpPr/>
          <p:nvPr/>
        </p:nvSpPr>
        <p:spPr>
          <a:xfrm>
            <a:off x="5897861" y="48971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L’original a été détruit pendant la seconde guerre mondiale.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1CD377-0571-4AE1-A496-CA00B2D0E3AA}"/>
              </a:ext>
            </a:extLst>
          </p:cNvPr>
          <p:cNvSpPr/>
          <p:nvPr/>
        </p:nvSpPr>
        <p:spPr>
          <a:xfrm>
            <a:off x="5878196" y="2342229"/>
            <a:ext cx="6244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Il est actuellement au Bismarck-Museum </a:t>
            </a: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Friedrichsruh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près de Hambourg.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RÃ©sultat de recherche d'images pour &quot;Bismarck-Museum&quot;">
            <a:extLst>
              <a:ext uri="{FF2B5EF4-FFF2-40B4-BE49-F238E27FC236}">
                <a16:creationId xmlns:a16="http://schemas.microsoft.com/office/drawing/2014/main" id="{9192F841-DFF6-478F-BC70-14C628BC3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021" y="3821258"/>
            <a:ext cx="3081175" cy="23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oto de Bismarck Museum - Friedrichsruh, Schleswig-Holstein, Allemagne">
            <a:extLst>
              <a:ext uri="{FF2B5EF4-FFF2-40B4-BE49-F238E27FC236}">
                <a16:creationId xmlns:a16="http://schemas.microsoft.com/office/drawing/2014/main" id="{3F4DA69E-8592-41E6-9108-586CB63D6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21258"/>
            <a:ext cx="2352576" cy="23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6D011AF-CB87-4B89-AD07-787E3BE15882}"/>
              </a:ext>
            </a:extLst>
          </p:cNvPr>
          <p:cNvSpPr/>
          <p:nvPr/>
        </p:nvSpPr>
        <p:spPr>
          <a:xfrm>
            <a:off x="-1946980" y="5564361"/>
            <a:ext cx="10199401" cy="1161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ld English Text MT" panose="03040902040508030806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 proclamation de l’empire allemand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ld English Text MT" panose="03040902040508030806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 Anton Von Werner. 1885.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ld English Text MT" panose="03040902040508030806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Bismarck-Museum </a:t>
            </a:r>
            <a:r>
              <a:rPr lang="fr-FR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ld English Text MT" panose="03040902040508030806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Friedrichsruh</a:t>
            </a:r>
            <a:r>
              <a:rPr lang="fr-F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ld English Text MT" panose="03040902040508030806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94A1A01D-9067-4AB9-99A5-E6270C699724}"/>
              </a:ext>
            </a:extLst>
          </p:cNvPr>
          <p:cNvCxnSpPr/>
          <p:nvPr/>
        </p:nvCxnSpPr>
        <p:spPr>
          <a:xfrm>
            <a:off x="924232" y="3185652"/>
            <a:ext cx="4090220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8BED2E2-F64F-4C0D-ABCB-05998999A1AC}"/>
              </a:ext>
            </a:extLst>
          </p:cNvPr>
          <p:cNvCxnSpPr>
            <a:cxnSpLocks/>
          </p:cNvCxnSpPr>
          <p:nvPr/>
        </p:nvCxnSpPr>
        <p:spPr>
          <a:xfrm flipV="1">
            <a:off x="2989006" y="1563329"/>
            <a:ext cx="0" cy="3244645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EB518FEE-40BB-4E3D-9FE4-4BC6B4D59E70}"/>
              </a:ext>
            </a:extLst>
          </p:cNvPr>
          <p:cNvSpPr txBox="1"/>
          <p:nvPr/>
        </p:nvSpPr>
        <p:spPr>
          <a:xfrm>
            <a:off x="1172723" y="2792056"/>
            <a:ext cx="106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 cm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395721E-F1BB-4862-BB10-F32D42991764}"/>
              </a:ext>
            </a:extLst>
          </p:cNvPr>
          <p:cNvSpPr txBox="1"/>
          <p:nvPr/>
        </p:nvSpPr>
        <p:spPr>
          <a:xfrm>
            <a:off x="3001521" y="3484609"/>
            <a:ext cx="106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167 cm</a:t>
            </a:r>
          </a:p>
        </p:txBody>
      </p:sp>
    </p:spTree>
    <p:extLst>
      <p:ext uri="{BB962C8B-B14F-4D97-AF65-F5344CB8AC3E}">
        <p14:creationId xmlns:p14="http://schemas.microsoft.com/office/powerpoint/2010/main" val="10643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5" grpId="0"/>
      <p:bldP spid="10" grpId="0"/>
      <p:bldP spid="10" grpId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e/ec/Die_Kaiserproklamation_1871%2C_Gem%C3%A4lde_von_1877.png/1920px-Die_Kaiserproklamation_1871%2C_Gem%C3%A4lde_von_1877.png">
            <a:extLst>
              <a:ext uri="{FF2B5EF4-FFF2-40B4-BE49-F238E27FC236}">
                <a16:creationId xmlns:a16="http://schemas.microsoft.com/office/drawing/2014/main" id="{3300723D-50A4-4267-BB9D-1F941FBAD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58415"/>
            <a:ext cx="11353800" cy="558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15B5769-74C0-4FFA-94E8-5148053D5DFC}"/>
              </a:ext>
            </a:extLst>
          </p:cNvPr>
          <p:cNvSpPr txBox="1"/>
          <p:nvPr/>
        </p:nvSpPr>
        <p:spPr>
          <a:xfrm>
            <a:off x="838200" y="6340700"/>
            <a:ext cx="1093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Autre reproduction de 1877 détruite pendant la guerre. Nous ne disposons que de cette reproduction noir et blanc. 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2420464-D171-44D4-97CD-78AD37EBBEC4}"/>
              </a:ext>
            </a:extLst>
          </p:cNvPr>
          <p:cNvSpPr/>
          <p:nvPr/>
        </p:nvSpPr>
        <p:spPr>
          <a:xfrm>
            <a:off x="11267768" y="3940277"/>
            <a:ext cx="505132" cy="96601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6B9B854-E9C7-4F94-9BA3-88D3DF2ACE4D}"/>
              </a:ext>
            </a:extLst>
          </p:cNvPr>
          <p:cNvSpPr txBox="1"/>
          <p:nvPr/>
        </p:nvSpPr>
        <p:spPr>
          <a:xfrm>
            <a:off x="419100" y="167148"/>
            <a:ext cx="1135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Anton Von Werner a réalisé plusieurs peintures pour retracer l’évènement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F24D7DA-903F-46CF-928C-43D428D9BC5D}"/>
              </a:ext>
            </a:extLst>
          </p:cNvPr>
          <p:cNvSpPr/>
          <p:nvPr/>
        </p:nvSpPr>
        <p:spPr>
          <a:xfrm>
            <a:off x="4130847" y="3549557"/>
            <a:ext cx="505132" cy="966019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583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</TotalTime>
  <Words>696</Words>
  <Application>Microsoft Office PowerPoint</Application>
  <PresentationFormat>Grand écran</PresentationFormat>
  <Paragraphs>132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Droid Sans</vt:lpstr>
      <vt:lpstr>inherit</vt:lpstr>
      <vt:lpstr>Linux Libertine</vt:lpstr>
      <vt:lpstr>Old English Text MT</vt:lpstr>
      <vt:lpstr>Verdana</vt:lpstr>
      <vt:lpstr>Thème Office</vt:lpstr>
      <vt:lpstr>Présentation PowerPoint</vt:lpstr>
      <vt:lpstr> Thème 2 : La France dans l’Europe des nationalités : politique et société (1848-1871) Chapitre 3. La France et la construction de nouveaux États par la guerre et la diplomatie « Ce chapitre vise à montrer le rôle de la France lors de la construction des unités italienne et allemande. »</vt:lpstr>
      <vt:lpstr>Présentation PowerPoint</vt:lpstr>
      <vt:lpstr> Thème 2 : La France dans l’Europe des nationalités : politique et société (1848-1871) Chapitre 3. La France et la construction de nouveaux États par la guerre et la diplomatie « Ce chapitre vise à montrer le rôle de la France lors de la construction des unités italienne et allemande. »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Pourquoi le choix du lieu est-il symbolique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 nous montre cette peinture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stephane revert</dc:creator>
  <cp:lastModifiedBy>PBRIAND</cp:lastModifiedBy>
  <cp:revision>69</cp:revision>
  <dcterms:created xsi:type="dcterms:W3CDTF">2019-01-17T05:55:04Z</dcterms:created>
  <dcterms:modified xsi:type="dcterms:W3CDTF">2019-07-15T14:03:20Z</dcterms:modified>
</cp:coreProperties>
</file>