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7" r:id="rId2"/>
    <p:sldId id="470" r:id="rId3"/>
    <p:sldId id="476" r:id="rId4"/>
    <p:sldId id="426" r:id="rId5"/>
    <p:sldId id="264" r:id="rId6"/>
    <p:sldId id="381" r:id="rId7"/>
    <p:sldId id="481" r:id="rId8"/>
    <p:sldId id="449" r:id="rId9"/>
    <p:sldId id="466" r:id="rId10"/>
    <p:sldId id="808" r:id="rId11"/>
    <p:sldId id="267" r:id="rId12"/>
    <p:sldId id="448" r:id="rId13"/>
    <p:sldId id="450" r:id="rId14"/>
    <p:sldId id="809" r:id="rId15"/>
    <p:sldId id="451" r:id="rId16"/>
    <p:sldId id="472" r:id="rId17"/>
    <p:sldId id="469" r:id="rId18"/>
    <p:sldId id="452" r:id="rId19"/>
    <p:sldId id="454" r:id="rId20"/>
    <p:sldId id="460" r:id="rId21"/>
    <p:sldId id="810" r:id="rId22"/>
    <p:sldId id="453" r:id="rId23"/>
    <p:sldId id="447" r:id="rId24"/>
    <p:sldId id="455" r:id="rId25"/>
    <p:sldId id="805" r:id="rId26"/>
    <p:sldId id="806" r:id="rId27"/>
    <p:sldId id="457" r:id="rId28"/>
    <p:sldId id="458" r:id="rId29"/>
    <p:sldId id="823" r:id="rId30"/>
    <p:sldId id="432" r:id="rId31"/>
    <p:sldId id="435" r:id="rId32"/>
    <p:sldId id="434" r:id="rId33"/>
    <p:sldId id="428" r:id="rId34"/>
    <p:sldId id="429" r:id="rId35"/>
    <p:sldId id="430" r:id="rId36"/>
    <p:sldId id="474" r:id="rId37"/>
    <p:sldId id="475" r:id="rId38"/>
    <p:sldId id="463" r:id="rId39"/>
    <p:sldId id="824" r:id="rId40"/>
    <p:sldId id="459" r:id="rId41"/>
    <p:sldId id="462" r:id="rId42"/>
    <p:sldId id="477" r:id="rId43"/>
    <p:sldId id="436" r:id="rId44"/>
    <p:sldId id="437" r:id="rId45"/>
    <p:sldId id="479" r:id="rId46"/>
    <p:sldId id="807" r:id="rId47"/>
    <p:sldId id="825" r:id="rId48"/>
    <p:sldId id="826" r:id="rId49"/>
    <p:sldId id="828" r:id="rId50"/>
    <p:sldId id="827" r:id="rId51"/>
    <p:sldId id="829" r:id="rId52"/>
    <p:sldId id="830" r:id="rId53"/>
    <p:sldId id="482" r:id="rId54"/>
    <p:sldId id="811" r:id="rId55"/>
    <p:sldId id="490" r:id="rId56"/>
    <p:sldId id="784" r:id="rId57"/>
    <p:sldId id="785" r:id="rId58"/>
    <p:sldId id="831" r:id="rId59"/>
    <p:sldId id="483" r:id="rId60"/>
    <p:sldId id="484" r:id="rId61"/>
    <p:sldId id="485" r:id="rId62"/>
    <p:sldId id="486" r:id="rId63"/>
    <p:sldId id="487" r:id="rId64"/>
    <p:sldId id="787" r:id="rId65"/>
    <p:sldId id="488" r:id="rId66"/>
    <p:sldId id="489" r:id="rId67"/>
    <p:sldId id="464" r:id="rId68"/>
    <p:sldId id="789" r:id="rId69"/>
    <p:sldId id="791" r:id="rId70"/>
    <p:sldId id="792" r:id="rId71"/>
    <p:sldId id="793" r:id="rId72"/>
    <p:sldId id="788" r:id="rId73"/>
    <p:sldId id="794" r:id="rId74"/>
    <p:sldId id="795" r:id="rId75"/>
    <p:sldId id="796" r:id="rId76"/>
    <p:sldId id="832" r:id="rId77"/>
    <p:sldId id="797" r:id="rId78"/>
    <p:sldId id="800" r:id="rId79"/>
    <p:sldId id="812" r:id="rId80"/>
    <p:sldId id="815" r:id="rId81"/>
    <p:sldId id="814" r:id="rId82"/>
    <p:sldId id="818" r:id="rId83"/>
    <p:sldId id="817" r:id="rId84"/>
    <p:sldId id="819" r:id="rId85"/>
    <p:sldId id="820" r:id="rId86"/>
    <p:sldId id="821" r:id="rId87"/>
    <p:sldId id="822" r:id="rId88"/>
    <p:sldId id="801" r:id="rId89"/>
    <p:sldId id="804" r:id="rId90"/>
    <p:sldId id="802" r:id="rId91"/>
    <p:sldId id="260" r:id="rId9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B5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87377" autoAdjust="0"/>
  </p:normalViewPr>
  <p:slideViewPr>
    <p:cSldViewPr snapToGrid="0">
      <p:cViewPr varScale="1">
        <p:scale>
          <a:sx n="100" d="100"/>
          <a:sy n="100" d="100"/>
        </p:scale>
        <p:origin x="100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AA7DB3-F176-4441-A02A-4854D4729704}" type="datetimeFigureOut">
              <a:rPr lang="fr-FR" smtClean="0"/>
              <a:t>17/07/2019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6BA00-BCA7-4D61-A2E2-60E28EDBBB0D}" type="slidenum">
              <a:rPr lang="fr-FR" smtClean="0"/>
              <a:t>‹N°›</a:t>
            </a:fld>
            <a:endParaRPr lang="fr-FR"/>
          </a:p>
        </p:txBody>
      </p:sp>
    </p:spTree>
    <p:extLst>
      <p:ext uri="{BB962C8B-B14F-4D97-AF65-F5344CB8AC3E}">
        <p14:creationId xmlns:p14="http://schemas.microsoft.com/office/powerpoint/2010/main" val="12968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2</a:t>
            </a:fld>
            <a:endParaRPr lang="fr-FR"/>
          </a:p>
        </p:txBody>
      </p:sp>
    </p:spTree>
    <p:extLst>
      <p:ext uri="{BB962C8B-B14F-4D97-AF65-F5344CB8AC3E}">
        <p14:creationId xmlns:p14="http://schemas.microsoft.com/office/powerpoint/2010/main" val="417753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58</a:t>
            </a:fld>
            <a:endParaRPr lang="fr-FR"/>
          </a:p>
        </p:txBody>
      </p:sp>
    </p:spTree>
    <p:extLst>
      <p:ext uri="{BB962C8B-B14F-4D97-AF65-F5344CB8AC3E}">
        <p14:creationId xmlns:p14="http://schemas.microsoft.com/office/powerpoint/2010/main" val="56453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Méditerranée, le tombeau de nombreux migrants; La frontière devenue la plus meurtrière au monde !</a:t>
            </a: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79</a:t>
            </a:fld>
            <a:endParaRPr lang="fr-FR"/>
          </a:p>
        </p:txBody>
      </p:sp>
    </p:spTree>
    <p:extLst>
      <p:ext uri="{BB962C8B-B14F-4D97-AF65-F5344CB8AC3E}">
        <p14:creationId xmlns:p14="http://schemas.microsoft.com/office/powerpoint/2010/main" val="3564994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Méditerranée, le tombeau de nombreux migrants; La frontière devenue la plus meurtrière au monde !</a:t>
            </a: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81</a:t>
            </a:fld>
            <a:endParaRPr lang="fr-FR"/>
          </a:p>
        </p:txBody>
      </p:sp>
    </p:spTree>
    <p:extLst>
      <p:ext uri="{BB962C8B-B14F-4D97-AF65-F5344CB8AC3E}">
        <p14:creationId xmlns:p14="http://schemas.microsoft.com/office/powerpoint/2010/main" val="323951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Méditerranée, le tombeau de nombreux migrants; La frontière devenue la plus meurtrière au monde !</a:t>
            </a: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82</a:t>
            </a:fld>
            <a:endParaRPr lang="fr-FR"/>
          </a:p>
        </p:txBody>
      </p:sp>
    </p:spTree>
    <p:extLst>
      <p:ext uri="{BB962C8B-B14F-4D97-AF65-F5344CB8AC3E}">
        <p14:creationId xmlns:p14="http://schemas.microsoft.com/office/powerpoint/2010/main" val="256936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Méditerranée, le tombeau de nombreux migrants; La frontière devenue la plus meurtrière au monde !</a:t>
            </a: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83</a:t>
            </a:fld>
            <a:endParaRPr lang="fr-FR"/>
          </a:p>
        </p:txBody>
      </p:sp>
    </p:spTree>
    <p:extLst>
      <p:ext uri="{BB962C8B-B14F-4D97-AF65-F5344CB8AC3E}">
        <p14:creationId xmlns:p14="http://schemas.microsoft.com/office/powerpoint/2010/main" val="3745468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Méditerranée, le tombeau de nombreux migrants; La frontière devenue la plus meurtrière au monde !</a:t>
            </a: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84</a:t>
            </a:fld>
            <a:endParaRPr lang="fr-FR"/>
          </a:p>
        </p:txBody>
      </p:sp>
    </p:spTree>
    <p:extLst>
      <p:ext uri="{BB962C8B-B14F-4D97-AF65-F5344CB8AC3E}">
        <p14:creationId xmlns:p14="http://schemas.microsoft.com/office/powerpoint/2010/main" val="1388780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pays du Maghreb sont essentiellement des zones de transit.</a:t>
            </a:r>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85</a:t>
            </a:fld>
            <a:endParaRPr lang="fr-FR"/>
          </a:p>
        </p:txBody>
      </p:sp>
    </p:spTree>
    <p:extLst>
      <p:ext uri="{BB962C8B-B14F-4D97-AF65-F5344CB8AC3E}">
        <p14:creationId xmlns:p14="http://schemas.microsoft.com/office/powerpoint/2010/main" val="716711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pays du Maghreb sont essentiellement des zones de transit</a:t>
            </a:r>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86</a:t>
            </a:fld>
            <a:endParaRPr lang="fr-FR"/>
          </a:p>
        </p:txBody>
      </p:sp>
    </p:spTree>
    <p:extLst>
      <p:ext uri="{BB962C8B-B14F-4D97-AF65-F5344CB8AC3E}">
        <p14:creationId xmlns:p14="http://schemas.microsoft.com/office/powerpoint/2010/main" val="2379706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pays du Maghreb sont essentiellement des zones </a:t>
            </a:r>
            <a:r>
              <a:rPr lang="fr-FR"/>
              <a:t>de transit.</a:t>
            </a:r>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87</a:t>
            </a:fld>
            <a:endParaRPr lang="fr-FR"/>
          </a:p>
        </p:txBody>
      </p:sp>
    </p:spTree>
    <p:extLst>
      <p:ext uri="{BB962C8B-B14F-4D97-AF65-F5344CB8AC3E}">
        <p14:creationId xmlns:p14="http://schemas.microsoft.com/office/powerpoint/2010/main" val="1622268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Méditerranée, le tombeau de nombreux migrants; La frontière devenue la plus meurtrière au monde !</a:t>
            </a:r>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88</a:t>
            </a:fld>
            <a:endParaRPr lang="fr-FR"/>
          </a:p>
        </p:txBody>
      </p:sp>
    </p:spTree>
    <p:extLst>
      <p:ext uri="{BB962C8B-B14F-4D97-AF65-F5344CB8AC3E}">
        <p14:creationId xmlns:p14="http://schemas.microsoft.com/office/powerpoint/2010/main" val="129193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exemple peut également être réutilisé ou réinvesti lors du thème portant sur les religion, à travers l’exemple de l’Inde,</a:t>
            </a:r>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16</a:t>
            </a:fld>
            <a:endParaRPr lang="fr-FR"/>
          </a:p>
        </p:txBody>
      </p:sp>
    </p:spTree>
    <p:extLst>
      <p:ext uri="{BB962C8B-B14F-4D97-AF65-F5344CB8AC3E}">
        <p14:creationId xmlns:p14="http://schemas.microsoft.com/office/powerpoint/2010/main" val="268359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Méditerranée, le tombeau de nombreux migrants; La frontière devenue la plus meurtrière au monde !</a:t>
            </a: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89</a:t>
            </a:fld>
            <a:endParaRPr lang="fr-FR"/>
          </a:p>
        </p:txBody>
      </p:sp>
    </p:spTree>
    <p:extLst>
      <p:ext uri="{BB962C8B-B14F-4D97-AF65-F5344CB8AC3E}">
        <p14:creationId xmlns:p14="http://schemas.microsoft.com/office/powerpoint/2010/main" val="426306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Thème abordé dans le tronc commun de 1ère</a:t>
            </a:r>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37</a:t>
            </a:fld>
            <a:endParaRPr lang="fr-FR"/>
          </a:p>
        </p:txBody>
      </p:sp>
    </p:spTree>
    <p:extLst>
      <p:ext uri="{BB962C8B-B14F-4D97-AF65-F5344CB8AC3E}">
        <p14:creationId xmlns:p14="http://schemas.microsoft.com/office/powerpoint/2010/main" val="423702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Fabien Guillot, universitaire à Caen a fait sa thèse sur les frontières asymétriques, 2009,</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38</a:t>
            </a:fld>
            <a:endParaRPr lang="fr-FR"/>
          </a:p>
        </p:txBody>
      </p:sp>
    </p:spTree>
    <p:extLst>
      <p:ext uri="{BB962C8B-B14F-4D97-AF65-F5344CB8AC3E}">
        <p14:creationId xmlns:p14="http://schemas.microsoft.com/office/powerpoint/2010/main" val="2944440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Fabien Guillot, universitaire à Caen a fait sa thèse sur les frontières asymétriques, 2009,</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39</a:t>
            </a:fld>
            <a:endParaRPr lang="fr-FR"/>
          </a:p>
        </p:txBody>
      </p:sp>
    </p:spTree>
    <p:extLst>
      <p:ext uri="{BB962C8B-B14F-4D97-AF65-F5344CB8AC3E}">
        <p14:creationId xmlns:p14="http://schemas.microsoft.com/office/powerpoint/2010/main" val="177403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u="sng" kern="1200" dirty="0">
                <a:solidFill>
                  <a:schemeClr val="tx1"/>
                </a:solidFill>
                <a:effectLst/>
                <a:latin typeface="+mn-lt"/>
                <a:ea typeface="+mn-ea"/>
                <a:cs typeface="+mn-cs"/>
              </a:rPr>
              <a:t>Mur d’Hadrien</a:t>
            </a:r>
            <a:r>
              <a:rPr lang="fr-FR" sz="1200" b="1" u="sng"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s’étend sur près de 120 km, construit vers 122 après JC, comporte 300 tours et est protégé par 17 camps retranchés. Des murs allant de 3 à 6 mètres de hauteur sur 2 à 6 m de large. Il fut doublé plus au Nord en 140 après JC par l’Empereur Antonin (</a:t>
            </a:r>
            <a:r>
              <a:rPr lang="fr-FR" sz="1200" i="1" kern="1200" dirty="0">
                <a:solidFill>
                  <a:schemeClr val="tx1"/>
                </a:solidFill>
                <a:effectLst/>
                <a:latin typeface="+mn-lt"/>
                <a:ea typeface="+mn-ea"/>
                <a:cs typeface="+mn-cs"/>
              </a:rPr>
              <a:t>mur d’Antonin</a:t>
            </a:r>
            <a:r>
              <a:rPr lang="fr-FR" sz="1200" kern="1200" dirty="0">
                <a:solidFill>
                  <a:schemeClr val="tx1"/>
                </a:solidFill>
                <a:effectLst/>
                <a:latin typeface="+mn-lt"/>
                <a:ea typeface="+mn-ea"/>
                <a:cs typeface="+mn-cs"/>
              </a:rPr>
              <a:t>) sur une longueur de 60 km.</a:t>
            </a:r>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41</a:t>
            </a:fld>
            <a:endParaRPr lang="fr-FR"/>
          </a:p>
        </p:txBody>
      </p:sp>
    </p:spTree>
    <p:extLst>
      <p:ext uri="{BB962C8B-B14F-4D97-AF65-F5344CB8AC3E}">
        <p14:creationId xmlns:p14="http://schemas.microsoft.com/office/powerpoint/2010/main" val="1858906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u="sng" kern="1200" dirty="0">
                <a:solidFill>
                  <a:schemeClr val="tx1"/>
                </a:solidFill>
                <a:effectLst/>
                <a:latin typeface="+mn-lt"/>
                <a:ea typeface="+mn-ea"/>
                <a:cs typeface="+mn-cs"/>
              </a:rPr>
              <a:t>Mur d’Hadrien</a:t>
            </a:r>
            <a:r>
              <a:rPr lang="fr-FR" sz="1200" b="1" u="sng"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s’étend sur près de 120 km, construit vers 122 après JC, comporte 300 tours et est protégé par 17 camps retranchés. Des murs allant de 3 à 6 mètres de hauteur sur 2 à 6 m de large. Il fut doublé plus au Nord en 140 après JC par l’Empereur Antonin (</a:t>
            </a:r>
            <a:r>
              <a:rPr lang="fr-FR" sz="1200" i="1" kern="1200" dirty="0">
                <a:solidFill>
                  <a:schemeClr val="tx1"/>
                </a:solidFill>
                <a:effectLst/>
                <a:latin typeface="+mn-lt"/>
                <a:ea typeface="+mn-ea"/>
                <a:cs typeface="+mn-cs"/>
              </a:rPr>
              <a:t>mur d’Antonin</a:t>
            </a:r>
            <a:r>
              <a:rPr lang="fr-FR" sz="1200" kern="1200" dirty="0">
                <a:solidFill>
                  <a:schemeClr val="tx1"/>
                </a:solidFill>
                <a:effectLst/>
                <a:latin typeface="+mn-lt"/>
                <a:ea typeface="+mn-ea"/>
                <a:cs typeface="+mn-cs"/>
              </a:rPr>
              <a:t>) sur une longueur de 60 km.</a:t>
            </a:r>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42</a:t>
            </a:fld>
            <a:endParaRPr lang="fr-FR"/>
          </a:p>
        </p:txBody>
      </p:sp>
    </p:spTree>
    <p:extLst>
      <p:ext uri="{BB962C8B-B14F-4D97-AF65-F5344CB8AC3E}">
        <p14:creationId xmlns:p14="http://schemas.microsoft.com/office/powerpoint/2010/main" val="386531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56</a:t>
            </a:fld>
            <a:endParaRPr lang="fr-FR"/>
          </a:p>
        </p:txBody>
      </p:sp>
    </p:spTree>
    <p:extLst>
      <p:ext uri="{BB962C8B-B14F-4D97-AF65-F5344CB8AC3E}">
        <p14:creationId xmlns:p14="http://schemas.microsoft.com/office/powerpoint/2010/main" val="1071023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Le Mexique est le pays le plus atteint par l'épidémie mondiale d'obésité : 70 % de la population adulte a un surpoids ou est obèse. Le taux d'obésité infantile est de 31 %, le plus élevé au monde. Les Mexicains consomment en moyenne 163 litres de boissons sucrées par année, Le Mexique est le premier pays au </a:t>
            </a:r>
            <a:r>
              <a:rPr lang="fr-FR" sz="1200" b="1" i="0" kern="1200" dirty="0">
                <a:solidFill>
                  <a:schemeClr val="tx1"/>
                </a:solidFill>
                <a:effectLst/>
                <a:latin typeface="+mn-lt"/>
                <a:ea typeface="+mn-ea"/>
                <a:cs typeface="+mn-cs"/>
              </a:rPr>
              <a:t>monde</a:t>
            </a:r>
            <a:r>
              <a:rPr lang="fr-FR" sz="1200" b="0" i="0" kern="1200" dirty="0">
                <a:solidFill>
                  <a:schemeClr val="tx1"/>
                </a:solidFill>
                <a:effectLst/>
                <a:latin typeface="+mn-lt"/>
                <a:ea typeface="+mn-ea"/>
                <a:cs typeface="+mn-cs"/>
              </a:rPr>
              <a:t> pour la </a:t>
            </a:r>
            <a:r>
              <a:rPr lang="fr-FR" sz="1200" b="1" i="0" kern="1200" dirty="0">
                <a:solidFill>
                  <a:schemeClr val="tx1"/>
                </a:solidFill>
                <a:effectLst/>
                <a:latin typeface="+mn-lt"/>
                <a:ea typeface="+mn-ea"/>
                <a:cs typeface="+mn-cs"/>
              </a:rPr>
              <a:t>consommation</a:t>
            </a:r>
            <a:r>
              <a:rPr lang="fr-FR" sz="1200" b="0" i="0" kern="1200" dirty="0">
                <a:solidFill>
                  <a:schemeClr val="tx1"/>
                </a:solidFill>
                <a:effectLst/>
                <a:latin typeface="+mn-lt"/>
                <a:ea typeface="+mn-ea"/>
                <a:cs typeface="+mn-cs"/>
              </a:rPr>
              <a:t> annuelle par habitant de </a:t>
            </a:r>
            <a:r>
              <a:rPr lang="fr-FR" sz="1200" b="1" i="0" kern="1200" dirty="0">
                <a:solidFill>
                  <a:schemeClr val="tx1"/>
                </a:solidFill>
                <a:effectLst/>
                <a:latin typeface="+mn-lt"/>
                <a:ea typeface="+mn-ea"/>
                <a:cs typeface="+mn-cs"/>
              </a:rPr>
              <a:t>Coca</a:t>
            </a:r>
            <a:r>
              <a:rPr lang="fr-FR" sz="1200" b="0" i="0" kern="1200" dirty="0">
                <a:solidFill>
                  <a:schemeClr val="tx1"/>
                </a:solidFill>
                <a:effectLst/>
                <a:latin typeface="+mn-lt"/>
                <a:ea typeface="+mn-ea"/>
                <a:cs typeface="+mn-cs"/>
              </a:rPr>
              <a:t>-</a:t>
            </a:r>
            <a:r>
              <a:rPr lang="fr-FR" sz="1200" b="1" i="0" kern="1200" dirty="0">
                <a:solidFill>
                  <a:schemeClr val="tx1"/>
                </a:solidFill>
                <a:effectLst/>
                <a:latin typeface="+mn-lt"/>
                <a:ea typeface="+mn-ea"/>
                <a:cs typeface="+mn-cs"/>
              </a:rPr>
              <a:t>Cola</a:t>
            </a:r>
            <a:r>
              <a:rPr lang="fr-FR" sz="1200" b="0" i="0" kern="1200" dirty="0">
                <a:solidFill>
                  <a:schemeClr val="tx1"/>
                </a:solidFill>
                <a:effectLst/>
                <a:latin typeface="+mn-lt"/>
                <a:ea typeface="+mn-ea"/>
                <a:cs typeface="+mn-cs"/>
              </a:rPr>
              <a:t>, avec une moyenne de 105,9 litres par personne.</a:t>
            </a:r>
            <a:endParaRPr lang="fr-FR" dirty="0"/>
          </a:p>
        </p:txBody>
      </p:sp>
      <p:sp>
        <p:nvSpPr>
          <p:cNvPr id="4" name="Espace réservé du numéro de diapositive 3"/>
          <p:cNvSpPr>
            <a:spLocks noGrp="1"/>
          </p:cNvSpPr>
          <p:nvPr>
            <p:ph type="sldNum" sz="quarter" idx="5"/>
          </p:nvPr>
        </p:nvSpPr>
        <p:spPr/>
        <p:txBody>
          <a:bodyPr/>
          <a:lstStyle/>
          <a:p>
            <a:fld id="{E7E6BA00-BCA7-4D61-A2E2-60E28EDBBB0D}" type="slidenum">
              <a:rPr lang="fr-FR" smtClean="0"/>
              <a:t>57</a:t>
            </a:fld>
            <a:endParaRPr lang="fr-FR"/>
          </a:p>
        </p:txBody>
      </p:sp>
    </p:spTree>
    <p:extLst>
      <p:ext uri="{BB962C8B-B14F-4D97-AF65-F5344CB8AC3E}">
        <p14:creationId xmlns:p14="http://schemas.microsoft.com/office/powerpoint/2010/main" val="207242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45F923-22E6-40CC-931E-A691ED1E663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3FAFDC6-FB95-446D-B682-2CAE1257A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B5D5CF3-9F9B-48BB-8AD6-753BE5D971D8}"/>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5" name="Espace réservé du pied de page 4">
            <a:extLst>
              <a:ext uri="{FF2B5EF4-FFF2-40B4-BE49-F238E27FC236}">
                <a16:creationId xmlns:a16="http://schemas.microsoft.com/office/drawing/2014/main" id="{CA9B6FE3-B3C5-4B08-86AC-BC84848962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68E8EE-73C3-4E2C-B222-B95C0BCEFB50}"/>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24139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055B17-B2FA-4B03-902B-E2FC7E44CF5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BF97683-5086-454C-AFB9-212DCEE2433D}"/>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2C28C1-360D-477A-B4EC-4ECF6DA04096}"/>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5" name="Espace réservé du pied de page 4">
            <a:extLst>
              <a:ext uri="{FF2B5EF4-FFF2-40B4-BE49-F238E27FC236}">
                <a16:creationId xmlns:a16="http://schemas.microsoft.com/office/drawing/2014/main" id="{3A63C94C-CF41-41FC-A978-1A374565A1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CDCD9B-25E5-4D00-BAE0-ACA75E02B49D}"/>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177705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9CF689C-3D47-45DE-9F73-760A2C3F18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55E4B81-E15E-4E00-BA79-8D03E6339EC8}"/>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3FA0FDB-B4E0-4295-9C45-8F65F22360CD}"/>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5" name="Espace réservé du pied de page 4">
            <a:extLst>
              <a:ext uri="{FF2B5EF4-FFF2-40B4-BE49-F238E27FC236}">
                <a16:creationId xmlns:a16="http://schemas.microsoft.com/office/drawing/2014/main" id="{5C32152D-53AF-4EB2-A55D-89D48BAF12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1A9577-72F4-4202-9A23-906D01BA5A75}"/>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1890455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E3A71-9FEA-4328-9587-A4ABC445A83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421DFD1-8ED4-4D65-BE57-8FC9F691EFE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149F06-DA3C-4154-9483-090A8B63CA02}"/>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5" name="Espace réservé du pied de page 4">
            <a:extLst>
              <a:ext uri="{FF2B5EF4-FFF2-40B4-BE49-F238E27FC236}">
                <a16:creationId xmlns:a16="http://schemas.microsoft.com/office/drawing/2014/main" id="{186D790E-9099-4BD4-9103-771B6E11F2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2FC679-C64D-400E-B237-930619DD0946}"/>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343589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4F3E4-33D6-4AE1-9F9B-FE82BB746C8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0DE9BF4-D58B-4396-91ED-E68B4A293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2B2A9F2-236F-4E84-B006-AE420EE89ED0}"/>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5" name="Espace réservé du pied de page 4">
            <a:extLst>
              <a:ext uri="{FF2B5EF4-FFF2-40B4-BE49-F238E27FC236}">
                <a16:creationId xmlns:a16="http://schemas.microsoft.com/office/drawing/2014/main" id="{660A58F0-27DC-4E8D-A954-8332EF8DCC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2F09A4-BA1A-490A-8B92-A727E964DA38}"/>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2393798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CFF24E-A1BD-4B18-BEF1-A10A2F6BA5F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80417B2-7968-44E5-9109-F9C9A96EDCF6}"/>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C0D8160-A19E-4AE5-A531-4B89AB147100}"/>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BCEA8D4-325A-4606-B412-C94F8746E198}"/>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6" name="Espace réservé du pied de page 5">
            <a:extLst>
              <a:ext uri="{FF2B5EF4-FFF2-40B4-BE49-F238E27FC236}">
                <a16:creationId xmlns:a16="http://schemas.microsoft.com/office/drawing/2014/main" id="{CA9DAFD2-5FB7-4E96-87FD-4A5AC7E1E1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63B96EA-56A1-4656-80D0-BF5FB0BCA357}"/>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3629320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D755B-8FC6-4D54-A1F8-C6FD8AAAABC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B4EEFD2-6786-4105-B89C-9C1E6C432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9EDF7E72-762F-4CB0-B42F-703B72B559AC}"/>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1B4F5F6-2763-4160-A3BE-C1F0FB46D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1D51704-7982-4AD3-916E-60A089A4811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2AB080C-D876-4F4F-96CA-013C094A25BB}"/>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8" name="Espace réservé du pied de page 7">
            <a:extLst>
              <a:ext uri="{FF2B5EF4-FFF2-40B4-BE49-F238E27FC236}">
                <a16:creationId xmlns:a16="http://schemas.microsoft.com/office/drawing/2014/main" id="{4319C2B3-BBE5-4DFF-B541-3BB8209603E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6E26676-FB62-4121-94E7-210F318612BA}"/>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2394865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3D43E-E742-4EA9-AFBC-09E07F4FC4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DCCE4A2-3F7D-432A-AF89-8A9C3267E468}"/>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4" name="Espace réservé du pied de page 3">
            <a:extLst>
              <a:ext uri="{FF2B5EF4-FFF2-40B4-BE49-F238E27FC236}">
                <a16:creationId xmlns:a16="http://schemas.microsoft.com/office/drawing/2014/main" id="{049557BF-7313-4845-B51B-5A59C6249A6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7C2F78-71DB-45B1-A320-50E23149B831}"/>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3249560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FB69DD9-A5F5-4F2F-B1E3-310C8CD4C58B}"/>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3" name="Espace réservé du pied de page 2">
            <a:extLst>
              <a:ext uri="{FF2B5EF4-FFF2-40B4-BE49-F238E27FC236}">
                <a16:creationId xmlns:a16="http://schemas.microsoft.com/office/drawing/2014/main" id="{B1951EC6-FC22-4DBA-8507-4667AFE01C3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D388113-F5A3-46AA-A40E-480E64B3F4E1}"/>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228013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271DF-4EDB-4293-8184-7E473C7B068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3FE02EB-E1D6-451C-B393-DA125B187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70A8B7D-1BF7-4B8A-B3B1-028ABCF90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A4BCBD2-5539-4F81-B770-5B01A4987063}"/>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6" name="Espace réservé du pied de page 5">
            <a:extLst>
              <a:ext uri="{FF2B5EF4-FFF2-40B4-BE49-F238E27FC236}">
                <a16:creationId xmlns:a16="http://schemas.microsoft.com/office/drawing/2014/main" id="{674A88B1-B2E4-4A4B-B22F-7B4B3C8D95E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D32A81-005B-4650-B522-2C63B1A6D2F6}"/>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262251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D4D913-C156-400B-A66F-AC0F1F69E44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269857E-6FA7-4E90-BCB5-44C1A9FC2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955D372-822C-4A2A-946C-3D2E4428D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6C1B3CF-34B7-4A8B-AE1B-795573EBF699}"/>
              </a:ext>
            </a:extLst>
          </p:cNvPr>
          <p:cNvSpPr>
            <a:spLocks noGrp="1"/>
          </p:cNvSpPr>
          <p:nvPr>
            <p:ph type="dt" sz="half" idx="10"/>
          </p:nvPr>
        </p:nvSpPr>
        <p:spPr/>
        <p:txBody>
          <a:bodyPr/>
          <a:lstStyle/>
          <a:p>
            <a:fld id="{786497F5-BECA-46D7-BE48-B36CF567B54D}" type="datetimeFigureOut">
              <a:rPr lang="fr-FR" smtClean="0"/>
              <a:t>17/07/2019</a:t>
            </a:fld>
            <a:endParaRPr lang="fr-FR"/>
          </a:p>
        </p:txBody>
      </p:sp>
      <p:sp>
        <p:nvSpPr>
          <p:cNvPr id="6" name="Espace réservé du pied de page 5">
            <a:extLst>
              <a:ext uri="{FF2B5EF4-FFF2-40B4-BE49-F238E27FC236}">
                <a16:creationId xmlns:a16="http://schemas.microsoft.com/office/drawing/2014/main" id="{09DEEE48-8B41-46F7-BE22-2906775894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8FFD74C-FC83-404D-AE0F-5EB2F40F5825}"/>
              </a:ext>
            </a:extLst>
          </p:cNvPr>
          <p:cNvSpPr>
            <a:spLocks noGrp="1"/>
          </p:cNvSpPr>
          <p:nvPr>
            <p:ph type="sldNum" sz="quarter" idx="12"/>
          </p:nvPr>
        </p:nvSpPr>
        <p:spPr/>
        <p:txBody>
          <a:bodyPr/>
          <a:lstStyle/>
          <a:p>
            <a:fld id="{D7701DC8-FCBD-4838-88A1-665DB6C25549}" type="slidenum">
              <a:rPr lang="fr-FR" smtClean="0"/>
              <a:t>‹N°›</a:t>
            </a:fld>
            <a:endParaRPr lang="fr-FR"/>
          </a:p>
        </p:txBody>
      </p:sp>
    </p:spTree>
    <p:extLst>
      <p:ext uri="{BB962C8B-B14F-4D97-AF65-F5344CB8AC3E}">
        <p14:creationId xmlns:p14="http://schemas.microsoft.com/office/powerpoint/2010/main" val="1881620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2466CAA-B57F-470B-ABB2-02877DED7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2997ED8-4A53-45CD-A179-0B5847B726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B4FDD3D-333D-4EE4-9C78-C73412C63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97F5-BECA-46D7-BE48-B36CF567B54D}" type="datetimeFigureOut">
              <a:rPr lang="fr-FR" smtClean="0"/>
              <a:t>17/07/2019</a:t>
            </a:fld>
            <a:endParaRPr lang="fr-FR"/>
          </a:p>
        </p:txBody>
      </p:sp>
      <p:sp>
        <p:nvSpPr>
          <p:cNvPr id="5" name="Espace réservé du pied de page 4">
            <a:extLst>
              <a:ext uri="{FF2B5EF4-FFF2-40B4-BE49-F238E27FC236}">
                <a16:creationId xmlns:a16="http://schemas.microsoft.com/office/drawing/2014/main" id="{45C9FC24-B14D-4B72-B243-1EAB31B84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58D9258-C801-4C53-A4E8-435C54235B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01DC8-FCBD-4838-88A1-665DB6C25549}" type="slidenum">
              <a:rPr lang="fr-FR" smtClean="0"/>
              <a:t>‹N°›</a:t>
            </a:fld>
            <a:endParaRPr lang="fr-FR"/>
          </a:p>
        </p:txBody>
      </p:sp>
    </p:spTree>
    <p:extLst>
      <p:ext uri="{BB962C8B-B14F-4D97-AF65-F5344CB8AC3E}">
        <p14:creationId xmlns:p14="http://schemas.microsoft.com/office/powerpoint/2010/main" val="3296646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Vid&#233;os/La%20Fronti&#232;re%20du%20Cachemire%20-%20JT%202008.mp4" TargetMode="Externa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Vid&#233;os/Fronti&#232;res%20Europe%20et%20UE/JT%20nov%202018%20-%20Tramway%20de%20Strasbourg%20-Kehl.mp4" TargetMode="Externa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4.xml"/><Relationship Id="rId7" Type="http://schemas.openxmlformats.org/officeDocument/2006/relationships/slide" Target="slide7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7.xml"/><Relationship Id="rId5" Type="http://schemas.openxmlformats.org/officeDocument/2006/relationships/slide" Target="slide46.xml"/><Relationship Id="rId4" Type="http://schemas.openxmlformats.org/officeDocument/2006/relationships/slide" Target="slide40.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Vid&#233;os/Empire%20romain/Le%20limes%20rh&#233;nan%20et%20la%20protection%20des%20fronti&#232;res%20de%20l'Empire%20romain.mp4"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2" Type="http://schemas.openxmlformats.org/officeDocument/2006/relationships/hyperlink" Target="Vid&#233;os/Fronti&#232;re%20M&#233;xique/2%20-%20Le%20Dessous%20des%20cartes%20sur%20la%20Fronti&#232;re%20EU%20-%20Mexique%20-%20Montage.mp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Vid&#233;os/Fronti&#232;re%20M&#233;xique/1-%20Les%20enjeux%20de%20la%20fronti&#232;re%20EU-%20Mexique.mp4"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Vid&#233;os/Fronti&#232;re%20M&#233;xique/Obama%20%20en%20espagnol%20en%202008.flv" TargetMode="External"/><Relationship Id="rId5" Type="http://schemas.openxmlformats.org/officeDocument/2006/relationships/hyperlink" Target="Vid&#233;os/Fronti&#232;re%20M&#233;xique/Presidente%20Barack%20Obama%20Hablando%20en%20Espa&#241;ol%20-2012.mp4" TargetMode="Externa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hyperlink" Target="Vid&#233;os/Fronti&#232;re%20M&#233;xique/Jt%202017%20-%20FTN%20contre%20Trump%20et%20l'arret%20de%20l'immigration.mp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Vid&#233;os/Fronti&#232;re%20M&#233;xique/3-%20Jt%20%20juin%202018%20Mexique-des-migrants-a-bord-du-train-%20de%20La%20Bestia.mp4" TargetMode="External"/><Relationship Id="rId1" Type="http://schemas.openxmlformats.org/officeDocument/2006/relationships/slideLayout" Target="../slideLayouts/slideLayout2.xml"/><Relationship Id="rId6" Type="http://schemas.openxmlformats.org/officeDocument/2006/relationships/hyperlink" Target="Vid&#233;os/Fronti&#232;re%20M&#233;xique/6%20-%202019%20-%20Janvier%20-%20le%20mur%20de%20Trump.mp4" TargetMode="External"/><Relationship Id="rId5" Type="http://schemas.openxmlformats.org/officeDocument/2006/relationships/hyperlink" Target="Vid&#233;os/Fronti&#232;re%20M&#233;xique/5%20-%202018%20-%20Novembre%20-%20Fronti&#232;re%20Mexique%20-%20Etats-Unis.mp4" TargetMode="External"/><Relationship Id="rId4" Type="http://schemas.openxmlformats.org/officeDocument/2006/relationships/hyperlink" Target="Vid&#233;os/Fronti&#232;re%20M&#233;xique/4%20-%20Jt%202018%20-%20Fronti&#232;re%20Mexique.mp4"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hyperlink" Target="Vid&#233;os/Fronti&#232;re%20M&#233;xique/Un%20d&#237;a%20sin%20Mexicanos%20-%20Trailer.mp4"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hyperlink" Target="Vid&#233;os/Fronti&#232;re%20M&#233;xique/REVES%20D'OR,%20La%20Jaula%20De%20Oro%20Bande%20Annonce%20%20VF%20(2013).mp4" TargetMode="Externa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hyperlink" Target="Vid&#233;os/Fronti&#232;re%20M&#233;xique/Man&#225;%20-%20_Pobre%20Juan_con%20letras.mp4"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Vid&#233;os/Fronti&#232;res%20maritimes/1%20-%20Des%20Fronti&#232;res%20sous%20l'oc&#233;an%20-%20Montage%20(2008).mp4" TargetMode="Externa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6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Vid&#233;os/Fronti&#232;res%20maritimes/2%20-%20JT%202018%20-%20ZEE%20et%20Nouvelle%20caledonie.mp4" TargetMode="External"/><Relationship Id="rId1" Type="http://schemas.openxmlformats.org/officeDocument/2006/relationships/slideLayout" Target="../slideLayouts/slideLayout2.xml"/><Relationship Id="rId4" Type="http://schemas.openxmlformats.org/officeDocument/2006/relationships/hyperlink" Target="Vid&#233;os/Fronti&#232;res%20maritimes/3%20-%20Jt%202019%20-%20Conflit%20ZEE%20entre%20France%20et%20GB.mp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Vid&#233;os/Fronti&#232;res%20maritimes/4%20-%20JT%202016%20-%20A%20qui%20appartient%20la%20haute%20mer.mp4"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82.jpg"/><Relationship Id="rId2" Type="http://schemas.openxmlformats.org/officeDocument/2006/relationships/hyperlink" Target="Vid&#233;os/Fronti&#232;res%20maritimes/5%20-%20TV5MONDE%20%20%20Chine-Japon%20%202012.flv" TargetMode="External"/><Relationship Id="rId1" Type="http://schemas.openxmlformats.org/officeDocument/2006/relationships/slideLayout" Target="../slideLayouts/slideLayout2.xml"/><Relationship Id="rId6" Type="http://schemas.openxmlformats.org/officeDocument/2006/relationships/hyperlink" Target="Vid&#233;os/Fronti&#232;res%20maritimes/7%20-%20JT%202016%20-%20Arctique%20%20%20et%20r&#233;serves%20d'hydrocarbures%20convoit&#233;es%20par%20la%20Russie.mp4" TargetMode="External"/><Relationship Id="rId5" Type="http://schemas.openxmlformats.org/officeDocument/2006/relationships/image" Target="../media/image92.png"/><Relationship Id="rId4" Type="http://schemas.openxmlformats.org/officeDocument/2006/relationships/hyperlink" Target="Vid&#233;os/Fronti&#232;res%20maritimes/6%20-%202007%20-%20Thalassa%20-%20Enjeux%20de%20l'Arctique%20russe%20-%20Part%201.mp4"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hyperlink" Target="Vid&#233;os/Fronti&#232;res%20Europe%20et%20UE/1%20-%20Comprendre%20l'espace%20Schengen%20%20(Le%20Monde%20-%202015).mp4" TargetMode="External"/><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hyperlink" Target="Vid&#233;os/Fronti&#232;res%20Europe%20et%20UE/1%20bis%20-%202012%20-%20La%20fronti&#232;re%20orientale%20de%20l'espace%20Schengen.mp4"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Vid&#233;os/Fronti&#232;res%20Europe%20et%20UE/2%20-%20%20Melilla%20fronti&#232;re%20forteresse%20-%20AFP.mp4" TargetMode="Externa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77.xml.rels><?xml version="1.0" encoding="UTF-8" standalone="yes"?>
<Relationships xmlns="http://schemas.openxmlformats.org/package/2006/relationships"><Relationship Id="rId3" Type="http://schemas.openxmlformats.org/officeDocument/2006/relationships/hyperlink" Target="Vid&#233;os/Fronti&#232;res%20Europe%20et%20UE/3%20-%202014%20-%20M&#233;lilla%20et%20l'enfer%20des%20Migrants%20-%20Canal%20Plus.mp4" TargetMode="External"/><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8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3.jpg"/><Relationship Id="rId4" Type="http://schemas.openxmlformats.org/officeDocument/2006/relationships/image" Target="../media/image102.jpg"/></Relationships>
</file>

<file path=ppt/slides/_rels/slide8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jpg"/></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8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8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8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8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g"/></Relationships>
</file>

<file path=ppt/slides/_rels/slide8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hyperlink" Target="Vid&#233;os/Fronti&#232;res%20Europe%20et%20UE/4%20-%20Jt%202019%20-%20Schenguen,%20une%20passoire%20ou%20pas.mp4" TargetMode="External"/><Relationship Id="rId4" Type="http://schemas.openxmlformats.org/officeDocument/2006/relationships/image" Target="../media/image109.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hyperlink" Target="Vid&#233;os/Fronti&#232;res%20Europe%20et%20UE/5%20-%20Bande%20annonce%20du%20film%20welcome.mp4" TargetMode="Externa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hyperlink" Target="Vid&#233;os/Fronti&#232;res%20Europe%20et%20UE/6%20-%20Rapha&#235;l%20-%20schengen%20(2005).mp4"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943B894-F1C6-45E6-892B-96B88B9B058D}"/>
              </a:ext>
            </a:extLst>
          </p:cNvPr>
          <p:cNvSpPr txBox="1"/>
          <p:nvPr/>
        </p:nvSpPr>
        <p:spPr>
          <a:xfrm>
            <a:off x="0" y="0"/>
            <a:ext cx="12192000" cy="738664"/>
          </a:xfrm>
          <a:prstGeom prst="rect">
            <a:avLst/>
          </a:prstGeom>
          <a:solidFill>
            <a:srgbClr val="FFFF00"/>
          </a:solidFill>
        </p:spPr>
        <p:txBody>
          <a:bodyPr wrap="square" rtlCol="0">
            <a:spAutoFit/>
          </a:bodyPr>
          <a:lstStyle/>
          <a:p>
            <a:pPr algn="ctr"/>
            <a:r>
              <a:rPr lang="fr-FR" sz="2000" u="sng" dirty="0">
                <a:solidFill>
                  <a:srgbClr val="FF0000"/>
                </a:solidFill>
                <a:latin typeface="Arial Black" panose="020B0A04020102020204" pitchFamily="34" charset="0"/>
              </a:rPr>
              <a:t>Thème 3 :</a:t>
            </a:r>
            <a:r>
              <a:rPr lang="fr-FR" sz="2000" dirty="0">
                <a:solidFill>
                  <a:srgbClr val="FF0000"/>
                </a:solidFill>
                <a:latin typeface="Arial Black" panose="020B0A04020102020204" pitchFamily="34" charset="0"/>
              </a:rPr>
              <a:t> </a:t>
            </a:r>
            <a:r>
              <a:rPr lang="fr-FR" sz="2600" dirty="0">
                <a:solidFill>
                  <a:srgbClr val="FF0000"/>
                </a:solidFill>
                <a:latin typeface="Arial Black" panose="020B0A04020102020204" pitchFamily="34" charset="0"/>
              </a:rPr>
              <a:t>Étudier les divisions politiques du monde : </a:t>
            </a:r>
            <a:r>
              <a:rPr lang="fr-FR" sz="2600" i="1" dirty="0">
                <a:solidFill>
                  <a:srgbClr val="FF0000"/>
                </a:solidFill>
                <a:latin typeface="Arial Black" panose="020B0A04020102020204" pitchFamily="34" charset="0"/>
              </a:rPr>
              <a:t>Les frontières</a:t>
            </a:r>
          </a:p>
          <a:p>
            <a:pPr algn="ctr"/>
            <a:r>
              <a:rPr lang="fr-FR" sz="1600" dirty="0">
                <a:solidFill>
                  <a:srgbClr val="FF0000"/>
                </a:solidFill>
                <a:latin typeface="Arial Black" panose="020B0A04020102020204" pitchFamily="34" charset="0"/>
              </a:rPr>
              <a:t>(24-25 heures) </a:t>
            </a:r>
            <a:endParaRPr lang="fr-FR" sz="2400" dirty="0">
              <a:solidFill>
                <a:srgbClr val="FF0000"/>
              </a:solidFill>
              <a:latin typeface="Arial Black" panose="020B0A04020102020204" pitchFamily="34" charset="0"/>
            </a:endParaRPr>
          </a:p>
        </p:txBody>
      </p:sp>
      <p:sp>
        <p:nvSpPr>
          <p:cNvPr id="2" name="ZoneTexte 1">
            <a:extLst>
              <a:ext uri="{FF2B5EF4-FFF2-40B4-BE49-F238E27FC236}">
                <a16:creationId xmlns:a16="http://schemas.microsoft.com/office/drawing/2014/main" id="{508BE3B9-FE3E-41FA-B458-D40AC8B3D0AF}"/>
              </a:ext>
            </a:extLst>
          </p:cNvPr>
          <p:cNvSpPr txBox="1"/>
          <p:nvPr/>
        </p:nvSpPr>
        <p:spPr>
          <a:xfrm>
            <a:off x="8724899" y="5857875"/>
            <a:ext cx="3743325" cy="369332"/>
          </a:xfrm>
          <a:prstGeom prst="rect">
            <a:avLst/>
          </a:prstGeom>
          <a:noFill/>
        </p:spPr>
        <p:txBody>
          <a:bodyPr wrap="square" rtlCol="0">
            <a:spAutoFit/>
          </a:bodyPr>
          <a:lstStyle/>
          <a:p>
            <a:r>
              <a:rPr lang="fr-FR" dirty="0"/>
              <a:t>M. Ruiz, Lycée Maulnier - Nice</a:t>
            </a:r>
          </a:p>
        </p:txBody>
      </p:sp>
    </p:spTree>
    <p:extLst>
      <p:ext uri="{BB962C8B-B14F-4D97-AF65-F5344CB8AC3E}">
        <p14:creationId xmlns:p14="http://schemas.microsoft.com/office/powerpoint/2010/main" val="371207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7" name="ZoneTexte 6">
            <a:extLst>
              <a:ext uri="{FF2B5EF4-FFF2-40B4-BE49-F238E27FC236}">
                <a16:creationId xmlns:a16="http://schemas.microsoft.com/office/drawing/2014/main" id="{BD1DCE0F-E236-4570-8C72-18FD264A2DBD}"/>
              </a:ext>
            </a:extLst>
          </p:cNvPr>
          <p:cNvSpPr txBox="1"/>
          <p:nvPr/>
        </p:nvSpPr>
        <p:spPr>
          <a:xfrm>
            <a:off x="0" y="912401"/>
            <a:ext cx="12192000" cy="1614288"/>
          </a:xfrm>
          <a:prstGeom prst="rect">
            <a:avLst/>
          </a:prstGeom>
          <a:noFill/>
        </p:spPr>
        <p:txBody>
          <a:bodyPr wrap="square" rtlCol="0">
            <a:spAutoFit/>
          </a:bodyPr>
          <a:lstStyle/>
          <a:p>
            <a:pPr algn="just">
              <a:lnSpc>
                <a:spcPct val="150000"/>
              </a:lnSpc>
            </a:pPr>
            <a:r>
              <a:rPr lang="fr-FR" dirty="0"/>
              <a:t>«  </a:t>
            </a:r>
            <a:r>
              <a:rPr lang="fr-FR" sz="2000" i="1" dirty="0"/>
              <a:t>Ce thème a un pour objectif </a:t>
            </a:r>
            <a:r>
              <a:rPr lang="fr-FR" sz="2400" b="1" i="1" dirty="0">
                <a:effectLst>
                  <a:outerShdw blurRad="38100" dist="38100" dir="2700000" algn="tl">
                    <a:srgbClr val="000000">
                      <a:alpha val="43137"/>
                    </a:srgbClr>
                  </a:outerShdw>
                </a:effectLst>
              </a:rPr>
              <a:t>de faire comprendre aux élèves ce que sont les frontières politiques</a:t>
            </a:r>
            <a:r>
              <a:rPr lang="fr-FR" sz="2000" i="1" dirty="0">
                <a:effectLst>
                  <a:outerShdw blurRad="38100" dist="38100" dir="2700000" algn="tl">
                    <a:srgbClr val="000000">
                      <a:alpha val="43137"/>
                    </a:srgbClr>
                  </a:outerShdw>
                </a:effectLst>
              </a:rPr>
              <a:t>.</a:t>
            </a:r>
          </a:p>
          <a:p>
            <a:pPr algn="just">
              <a:lnSpc>
                <a:spcPct val="150000"/>
              </a:lnSpc>
            </a:pPr>
            <a:r>
              <a:rPr lang="fr-FR" sz="2000" i="1" dirty="0"/>
              <a:t>Les élèves doivent percevoir que les frontières sont </a:t>
            </a:r>
            <a:r>
              <a:rPr lang="fr-FR" sz="2400" b="1" i="1" dirty="0">
                <a:effectLst>
                  <a:outerShdw blurRad="38100" dist="38100" dir="2700000" algn="tl">
                    <a:srgbClr val="000000">
                      <a:alpha val="43137"/>
                    </a:srgbClr>
                  </a:outerShdw>
                </a:effectLst>
              </a:rPr>
              <a:t>des zones de séparation </a:t>
            </a:r>
            <a:r>
              <a:rPr lang="fr-FR" sz="2400" b="1" i="1" u="sng" dirty="0">
                <a:effectLst>
                  <a:outerShdw blurRad="38100" dist="38100" dir="2700000" algn="tl">
                    <a:srgbClr val="000000">
                      <a:alpha val="43137"/>
                    </a:srgbClr>
                  </a:outerShdw>
                </a:effectLst>
              </a:rPr>
              <a:t>et</a:t>
            </a:r>
            <a:r>
              <a:rPr lang="fr-FR" sz="2400" b="1" i="1" dirty="0">
                <a:effectLst>
                  <a:outerShdw blurRad="38100" dist="38100" dir="2700000" algn="tl">
                    <a:srgbClr val="000000">
                      <a:alpha val="43137"/>
                    </a:srgbClr>
                  </a:outerShdw>
                </a:effectLst>
              </a:rPr>
              <a:t> de contacts</a:t>
            </a:r>
            <a:r>
              <a:rPr lang="fr-FR" sz="2000" i="1" dirty="0">
                <a:effectLst>
                  <a:outerShdw blurRad="38100" dist="38100" dir="2700000" algn="tl">
                    <a:srgbClr val="000000">
                      <a:alpha val="43137"/>
                    </a:srgbClr>
                  </a:outerShdw>
                </a:effectLst>
              </a:rPr>
              <a:t>, </a:t>
            </a:r>
            <a:r>
              <a:rPr lang="fr-FR" sz="2000" i="1" dirty="0"/>
              <a:t>qu’elles sont ouvertes ou fermées, matérialisées ou non</a:t>
            </a:r>
            <a:r>
              <a:rPr lang="fr-FR" sz="2000" dirty="0"/>
              <a:t>. » </a:t>
            </a:r>
            <a:r>
              <a:rPr lang="fr-FR" sz="2000" b="1" u="sng" dirty="0"/>
              <a:t>Extrait du programme 2019</a:t>
            </a:r>
          </a:p>
        </p:txBody>
      </p:sp>
      <p:grpSp>
        <p:nvGrpSpPr>
          <p:cNvPr id="2" name="Groupe 1">
            <a:extLst>
              <a:ext uri="{FF2B5EF4-FFF2-40B4-BE49-F238E27FC236}">
                <a16:creationId xmlns:a16="http://schemas.microsoft.com/office/drawing/2014/main" id="{5B808A8C-1C47-46AB-B947-668418507364}"/>
              </a:ext>
            </a:extLst>
          </p:cNvPr>
          <p:cNvGrpSpPr/>
          <p:nvPr/>
        </p:nvGrpSpPr>
        <p:grpSpPr>
          <a:xfrm>
            <a:off x="1132805" y="2650183"/>
            <a:ext cx="10563123" cy="4199733"/>
            <a:chOff x="1132805" y="2650183"/>
            <a:chExt cx="10563123" cy="4199733"/>
          </a:xfrm>
        </p:grpSpPr>
        <p:pic>
          <p:nvPicPr>
            <p:cNvPr id="4" name="Image 3">
              <a:extLst>
                <a:ext uri="{FF2B5EF4-FFF2-40B4-BE49-F238E27FC236}">
                  <a16:creationId xmlns:a16="http://schemas.microsoft.com/office/drawing/2014/main" id="{BDAAC247-512F-4C4A-A83F-00277E6CD95B}"/>
                </a:ext>
              </a:extLst>
            </p:cNvPr>
            <p:cNvPicPr>
              <a:picLocks noChangeAspect="1"/>
            </p:cNvPicPr>
            <p:nvPr/>
          </p:nvPicPr>
          <p:blipFill rotWithShape="1">
            <a:blip r:embed="rId2">
              <a:extLst>
                <a:ext uri="{28A0092B-C50C-407E-A947-70E740481C1C}">
                  <a14:useLocalDpi xmlns:a14="http://schemas.microsoft.com/office/drawing/2010/main" val="0"/>
                </a:ext>
              </a:extLst>
            </a:blip>
            <a:srcRect t="10065"/>
            <a:stretch/>
          </p:blipFill>
          <p:spPr>
            <a:xfrm>
              <a:off x="6916539" y="3165231"/>
              <a:ext cx="4779389" cy="3223738"/>
            </a:xfrm>
            <a:prstGeom prst="rect">
              <a:avLst/>
            </a:prstGeom>
          </p:spPr>
        </p:pic>
        <p:pic>
          <p:nvPicPr>
            <p:cNvPr id="6" name="Image 5">
              <a:extLst>
                <a:ext uri="{FF2B5EF4-FFF2-40B4-BE49-F238E27FC236}">
                  <a16:creationId xmlns:a16="http://schemas.microsoft.com/office/drawing/2014/main" id="{45CD0E1D-D1C8-401E-B611-859DAECBE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283" y="3143010"/>
              <a:ext cx="2780179" cy="3706905"/>
            </a:xfrm>
            <a:prstGeom prst="rect">
              <a:avLst/>
            </a:prstGeom>
          </p:spPr>
        </p:pic>
        <p:sp>
          <p:nvSpPr>
            <p:cNvPr id="9" name="ZoneTexte 8">
              <a:extLst>
                <a:ext uri="{FF2B5EF4-FFF2-40B4-BE49-F238E27FC236}">
                  <a16:creationId xmlns:a16="http://schemas.microsoft.com/office/drawing/2014/main" id="{A65F10A0-7800-441D-A785-683162C311E3}"/>
                </a:ext>
              </a:extLst>
            </p:cNvPr>
            <p:cNvSpPr txBox="1"/>
            <p:nvPr/>
          </p:nvSpPr>
          <p:spPr>
            <a:xfrm>
              <a:off x="7782675" y="6461156"/>
              <a:ext cx="3094052" cy="369332"/>
            </a:xfrm>
            <a:prstGeom prst="rect">
              <a:avLst/>
            </a:prstGeom>
            <a:noFill/>
          </p:spPr>
          <p:txBody>
            <a:bodyPr wrap="none" rtlCol="0">
              <a:spAutoFit/>
            </a:bodyPr>
            <a:lstStyle/>
            <a:p>
              <a:r>
                <a:rPr lang="fr-FR" b="1" dirty="0"/>
                <a:t>Borne frontière avec l’Espagne</a:t>
              </a:r>
            </a:p>
          </p:txBody>
        </p:sp>
        <p:sp>
          <p:nvSpPr>
            <p:cNvPr id="13" name="ZoneTexte 12">
              <a:extLst>
                <a:ext uri="{FF2B5EF4-FFF2-40B4-BE49-F238E27FC236}">
                  <a16:creationId xmlns:a16="http://schemas.microsoft.com/office/drawing/2014/main" id="{70E550BD-475C-47F4-A912-712950E7DD26}"/>
                </a:ext>
              </a:extLst>
            </p:cNvPr>
            <p:cNvSpPr txBox="1"/>
            <p:nvPr/>
          </p:nvSpPr>
          <p:spPr>
            <a:xfrm>
              <a:off x="1132805" y="6480584"/>
              <a:ext cx="3052374" cy="369332"/>
            </a:xfrm>
            <a:prstGeom prst="rect">
              <a:avLst/>
            </a:prstGeom>
            <a:solidFill>
              <a:schemeClr val="bg1"/>
            </a:solidFill>
          </p:spPr>
          <p:txBody>
            <a:bodyPr wrap="none" rtlCol="0">
              <a:spAutoFit/>
            </a:bodyPr>
            <a:lstStyle/>
            <a:p>
              <a:r>
                <a:rPr lang="fr-FR" b="1" dirty="0"/>
                <a:t>Borne frontière avec  la Suisse</a:t>
              </a:r>
            </a:p>
          </p:txBody>
        </p:sp>
        <p:sp>
          <p:nvSpPr>
            <p:cNvPr id="8" name="ZoneTexte 7">
              <a:extLst>
                <a:ext uri="{FF2B5EF4-FFF2-40B4-BE49-F238E27FC236}">
                  <a16:creationId xmlns:a16="http://schemas.microsoft.com/office/drawing/2014/main" id="{0E7C91B6-F143-4E1A-8475-1A339E41E05F}"/>
                </a:ext>
              </a:extLst>
            </p:cNvPr>
            <p:cNvSpPr txBox="1"/>
            <p:nvPr/>
          </p:nvSpPr>
          <p:spPr>
            <a:xfrm>
              <a:off x="3413471" y="2650183"/>
              <a:ext cx="5365058" cy="369332"/>
            </a:xfrm>
            <a:prstGeom prst="rect">
              <a:avLst/>
            </a:prstGeom>
            <a:noFill/>
          </p:spPr>
          <p:txBody>
            <a:bodyPr wrap="none" rtlCol="0">
              <a:spAutoFit/>
            </a:bodyPr>
            <a:lstStyle/>
            <a:p>
              <a:r>
                <a:rPr lang="fr-FR" b="1" u="sng" dirty="0">
                  <a:latin typeface="Arial Black" panose="020B0A04020102020204" pitchFamily="34" charset="0"/>
                </a:rPr>
                <a:t>Ancienne matérialisation de la frontière :</a:t>
              </a:r>
            </a:p>
          </p:txBody>
        </p:sp>
      </p:grpSp>
      <p:pic>
        <p:nvPicPr>
          <p:cNvPr id="12" name="Image 11">
            <a:extLst>
              <a:ext uri="{FF2B5EF4-FFF2-40B4-BE49-F238E27FC236}">
                <a16:creationId xmlns:a16="http://schemas.microsoft.com/office/drawing/2014/main" id="{628AAABF-57B0-4E2F-95DA-5C542AE2D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6677"/>
            <a:ext cx="7224303" cy="3344584"/>
          </a:xfrm>
          <a:prstGeom prst="rect">
            <a:avLst/>
          </a:prstGeom>
        </p:spPr>
      </p:pic>
      <p:pic>
        <p:nvPicPr>
          <p:cNvPr id="14" name="Image 13">
            <a:extLst>
              <a:ext uri="{FF2B5EF4-FFF2-40B4-BE49-F238E27FC236}">
                <a16:creationId xmlns:a16="http://schemas.microsoft.com/office/drawing/2014/main" id="{3221F73E-DFC3-4602-97E0-2D3869F03FAA}"/>
              </a:ext>
            </a:extLst>
          </p:cNvPr>
          <p:cNvPicPr>
            <a:picLocks noChangeAspect="1"/>
          </p:cNvPicPr>
          <p:nvPr/>
        </p:nvPicPr>
        <p:blipFill rotWithShape="1">
          <a:blip r:embed="rId5">
            <a:extLst>
              <a:ext uri="{28A0092B-C50C-407E-A947-70E740481C1C}">
                <a14:useLocalDpi xmlns:a14="http://schemas.microsoft.com/office/drawing/2010/main" val="0"/>
              </a:ext>
            </a:extLst>
          </a:blip>
          <a:srcRect b="57839"/>
          <a:stretch/>
        </p:blipFill>
        <p:spPr>
          <a:xfrm>
            <a:off x="7026259" y="3267886"/>
            <a:ext cx="5059783" cy="2398319"/>
          </a:xfrm>
          <a:prstGeom prst="rect">
            <a:avLst/>
          </a:prstGeom>
        </p:spPr>
      </p:pic>
      <p:sp>
        <p:nvSpPr>
          <p:cNvPr id="15" name="ZoneTexte 14">
            <a:extLst>
              <a:ext uri="{FF2B5EF4-FFF2-40B4-BE49-F238E27FC236}">
                <a16:creationId xmlns:a16="http://schemas.microsoft.com/office/drawing/2014/main" id="{77CA69EF-B6E6-4AE7-852E-EA47D6157EB1}"/>
              </a:ext>
            </a:extLst>
          </p:cNvPr>
          <p:cNvSpPr txBox="1"/>
          <p:nvPr/>
        </p:nvSpPr>
        <p:spPr>
          <a:xfrm>
            <a:off x="520571" y="6168768"/>
            <a:ext cx="5030288" cy="584775"/>
          </a:xfrm>
          <a:prstGeom prst="rect">
            <a:avLst/>
          </a:prstGeom>
          <a:noFill/>
        </p:spPr>
        <p:txBody>
          <a:bodyPr wrap="none" rtlCol="0">
            <a:spAutoFit/>
          </a:bodyPr>
          <a:lstStyle/>
          <a:p>
            <a:r>
              <a:rPr lang="fr-FR" u="sng" dirty="0">
                <a:solidFill>
                  <a:schemeClr val="accent1"/>
                </a:solidFill>
                <a:latin typeface="Arial Black" panose="020B0A04020102020204" pitchFamily="34" charset="0"/>
              </a:rPr>
              <a:t>Russie : </a:t>
            </a:r>
            <a:r>
              <a:rPr lang="fr-FR" dirty="0">
                <a:solidFill>
                  <a:schemeClr val="accent1"/>
                </a:solidFill>
                <a:latin typeface="Arial Black" panose="020B0A04020102020204" pitchFamily="34" charset="0"/>
              </a:rPr>
              <a:t>15 frontières internationales !</a:t>
            </a:r>
          </a:p>
          <a:p>
            <a:pPr algn="ctr"/>
            <a:r>
              <a:rPr lang="fr-FR" sz="1400" dirty="0">
                <a:solidFill>
                  <a:schemeClr val="accent1"/>
                </a:solidFill>
                <a:latin typeface="Arial Black" panose="020B0A04020102020204" pitchFamily="34" charset="0"/>
              </a:rPr>
              <a:t>- Terrestres -</a:t>
            </a:r>
          </a:p>
        </p:txBody>
      </p:sp>
      <p:sp>
        <p:nvSpPr>
          <p:cNvPr id="16" name="ZoneTexte 15">
            <a:extLst>
              <a:ext uri="{FF2B5EF4-FFF2-40B4-BE49-F238E27FC236}">
                <a16:creationId xmlns:a16="http://schemas.microsoft.com/office/drawing/2014/main" id="{1C7EDC7D-0CF9-4D9A-AFF7-49515CAFE293}"/>
              </a:ext>
            </a:extLst>
          </p:cNvPr>
          <p:cNvSpPr txBox="1"/>
          <p:nvPr/>
        </p:nvSpPr>
        <p:spPr>
          <a:xfrm>
            <a:off x="6916539" y="5970750"/>
            <a:ext cx="5175034" cy="646331"/>
          </a:xfrm>
          <a:prstGeom prst="rect">
            <a:avLst/>
          </a:prstGeom>
          <a:noFill/>
        </p:spPr>
        <p:txBody>
          <a:bodyPr wrap="square" rtlCol="0">
            <a:spAutoFit/>
          </a:bodyPr>
          <a:lstStyle/>
          <a:p>
            <a:pPr algn="ctr"/>
            <a:r>
              <a:rPr lang="fr-FR" u="sng" dirty="0">
                <a:solidFill>
                  <a:schemeClr val="accent1"/>
                </a:solidFill>
                <a:latin typeface="Arial Black" panose="020B0A04020102020204" pitchFamily="34" charset="0"/>
              </a:rPr>
              <a:t>France :</a:t>
            </a:r>
          </a:p>
          <a:p>
            <a:pPr algn="ctr"/>
            <a:r>
              <a:rPr lang="fr-FR" dirty="0">
                <a:solidFill>
                  <a:schemeClr val="accent1"/>
                </a:solidFill>
                <a:latin typeface="Arial Black" panose="020B0A04020102020204" pitchFamily="34" charset="0"/>
              </a:rPr>
              <a:t>35 frontières terrestres et maritimes </a:t>
            </a:r>
          </a:p>
        </p:txBody>
      </p:sp>
      <p:sp>
        <p:nvSpPr>
          <p:cNvPr id="17" name="ZoneTexte 16">
            <a:extLst>
              <a:ext uri="{FF2B5EF4-FFF2-40B4-BE49-F238E27FC236}">
                <a16:creationId xmlns:a16="http://schemas.microsoft.com/office/drawing/2014/main" id="{756C791D-992F-46E1-858D-B0BFA67F2C9C}"/>
              </a:ext>
            </a:extLst>
          </p:cNvPr>
          <p:cNvSpPr txBox="1"/>
          <p:nvPr/>
        </p:nvSpPr>
        <p:spPr>
          <a:xfrm>
            <a:off x="4284117" y="3057407"/>
            <a:ext cx="1203158" cy="369332"/>
          </a:xfrm>
          <a:prstGeom prst="rect">
            <a:avLst/>
          </a:prstGeom>
          <a:noFill/>
        </p:spPr>
        <p:txBody>
          <a:bodyPr wrap="square" rtlCol="0">
            <a:spAutoFit/>
          </a:bodyPr>
          <a:lstStyle/>
          <a:p>
            <a:pPr algn="ctr"/>
            <a:r>
              <a:rPr lang="fr-FR" dirty="0">
                <a:latin typeface="Arial Black" panose="020B0A04020102020204" pitchFamily="34" charset="0"/>
              </a:rPr>
              <a:t>RUSSIE</a:t>
            </a:r>
          </a:p>
        </p:txBody>
      </p:sp>
      <p:sp>
        <p:nvSpPr>
          <p:cNvPr id="18" name="ZoneTexte 17">
            <a:extLst>
              <a:ext uri="{FF2B5EF4-FFF2-40B4-BE49-F238E27FC236}">
                <a16:creationId xmlns:a16="http://schemas.microsoft.com/office/drawing/2014/main" id="{FF21FDA8-DBE1-41F1-BC76-26AF06AAB5F1}"/>
              </a:ext>
            </a:extLst>
          </p:cNvPr>
          <p:cNvSpPr txBox="1"/>
          <p:nvPr/>
        </p:nvSpPr>
        <p:spPr>
          <a:xfrm>
            <a:off x="9169813" y="2846677"/>
            <a:ext cx="1203158" cy="338554"/>
          </a:xfrm>
          <a:prstGeom prst="rect">
            <a:avLst/>
          </a:prstGeom>
          <a:noFill/>
        </p:spPr>
        <p:txBody>
          <a:bodyPr wrap="square" rtlCol="0">
            <a:spAutoFit/>
          </a:bodyPr>
          <a:lstStyle/>
          <a:p>
            <a:pPr algn="ctr"/>
            <a:r>
              <a:rPr lang="fr-FR" sz="1600" dirty="0">
                <a:latin typeface="Arial Black" panose="020B0A04020102020204" pitchFamily="34" charset="0"/>
              </a:rPr>
              <a:t>France</a:t>
            </a:r>
          </a:p>
        </p:txBody>
      </p:sp>
      <p:sp>
        <p:nvSpPr>
          <p:cNvPr id="19" name="ZoneTexte 18">
            <a:extLst>
              <a:ext uri="{FF2B5EF4-FFF2-40B4-BE49-F238E27FC236}">
                <a16:creationId xmlns:a16="http://schemas.microsoft.com/office/drawing/2014/main" id="{41D9EF9C-947B-414A-8F1D-51A3EC767088}"/>
              </a:ext>
            </a:extLst>
          </p:cNvPr>
          <p:cNvSpPr txBox="1"/>
          <p:nvPr/>
        </p:nvSpPr>
        <p:spPr>
          <a:xfrm>
            <a:off x="2960117" y="652154"/>
            <a:ext cx="6841873" cy="369332"/>
          </a:xfrm>
          <a:prstGeom prst="rect">
            <a:avLst/>
          </a:prstGeom>
          <a:noFill/>
        </p:spPr>
        <p:txBody>
          <a:bodyPr wrap="none" rtlCol="0">
            <a:spAutoFit/>
          </a:bodyPr>
          <a:lstStyle/>
          <a:p>
            <a:r>
              <a:rPr lang="fr-FR" b="1" u="sng" dirty="0">
                <a:solidFill>
                  <a:srgbClr val="0070C0"/>
                </a:solidFill>
                <a:latin typeface="Arial Black" panose="020B0A04020102020204" pitchFamily="34" charset="0"/>
              </a:rPr>
              <a:t>Quelle définition </a:t>
            </a:r>
            <a:r>
              <a:rPr lang="fr-FR" b="1" i="1" u="sng" dirty="0">
                <a:solidFill>
                  <a:srgbClr val="0070C0"/>
                </a:solidFill>
                <a:latin typeface="Arial Black" panose="020B0A04020102020204" pitchFamily="34" charset="0"/>
              </a:rPr>
              <a:t>? Partir des conceptions des élèves</a:t>
            </a:r>
          </a:p>
        </p:txBody>
      </p:sp>
      <p:sp>
        <p:nvSpPr>
          <p:cNvPr id="20" name="ZoneTexte 19">
            <a:extLst>
              <a:ext uri="{FF2B5EF4-FFF2-40B4-BE49-F238E27FC236}">
                <a16:creationId xmlns:a16="http://schemas.microsoft.com/office/drawing/2014/main" id="{C0C79360-2B6E-42A6-B5FA-5E29CABCA386}"/>
              </a:ext>
            </a:extLst>
          </p:cNvPr>
          <p:cNvSpPr txBox="1"/>
          <p:nvPr/>
        </p:nvSpPr>
        <p:spPr>
          <a:xfrm>
            <a:off x="35169" y="952469"/>
            <a:ext cx="12192000" cy="1697068"/>
          </a:xfrm>
          <a:prstGeom prst="rect">
            <a:avLst/>
          </a:prstGeom>
          <a:solidFill>
            <a:schemeClr val="bg1"/>
          </a:solidFill>
        </p:spPr>
        <p:txBody>
          <a:bodyPr wrap="square" rtlCol="0">
            <a:spAutoFit/>
          </a:bodyPr>
          <a:lstStyle/>
          <a:p>
            <a:pPr algn="just">
              <a:lnSpc>
                <a:spcPct val="150000"/>
              </a:lnSpc>
            </a:pPr>
            <a:r>
              <a:rPr lang="fr-FR" sz="2400" u="sng" dirty="0">
                <a:latin typeface="Arial Black" panose="020B0A04020102020204" pitchFamily="34" charset="0"/>
              </a:rPr>
              <a:t>Définition</a:t>
            </a:r>
            <a:r>
              <a:rPr lang="fr-FR" sz="2400" dirty="0"/>
              <a:t> : </a:t>
            </a:r>
          </a:p>
          <a:p>
            <a:pPr algn="just">
              <a:lnSpc>
                <a:spcPct val="150000"/>
              </a:lnSpc>
            </a:pPr>
            <a:r>
              <a:rPr lang="fr-FR" sz="2400" dirty="0"/>
              <a:t>Une frontière est un </a:t>
            </a:r>
            <a:r>
              <a:rPr lang="fr-FR" sz="2400" dirty="0">
                <a:effectLst>
                  <a:outerShdw blurRad="38100" dist="38100" dir="2700000" algn="tl">
                    <a:srgbClr val="000000">
                      <a:alpha val="43137"/>
                    </a:srgbClr>
                  </a:outerShdw>
                </a:effectLst>
              </a:rPr>
              <a:t>espace matérialisé ou non</a:t>
            </a:r>
            <a:r>
              <a:rPr lang="fr-FR" sz="2400" dirty="0"/>
              <a:t>, </a:t>
            </a:r>
            <a:r>
              <a:rPr lang="fr-FR" sz="2400" dirty="0">
                <a:effectLst>
                  <a:outerShdw blurRad="38100" dist="38100" dir="2700000" algn="tl">
                    <a:srgbClr val="000000">
                      <a:alpha val="43137"/>
                    </a:srgbClr>
                  </a:outerShdw>
                </a:effectLst>
              </a:rPr>
              <a:t>séparant ou joignant</a:t>
            </a:r>
            <a:r>
              <a:rPr lang="fr-FR" sz="2400" dirty="0"/>
              <a:t> deux territoires, notamment deux États souverains</a:t>
            </a:r>
            <a:endParaRPr lang="fr-FR" sz="2800" b="1" u="sng" dirty="0"/>
          </a:p>
        </p:txBody>
      </p:sp>
    </p:spTree>
    <p:extLst>
      <p:ext uri="{BB962C8B-B14F-4D97-AF65-F5344CB8AC3E}">
        <p14:creationId xmlns:p14="http://schemas.microsoft.com/office/powerpoint/2010/main" val="3021999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fltVal val="0"/>
                                          </p:val>
                                        </p:tav>
                                      </p:tavLst>
                                    </p:anim>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par>
                                <p:cTn id="13" presetID="10" presetClass="entr" presetSubtype="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10"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par>
                                <p:cTn id="19" presetID="47"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449ECFC-EE80-4350-9EE6-14C20141C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965" y="1565031"/>
            <a:ext cx="10271035" cy="5303677"/>
          </a:xfrm>
          <a:prstGeom prst="rect">
            <a:avLst/>
          </a:prstGeom>
        </p:spPr>
      </p:pic>
      <p:pic>
        <p:nvPicPr>
          <p:cNvPr id="4" name="Image 3">
            <a:extLst>
              <a:ext uri="{FF2B5EF4-FFF2-40B4-BE49-F238E27FC236}">
                <a16:creationId xmlns:a16="http://schemas.microsoft.com/office/drawing/2014/main" id="{951A5CF9-19DB-4ADE-A184-C0024E730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9" y="3113919"/>
            <a:ext cx="3531178" cy="2388523"/>
          </a:xfrm>
          <a:prstGeom prst="rect">
            <a:avLst/>
          </a:prstGeom>
          <a:ln w="38100">
            <a:solidFill>
              <a:schemeClr val="tx1"/>
            </a:solidFill>
          </a:ln>
        </p:spPr>
      </p:pic>
      <p:sp>
        <p:nvSpPr>
          <p:cNvPr id="7" name="ZoneTexte 6">
            <a:extLst>
              <a:ext uri="{FF2B5EF4-FFF2-40B4-BE49-F238E27FC236}">
                <a16:creationId xmlns:a16="http://schemas.microsoft.com/office/drawing/2014/main" id="{37BF4383-0852-4E43-ADE8-960AE05C7708}"/>
              </a:ext>
            </a:extLst>
          </p:cNvPr>
          <p:cNvSpPr txBox="1"/>
          <p:nvPr/>
        </p:nvSpPr>
        <p:spPr>
          <a:xfrm>
            <a:off x="9288513" y="1150420"/>
            <a:ext cx="2903487" cy="369332"/>
          </a:xfrm>
          <a:prstGeom prst="rect">
            <a:avLst/>
          </a:prstGeom>
          <a:noFill/>
        </p:spPr>
        <p:txBody>
          <a:bodyPr wrap="none" rtlCol="0">
            <a:spAutoFit/>
          </a:bodyPr>
          <a:lstStyle/>
          <a:p>
            <a:r>
              <a:rPr lang="fr-FR" u="sng" dirty="0">
                <a:solidFill>
                  <a:schemeClr val="accent1"/>
                </a:solidFill>
                <a:latin typeface="Arial Black" panose="020B0A04020102020204" pitchFamily="34" charset="0"/>
              </a:rPr>
              <a:t>Une frontière ouverte</a:t>
            </a:r>
          </a:p>
        </p:txBody>
      </p:sp>
      <p:sp>
        <p:nvSpPr>
          <p:cNvPr id="9" name="ZoneTexte 8">
            <a:extLst>
              <a:ext uri="{FF2B5EF4-FFF2-40B4-BE49-F238E27FC236}">
                <a16:creationId xmlns:a16="http://schemas.microsoft.com/office/drawing/2014/main" id="{0ECB85D9-188E-4B53-89BF-16B35C331E2C}"/>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8" name="ZoneTexte 7">
            <a:extLst>
              <a:ext uri="{FF2B5EF4-FFF2-40B4-BE49-F238E27FC236}">
                <a16:creationId xmlns:a16="http://schemas.microsoft.com/office/drawing/2014/main" id="{4D2FACF5-938F-4711-9DF7-CE2739D01AB7}"/>
              </a:ext>
            </a:extLst>
          </p:cNvPr>
          <p:cNvSpPr txBox="1"/>
          <p:nvPr/>
        </p:nvSpPr>
        <p:spPr>
          <a:xfrm>
            <a:off x="2960117" y="652154"/>
            <a:ext cx="6841873" cy="369332"/>
          </a:xfrm>
          <a:prstGeom prst="rect">
            <a:avLst/>
          </a:prstGeom>
          <a:noFill/>
        </p:spPr>
        <p:txBody>
          <a:bodyPr wrap="none" rtlCol="0">
            <a:spAutoFit/>
          </a:bodyPr>
          <a:lstStyle/>
          <a:p>
            <a:r>
              <a:rPr lang="fr-FR" b="1" u="sng" dirty="0">
                <a:solidFill>
                  <a:srgbClr val="0070C0"/>
                </a:solidFill>
                <a:latin typeface="Arial Black" panose="020B0A04020102020204" pitchFamily="34" charset="0"/>
              </a:rPr>
              <a:t>Quelle définition </a:t>
            </a:r>
            <a:r>
              <a:rPr lang="fr-FR" b="1" i="1" u="sng" dirty="0">
                <a:solidFill>
                  <a:srgbClr val="0070C0"/>
                </a:solidFill>
                <a:latin typeface="Arial Black" panose="020B0A04020102020204" pitchFamily="34" charset="0"/>
              </a:rPr>
              <a:t>? Partir des conceptions des élèves</a:t>
            </a:r>
          </a:p>
        </p:txBody>
      </p:sp>
      <p:sp>
        <p:nvSpPr>
          <p:cNvPr id="10" name="ZoneTexte 9">
            <a:extLst>
              <a:ext uri="{FF2B5EF4-FFF2-40B4-BE49-F238E27FC236}">
                <a16:creationId xmlns:a16="http://schemas.microsoft.com/office/drawing/2014/main" id="{EF1E4931-378D-4226-8961-6C359268EADA}"/>
              </a:ext>
            </a:extLst>
          </p:cNvPr>
          <p:cNvSpPr txBox="1"/>
          <p:nvPr/>
        </p:nvSpPr>
        <p:spPr>
          <a:xfrm>
            <a:off x="0" y="996964"/>
            <a:ext cx="4958862" cy="589072"/>
          </a:xfrm>
          <a:prstGeom prst="rect">
            <a:avLst/>
          </a:prstGeom>
          <a:solidFill>
            <a:schemeClr val="bg1"/>
          </a:solidFill>
        </p:spPr>
        <p:txBody>
          <a:bodyPr wrap="square" rtlCol="0">
            <a:spAutoFit/>
          </a:bodyPr>
          <a:lstStyle/>
          <a:p>
            <a:pPr algn="just">
              <a:lnSpc>
                <a:spcPct val="150000"/>
              </a:lnSpc>
            </a:pPr>
            <a:r>
              <a:rPr lang="fr-FR" sz="2400" dirty="0"/>
              <a:t>Elle peut prendre différentes formes :</a:t>
            </a:r>
            <a:endParaRPr lang="fr-FR" sz="2800" b="1" u="sng" dirty="0"/>
          </a:p>
        </p:txBody>
      </p:sp>
    </p:spTree>
    <p:extLst>
      <p:ext uri="{BB962C8B-B14F-4D97-AF65-F5344CB8AC3E}">
        <p14:creationId xmlns:p14="http://schemas.microsoft.com/office/powerpoint/2010/main" val="3278843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6" presetClass="entr" presetSubtype="0" fill="hold" grpId="0"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03DD25C-3726-49A5-9615-BA7700F1A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112" y="3499552"/>
            <a:ext cx="5760720" cy="3255264"/>
          </a:xfrm>
          <a:prstGeom prst="rect">
            <a:avLst/>
          </a:prstGeom>
        </p:spPr>
      </p:pic>
      <p:pic>
        <p:nvPicPr>
          <p:cNvPr id="11" name="Image 10">
            <a:extLst>
              <a:ext uri="{FF2B5EF4-FFF2-40B4-BE49-F238E27FC236}">
                <a16:creationId xmlns:a16="http://schemas.microsoft.com/office/drawing/2014/main" id="{2BB044CA-D004-4CE4-9141-F7788CE9C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8" y="1917335"/>
            <a:ext cx="6196334" cy="4728735"/>
          </a:xfrm>
          <a:prstGeom prst="rect">
            <a:avLst/>
          </a:prstGeom>
        </p:spPr>
      </p:pic>
      <p:pic>
        <p:nvPicPr>
          <p:cNvPr id="15" name="Image 14">
            <a:extLst>
              <a:ext uri="{FF2B5EF4-FFF2-40B4-BE49-F238E27FC236}">
                <a16:creationId xmlns:a16="http://schemas.microsoft.com/office/drawing/2014/main" id="{FD052DDA-7891-4A6F-9603-9EBCD981EE24}"/>
              </a:ext>
            </a:extLst>
          </p:cNvPr>
          <p:cNvPicPr>
            <a:picLocks noChangeAspect="1"/>
          </p:cNvPicPr>
          <p:nvPr/>
        </p:nvPicPr>
        <p:blipFill rotWithShape="1">
          <a:blip r:embed="rId4">
            <a:extLst>
              <a:ext uri="{28A0092B-C50C-407E-A947-70E740481C1C}">
                <a14:useLocalDpi xmlns:a14="http://schemas.microsoft.com/office/drawing/2010/main" val="0"/>
              </a:ext>
            </a:extLst>
          </a:blip>
          <a:srcRect t="12847" b="17812"/>
          <a:stretch/>
        </p:blipFill>
        <p:spPr>
          <a:xfrm>
            <a:off x="8056457" y="1871906"/>
            <a:ext cx="2382029" cy="1486542"/>
          </a:xfrm>
          <a:prstGeom prst="rect">
            <a:avLst/>
          </a:prstGeom>
        </p:spPr>
      </p:pic>
      <p:sp>
        <p:nvSpPr>
          <p:cNvPr id="16" name="ZoneTexte 15">
            <a:extLst>
              <a:ext uri="{FF2B5EF4-FFF2-40B4-BE49-F238E27FC236}">
                <a16:creationId xmlns:a16="http://schemas.microsoft.com/office/drawing/2014/main" id="{4364967A-920A-49D3-97AF-3E200063DDF0}"/>
              </a:ext>
            </a:extLst>
          </p:cNvPr>
          <p:cNvSpPr txBox="1"/>
          <p:nvPr/>
        </p:nvSpPr>
        <p:spPr>
          <a:xfrm>
            <a:off x="9363469" y="1208255"/>
            <a:ext cx="2828531" cy="369332"/>
          </a:xfrm>
          <a:prstGeom prst="rect">
            <a:avLst/>
          </a:prstGeom>
          <a:noFill/>
        </p:spPr>
        <p:txBody>
          <a:bodyPr wrap="none" rtlCol="0">
            <a:spAutoFit/>
          </a:bodyPr>
          <a:lstStyle/>
          <a:p>
            <a:r>
              <a:rPr lang="fr-FR" u="sng" dirty="0">
                <a:solidFill>
                  <a:schemeClr val="accent1"/>
                </a:solidFill>
                <a:latin typeface="Arial Black" panose="020B0A04020102020204" pitchFamily="34" charset="0"/>
              </a:rPr>
              <a:t>Une frontière fermée</a:t>
            </a:r>
          </a:p>
        </p:txBody>
      </p:sp>
      <p:sp>
        <p:nvSpPr>
          <p:cNvPr id="7" name="ZoneTexte 6">
            <a:extLst>
              <a:ext uri="{FF2B5EF4-FFF2-40B4-BE49-F238E27FC236}">
                <a16:creationId xmlns:a16="http://schemas.microsoft.com/office/drawing/2014/main" id="{F3959C15-1FD4-4B2A-BA04-CC9FC348824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9" name="ZoneTexte 8">
            <a:extLst>
              <a:ext uri="{FF2B5EF4-FFF2-40B4-BE49-F238E27FC236}">
                <a16:creationId xmlns:a16="http://schemas.microsoft.com/office/drawing/2014/main" id="{8F62BA93-0FEA-4356-AD34-4D4916898597}"/>
              </a:ext>
            </a:extLst>
          </p:cNvPr>
          <p:cNvSpPr txBox="1"/>
          <p:nvPr/>
        </p:nvSpPr>
        <p:spPr>
          <a:xfrm>
            <a:off x="2960117" y="652154"/>
            <a:ext cx="6841873" cy="369332"/>
          </a:xfrm>
          <a:prstGeom prst="rect">
            <a:avLst/>
          </a:prstGeom>
          <a:noFill/>
        </p:spPr>
        <p:txBody>
          <a:bodyPr wrap="none" rtlCol="0">
            <a:spAutoFit/>
          </a:bodyPr>
          <a:lstStyle/>
          <a:p>
            <a:r>
              <a:rPr lang="fr-FR" b="1" u="sng" dirty="0">
                <a:solidFill>
                  <a:srgbClr val="0070C0"/>
                </a:solidFill>
                <a:latin typeface="Arial Black" panose="020B0A04020102020204" pitchFamily="34" charset="0"/>
              </a:rPr>
              <a:t>Quelle définition </a:t>
            </a:r>
            <a:r>
              <a:rPr lang="fr-FR" b="1" i="1" u="sng" dirty="0">
                <a:solidFill>
                  <a:srgbClr val="0070C0"/>
                </a:solidFill>
                <a:latin typeface="Arial Black" panose="020B0A04020102020204" pitchFamily="34" charset="0"/>
              </a:rPr>
              <a:t>? Partir des conceptions des élèves</a:t>
            </a:r>
          </a:p>
        </p:txBody>
      </p:sp>
      <p:sp>
        <p:nvSpPr>
          <p:cNvPr id="10" name="ZoneTexte 9">
            <a:extLst>
              <a:ext uri="{FF2B5EF4-FFF2-40B4-BE49-F238E27FC236}">
                <a16:creationId xmlns:a16="http://schemas.microsoft.com/office/drawing/2014/main" id="{498C308E-B674-4EF0-AEE1-3BEF5C39ACE6}"/>
              </a:ext>
            </a:extLst>
          </p:cNvPr>
          <p:cNvSpPr txBox="1"/>
          <p:nvPr/>
        </p:nvSpPr>
        <p:spPr>
          <a:xfrm>
            <a:off x="0" y="996964"/>
            <a:ext cx="4958862" cy="589072"/>
          </a:xfrm>
          <a:prstGeom prst="rect">
            <a:avLst/>
          </a:prstGeom>
          <a:solidFill>
            <a:schemeClr val="bg1"/>
          </a:solidFill>
        </p:spPr>
        <p:txBody>
          <a:bodyPr wrap="square" rtlCol="0">
            <a:spAutoFit/>
          </a:bodyPr>
          <a:lstStyle/>
          <a:p>
            <a:pPr algn="just">
              <a:lnSpc>
                <a:spcPct val="150000"/>
              </a:lnSpc>
            </a:pPr>
            <a:r>
              <a:rPr lang="fr-FR" sz="2400" dirty="0"/>
              <a:t>Elle peut prendre différentes formes :</a:t>
            </a:r>
            <a:endParaRPr lang="fr-FR" sz="2800" b="1" u="sng" dirty="0"/>
          </a:p>
        </p:txBody>
      </p:sp>
    </p:spTree>
    <p:extLst>
      <p:ext uri="{BB962C8B-B14F-4D97-AF65-F5344CB8AC3E}">
        <p14:creationId xmlns:p14="http://schemas.microsoft.com/office/powerpoint/2010/main" val="3012212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C70CF7E-4A1F-40FC-BD44-20AFD58B0D96}"/>
              </a:ext>
            </a:extLst>
          </p:cNvPr>
          <p:cNvSpPr txBox="1"/>
          <p:nvPr/>
        </p:nvSpPr>
        <p:spPr>
          <a:xfrm>
            <a:off x="0" y="1021486"/>
            <a:ext cx="12192000" cy="967957"/>
          </a:xfrm>
          <a:prstGeom prst="rect">
            <a:avLst/>
          </a:prstGeom>
          <a:noFill/>
        </p:spPr>
        <p:txBody>
          <a:bodyPr wrap="square" rtlCol="0">
            <a:spAutoFit/>
          </a:bodyPr>
          <a:lstStyle/>
          <a:p>
            <a:pPr indent="352425" algn="just">
              <a:lnSpc>
                <a:spcPct val="150000"/>
              </a:lnSpc>
            </a:pPr>
            <a:r>
              <a:rPr lang="fr-FR" sz="2000" b="1" i="1" dirty="0"/>
              <a:t>« Tracer une frontière est </a:t>
            </a:r>
            <a:r>
              <a:rPr lang="fr-FR" sz="1900" b="1" i="1" u="sng" dirty="0">
                <a:latin typeface="Arial Black" panose="020B0A04020102020204" pitchFamily="34" charset="0"/>
              </a:rPr>
              <a:t>un acte géopolitique</a:t>
            </a:r>
            <a:r>
              <a:rPr lang="fr-FR" sz="1900" b="1" i="1" dirty="0">
                <a:latin typeface="Arial Black" panose="020B0A04020102020204" pitchFamily="34" charset="0"/>
              </a:rPr>
              <a:t> </a:t>
            </a:r>
            <a:r>
              <a:rPr lang="fr-FR" sz="2000" b="1" i="1" dirty="0"/>
              <a:t>par excellence puisqu’il s’agit de </a:t>
            </a:r>
            <a:r>
              <a:rPr lang="fr-FR" sz="1900" b="1" i="1" u="sng" dirty="0">
                <a:latin typeface="Arial Black" panose="020B0A04020102020204" pitchFamily="34" charset="0"/>
              </a:rPr>
              <a:t>délimiter des aires d’exercice de la souveraineté</a:t>
            </a:r>
            <a:r>
              <a:rPr lang="fr-FR" sz="2000" b="1" i="1" dirty="0"/>
              <a:t>, d’inscrire le politique dans l’espace. » </a:t>
            </a:r>
            <a:r>
              <a:rPr lang="fr-FR" b="1" u="sng" dirty="0">
                <a:solidFill>
                  <a:srgbClr val="FF0000"/>
                </a:solidFill>
              </a:rPr>
              <a:t>(Michel Foucher, séminaire de 1991</a:t>
            </a:r>
            <a:r>
              <a:rPr lang="fr-FR" b="1" dirty="0"/>
              <a:t>). </a:t>
            </a:r>
            <a:endParaRPr lang="fr-FR" sz="2000" b="1" dirty="0"/>
          </a:p>
        </p:txBody>
      </p:sp>
      <p:pic>
        <p:nvPicPr>
          <p:cNvPr id="7" name="Image 6">
            <a:extLst>
              <a:ext uri="{FF2B5EF4-FFF2-40B4-BE49-F238E27FC236}">
                <a16:creationId xmlns:a16="http://schemas.microsoft.com/office/drawing/2014/main" id="{1379AE38-ED67-4BA6-BEAB-27F096233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621" y="2358775"/>
            <a:ext cx="8026864" cy="4403627"/>
          </a:xfrm>
          <a:prstGeom prst="rect">
            <a:avLst/>
          </a:prstGeom>
        </p:spPr>
      </p:pic>
      <p:sp>
        <p:nvSpPr>
          <p:cNvPr id="8" name="ZoneTexte 7">
            <a:extLst>
              <a:ext uri="{FF2B5EF4-FFF2-40B4-BE49-F238E27FC236}">
                <a16:creationId xmlns:a16="http://schemas.microsoft.com/office/drawing/2014/main" id="{58B5B8C3-26FD-40B5-BF96-6888BD564CB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6" name="ZoneTexte 5">
            <a:extLst>
              <a:ext uri="{FF2B5EF4-FFF2-40B4-BE49-F238E27FC236}">
                <a16:creationId xmlns:a16="http://schemas.microsoft.com/office/drawing/2014/main" id="{E811DAE8-8A6E-48EF-B32B-5A27FD7468CE}"/>
              </a:ext>
            </a:extLst>
          </p:cNvPr>
          <p:cNvSpPr txBox="1"/>
          <p:nvPr/>
        </p:nvSpPr>
        <p:spPr>
          <a:xfrm>
            <a:off x="2960117" y="652154"/>
            <a:ext cx="6841873" cy="369332"/>
          </a:xfrm>
          <a:prstGeom prst="rect">
            <a:avLst/>
          </a:prstGeom>
          <a:noFill/>
        </p:spPr>
        <p:txBody>
          <a:bodyPr wrap="none" rtlCol="0">
            <a:spAutoFit/>
          </a:bodyPr>
          <a:lstStyle/>
          <a:p>
            <a:r>
              <a:rPr lang="fr-FR" b="1" u="sng" dirty="0">
                <a:solidFill>
                  <a:srgbClr val="0070C0"/>
                </a:solidFill>
                <a:latin typeface="Arial Black" panose="020B0A04020102020204" pitchFamily="34" charset="0"/>
              </a:rPr>
              <a:t>Quelle définition </a:t>
            </a:r>
            <a:r>
              <a:rPr lang="fr-FR" b="1" i="1" u="sng" dirty="0">
                <a:solidFill>
                  <a:srgbClr val="0070C0"/>
                </a:solidFill>
                <a:latin typeface="Arial Black" panose="020B0A04020102020204" pitchFamily="34" charset="0"/>
              </a:rPr>
              <a:t>? Partir des conceptions des élèves</a:t>
            </a:r>
          </a:p>
        </p:txBody>
      </p:sp>
    </p:spTree>
    <p:extLst>
      <p:ext uri="{BB962C8B-B14F-4D97-AF65-F5344CB8AC3E}">
        <p14:creationId xmlns:p14="http://schemas.microsoft.com/office/powerpoint/2010/main" val="217902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fltVal val="0"/>
                                          </p:val>
                                        </p:tav>
                                        <p:tav tm="100000">
                                          <p:val>
                                            <p:strVal val="#ppt_w"/>
                                          </p:val>
                                        </p:tav>
                                      </p:tavLst>
                                    </p:anim>
                                    <p:anim calcmode="lin" valueType="num">
                                      <p:cBhvr>
                                        <p:cTn id="11" dur="2000" fill="hold"/>
                                        <p:tgtEl>
                                          <p:spTgt spid="5"/>
                                        </p:tgtEl>
                                        <p:attrNameLst>
                                          <p:attrName>ppt_h</p:attrName>
                                        </p:attrNameLst>
                                      </p:cBhvr>
                                      <p:tavLst>
                                        <p:tav tm="0">
                                          <p:val>
                                            <p:fltVal val="0"/>
                                          </p:val>
                                        </p:tav>
                                        <p:tav tm="100000">
                                          <p:val>
                                            <p:strVal val="#ppt_h"/>
                                          </p:val>
                                        </p:tav>
                                      </p:tavLst>
                                    </p:anim>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C70CF7E-4A1F-40FC-BD44-20AFD58B0D96}"/>
              </a:ext>
            </a:extLst>
          </p:cNvPr>
          <p:cNvSpPr txBox="1"/>
          <p:nvPr/>
        </p:nvSpPr>
        <p:spPr>
          <a:xfrm>
            <a:off x="0" y="1021486"/>
            <a:ext cx="12192000" cy="967957"/>
          </a:xfrm>
          <a:prstGeom prst="rect">
            <a:avLst/>
          </a:prstGeom>
          <a:noFill/>
        </p:spPr>
        <p:txBody>
          <a:bodyPr wrap="square" rtlCol="0">
            <a:spAutoFit/>
          </a:bodyPr>
          <a:lstStyle/>
          <a:p>
            <a:pPr indent="352425" algn="just">
              <a:lnSpc>
                <a:spcPct val="150000"/>
              </a:lnSpc>
            </a:pPr>
            <a:r>
              <a:rPr lang="fr-FR" sz="2000" b="1" i="1" dirty="0"/>
              <a:t>« Tracer une frontière est </a:t>
            </a:r>
            <a:r>
              <a:rPr lang="fr-FR" sz="1900" b="1" i="1" u="sng" dirty="0">
                <a:latin typeface="Arial Black" panose="020B0A04020102020204" pitchFamily="34" charset="0"/>
              </a:rPr>
              <a:t>un acte géopolitique</a:t>
            </a:r>
            <a:r>
              <a:rPr lang="fr-FR" sz="1900" b="1" i="1" dirty="0">
                <a:latin typeface="Arial Black" panose="020B0A04020102020204" pitchFamily="34" charset="0"/>
              </a:rPr>
              <a:t> </a:t>
            </a:r>
            <a:r>
              <a:rPr lang="fr-FR" sz="2000" b="1" i="1" dirty="0"/>
              <a:t>par excellence puisqu’il s’agit de </a:t>
            </a:r>
            <a:r>
              <a:rPr lang="fr-FR" sz="1900" b="1" i="1" u="sng" dirty="0">
                <a:latin typeface="Arial Black" panose="020B0A04020102020204" pitchFamily="34" charset="0"/>
              </a:rPr>
              <a:t>délimiter des aires d’exercice de la souveraineté</a:t>
            </a:r>
            <a:r>
              <a:rPr lang="fr-FR" sz="2000" b="1" i="1" dirty="0"/>
              <a:t>, d’inscrire le politique dans l’espace. » </a:t>
            </a:r>
            <a:r>
              <a:rPr lang="fr-FR" b="1" dirty="0"/>
              <a:t>(</a:t>
            </a:r>
            <a:r>
              <a:rPr lang="fr-FR" b="1" u="sng" dirty="0">
                <a:solidFill>
                  <a:srgbClr val="FF0000"/>
                </a:solidFill>
              </a:rPr>
              <a:t>Michel Foucher, séminaire de 1991</a:t>
            </a:r>
            <a:r>
              <a:rPr lang="fr-FR" b="1" dirty="0"/>
              <a:t>). </a:t>
            </a:r>
            <a:endParaRPr lang="fr-FR" sz="2000" b="1" dirty="0"/>
          </a:p>
        </p:txBody>
      </p:sp>
      <p:sp>
        <p:nvSpPr>
          <p:cNvPr id="8" name="ZoneTexte 7">
            <a:extLst>
              <a:ext uri="{FF2B5EF4-FFF2-40B4-BE49-F238E27FC236}">
                <a16:creationId xmlns:a16="http://schemas.microsoft.com/office/drawing/2014/main" id="{58B5B8C3-26FD-40B5-BF96-6888BD564CB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6" name="ZoneTexte 5">
            <a:extLst>
              <a:ext uri="{FF2B5EF4-FFF2-40B4-BE49-F238E27FC236}">
                <a16:creationId xmlns:a16="http://schemas.microsoft.com/office/drawing/2014/main" id="{E811DAE8-8A6E-48EF-B32B-5A27FD7468CE}"/>
              </a:ext>
            </a:extLst>
          </p:cNvPr>
          <p:cNvSpPr txBox="1"/>
          <p:nvPr/>
        </p:nvSpPr>
        <p:spPr>
          <a:xfrm>
            <a:off x="2960117" y="652154"/>
            <a:ext cx="6841873" cy="369332"/>
          </a:xfrm>
          <a:prstGeom prst="rect">
            <a:avLst/>
          </a:prstGeom>
          <a:noFill/>
        </p:spPr>
        <p:txBody>
          <a:bodyPr wrap="none" rtlCol="0">
            <a:spAutoFit/>
          </a:bodyPr>
          <a:lstStyle/>
          <a:p>
            <a:r>
              <a:rPr lang="fr-FR" b="1" u="sng" dirty="0">
                <a:solidFill>
                  <a:srgbClr val="0070C0"/>
                </a:solidFill>
                <a:latin typeface="Arial Black" panose="020B0A04020102020204" pitchFamily="34" charset="0"/>
              </a:rPr>
              <a:t>Quelle définition </a:t>
            </a:r>
            <a:r>
              <a:rPr lang="fr-FR" b="1" i="1" u="sng" dirty="0">
                <a:solidFill>
                  <a:srgbClr val="0070C0"/>
                </a:solidFill>
                <a:latin typeface="Arial Black" panose="020B0A04020102020204" pitchFamily="34" charset="0"/>
              </a:rPr>
              <a:t>? Partir des conceptions des élèves</a:t>
            </a:r>
          </a:p>
        </p:txBody>
      </p:sp>
      <p:pic>
        <p:nvPicPr>
          <p:cNvPr id="9" name="Image 8">
            <a:extLst>
              <a:ext uri="{FF2B5EF4-FFF2-40B4-BE49-F238E27FC236}">
                <a16:creationId xmlns:a16="http://schemas.microsoft.com/office/drawing/2014/main" id="{EE730E9E-F5EA-4987-946E-54AB1EDFB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4431" y="2369375"/>
            <a:ext cx="2959593" cy="4256014"/>
          </a:xfrm>
          <a:prstGeom prst="rect">
            <a:avLst/>
          </a:prstGeom>
        </p:spPr>
      </p:pic>
      <p:sp>
        <p:nvSpPr>
          <p:cNvPr id="10" name="ZoneTexte 9">
            <a:extLst>
              <a:ext uri="{FF2B5EF4-FFF2-40B4-BE49-F238E27FC236}">
                <a16:creationId xmlns:a16="http://schemas.microsoft.com/office/drawing/2014/main" id="{FD5F39C0-810B-467F-B8AF-6DDE58637767}"/>
              </a:ext>
            </a:extLst>
          </p:cNvPr>
          <p:cNvSpPr txBox="1"/>
          <p:nvPr/>
        </p:nvSpPr>
        <p:spPr>
          <a:xfrm>
            <a:off x="518623" y="3766079"/>
            <a:ext cx="6128084" cy="3257174"/>
          </a:xfrm>
          <a:prstGeom prst="rect">
            <a:avLst/>
          </a:prstGeom>
          <a:noFill/>
        </p:spPr>
        <p:txBody>
          <a:bodyPr wrap="square" rtlCol="0">
            <a:spAutoFit/>
          </a:bodyPr>
          <a:lstStyle/>
          <a:p>
            <a:pPr algn="ctr">
              <a:lnSpc>
                <a:spcPct val="150000"/>
              </a:lnSpc>
            </a:pPr>
            <a:r>
              <a:rPr lang="fr-FR" sz="2800" b="1" i="1" dirty="0"/>
              <a:t>Qui a tracé la frontière ? </a:t>
            </a:r>
          </a:p>
          <a:p>
            <a:pPr algn="ctr">
              <a:lnSpc>
                <a:spcPct val="150000"/>
              </a:lnSpc>
            </a:pPr>
            <a:r>
              <a:rPr lang="fr-FR" sz="2800" b="1" i="1" dirty="0"/>
              <a:t>Quand ? </a:t>
            </a:r>
          </a:p>
          <a:p>
            <a:pPr algn="ctr">
              <a:lnSpc>
                <a:spcPct val="150000"/>
              </a:lnSpc>
            </a:pPr>
            <a:r>
              <a:rPr lang="fr-FR" sz="2800" b="1" i="1" dirty="0"/>
              <a:t>Pourquoi ?</a:t>
            </a:r>
            <a:endParaRPr lang="fr-FR" sz="2800" dirty="0"/>
          </a:p>
          <a:p>
            <a:pPr algn="ctr">
              <a:lnSpc>
                <a:spcPct val="150000"/>
              </a:lnSpc>
            </a:pPr>
            <a:r>
              <a:rPr lang="fr-FR" sz="2800" b="1" i="1" dirty="0"/>
              <a:t>Comment ? </a:t>
            </a:r>
            <a:r>
              <a:rPr lang="fr-FR" dirty="0"/>
              <a:t>(Concertation ?) </a:t>
            </a:r>
            <a:endParaRPr lang="fr-FR" sz="2800" dirty="0"/>
          </a:p>
          <a:p>
            <a:pPr algn="ctr">
              <a:lnSpc>
                <a:spcPct val="150000"/>
              </a:lnSpc>
            </a:pPr>
            <a:endParaRPr lang="fr-FR" sz="2800" dirty="0"/>
          </a:p>
        </p:txBody>
      </p:sp>
      <p:sp>
        <p:nvSpPr>
          <p:cNvPr id="11" name="ZoneTexte 10">
            <a:extLst>
              <a:ext uri="{FF2B5EF4-FFF2-40B4-BE49-F238E27FC236}">
                <a16:creationId xmlns:a16="http://schemas.microsoft.com/office/drawing/2014/main" id="{1FF58C0A-1DF6-415A-BE7A-A637FFBD4F2A}"/>
              </a:ext>
            </a:extLst>
          </p:cNvPr>
          <p:cNvSpPr txBox="1"/>
          <p:nvPr/>
        </p:nvSpPr>
        <p:spPr>
          <a:xfrm>
            <a:off x="1619627" y="3304414"/>
            <a:ext cx="3926075" cy="461665"/>
          </a:xfrm>
          <a:prstGeom prst="rect">
            <a:avLst/>
          </a:prstGeom>
          <a:noFill/>
        </p:spPr>
        <p:txBody>
          <a:bodyPr wrap="none" rtlCol="0">
            <a:spAutoFit/>
          </a:bodyPr>
          <a:lstStyle/>
          <a:p>
            <a:r>
              <a:rPr lang="fr-FR" sz="2400" u="sng" dirty="0">
                <a:latin typeface="Arial Black" panose="020B0A04020102020204" pitchFamily="34" charset="0"/>
              </a:rPr>
              <a:t>Questions à se poser :</a:t>
            </a:r>
          </a:p>
        </p:txBody>
      </p:sp>
      <p:sp>
        <p:nvSpPr>
          <p:cNvPr id="12" name="ZoneTexte 11">
            <a:extLst>
              <a:ext uri="{FF2B5EF4-FFF2-40B4-BE49-F238E27FC236}">
                <a16:creationId xmlns:a16="http://schemas.microsoft.com/office/drawing/2014/main" id="{38E09463-F104-45DB-9666-B89439C271C2}"/>
              </a:ext>
            </a:extLst>
          </p:cNvPr>
          <p:cNvSpPr txBox="1"/>
          <p:nvPr/>
        </p:nvSpPr>
        <p:spPr>
          <a:xfrm>
            <a:off x="8918668" y="2000043"/>
            <a:ext cx="1261884" cy="369332"/>
          </a:xfrm>
          <a:prstGeom prst="rect">
            <a:avLst/>
          </a:prstGeom>
          <a:noFill/>
        </p:spPr>
        <p:txBody>
          <a:bodyPr wrap="none" rtlCol="0">
            <a:spAutoFit/>
          </a:bodyPr>
          <a:lstStyle/>
          <a:p>
            <a:r>
              <a:rPr lang="fr-FR" b="1" dirty="0">
                <a:latin typeface="Arial Black" panose="020B0A04020102020204" pitchFamily="34" charset="0"/>
              </a:rPr>
              <a:t> - 2016 - </a:t>
            </a:r>
          </a:p>
        </p:txBody>
      </p:sp>
      <p:sp>
        <p:nvSpPr>
          <p:cNvPr id="13" name="ZoneTexte 12">
            <a:extLst>
              <a:ext uri="{FF2B5EF4-FFF2-40B4-BE49-F238E27FC236}">
                <a16:creationId xmlns:a16="http://schemas.microsoft.com/office/drawing/2014/main" id="{E277F4DD-36E4-4523-B757-14BAE58DF215}"/>
              </a:ext>
            </a:extLst>
          </p:cNvPr>
          <p:cNvSpPr txBox="1"/>
          <p:nvPr/>
        </p:nvSpPr>
        <p:spPr>
          <a:xfrm>
            <a:off x="1892297" y="2421354"/>
            <a:ext cx="3380734" cy="369332"/>
          </a:xfrm>
          <a:prstGeom prst="rect">
            <a:avLst/>
          </a:prstGeom>
          <a:noFill/>
          <a:ln w="28575">
            <a:solidFill>
              <a:schemeClr val="tx1"/>
            </a:solidFill>
          </a:ln>
        </p:spPr>
        <p:txBody>
          <a:bodyPr wrap="none" rtlCol="0">
            <a:spAutoFit/>
          </a:bodyPr>
          <a:lstStyle/>
          <a:p>
            <a:r>
              <a:rPr lang="fr-FR" dirty="0">
                <a:solidFill>
                  <a:schemeClr val="accent1"/>
                </a:solidFill>
                <a:latin typeface="Arial Black" panose="020B0A04020102020204" pitchFamily="34" charset="0"/>
              </a:rPr>
              <a:t>Notion clé d’OROGENESE</a:t>
            </a:r>
          </a:p>
        </p:txBody>
      </p:sp>
    </p:spTree>
    <p:extLst>
      <p:ext uri="{BB962C8B-B14F-4D97-AF65-F5344CB8AC3E}">
        <p14:creationId xmlns:p14="http://schemas.microsoft.com/office/powerpoint/2010/main" val="3716552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652">
                                          <p:stCondLst>
                                            <p:cond delay="0"/>
                                          </p:stCondLst>
                                        </p:cTn>
                                        <p:tgtEl>
                                          <p:spTgt spid="13"/>
                                        </p:tgtEl>
                                      </p:cBhvr>
                                    </p:animEffect>
                                    <p:anim calcmode="lin" valueType="num">
                                      <p:cBhvr>
                                        <p:cTn id="8" dur="2050"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747"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747" tmFilter="0, 0; 0.125,0.2665; 0.25,0.4; 0.375,0.465; 0.5,0.5;  0.625,0.535; 0.75,0.6; 0.875,0.7335; 1,1">
                                          <p:stCondLst>
                                            <p:cond delay="747"/>
                                          </p:stCondLst>
                                        </p:cTn>
                                        <p:tgtEl>
                                          <p:spTgt spid="13"/>
                                        </p:tgtEl>
                                        <p:attrNameLst>
                                          <p:attrName>ppt_y</p:attrName>
                                        </p:attrNameLst>
                                      </p:cBhvr>
                                      <p:tavLst>
                                        <p:tav tm="0" fmla="#ppt_y-sin(pi*$)/9">
                                          <p:val>
                                            <p:fltVal val="0"/>
                                          </p:val>
                                        </p:tav>
                                        <p:tav tm="100000">
                                          <p:val>
                                            <p:fltVal val="1"/>
                                          </p:val>
                                        </p:tav>
                                      </p:tavLst>
                                    </p:anim>
                                    <p:anim calcmode="lin" valueType="num">
                                      <p:cBhvr>
                                        <p:cTn id="11" dur="373" tmFilter="0, 0; 0.125,0.2665; 0.25,0.4; 0.375,0.465; 0.5,0.5;  0.625,0.535; 0.75,0.6; 0.875,0.7335; 1,1">
                                          <p:stCondLst>
                                            <p:cond delay="1490"/>
                                          </p:stCondLst>
                                        </p:cTn>
                                        <p:tgtEl>
                                          <p:spTgt spid="13"/>
                                        </p:tgtEl>
                                        <p:attrNameLst>
                                          <p:attrName>ppt_y</p:attrName>
                                        </p:attrNameLst>
                                      </p:cBhvr>
                                      <p:tavLst>
                                        <p:tav tm="0" fmla="#ppt_y-sin(pi*$)/27">
                                          <p:val>
                                            <p:fltVal val="0"/>
                                          </p:val>
                                        </p:tav>
                                        <p:tav tm="100000">
                                          <p:val>
                                            <p:fltVal val="1"/>
                                          </p:val>
                                        </p:tav>
                                      </p:tavLst>
                                    </p:anim>
                                    <p:anim calcmode="lin" valueType="num">
                                      <p:cBhvr>
                                        <p:cTn id="12" dur="185" tmFilter="0, 0; 0.125,0.2665; 0.25,0.4; 0.375,0.465; 0.5,0.5;  0.625,0.535; 0.75,0.6; 0.875,0.7335; 1,1">
                                          <p:stCondLst>
                                            <p:cond delay="1863"/>
                                          </p:stCondLst>
                                        </p:cTn>
                                        <p:tgtEl>
                                          <p:spTgt spid="13"/>
                                        </p:tgtEl>
                                        <p:attrNameLst>
                                          <p:attrName>ppt_y</p:attrName>
                                        </p:attrNameLst>
                                      </p:cBhvr>
                                      <p:tavLst>
                                        <p:tav tm="0" fmla="#ppt_y-sin(pi*$)/81">
                                          <p:val>
                                            <p:fltVal val="0"/>
                                          </p:val>
                                        </p:tav>
                                        <p:tav tm="100000">
                                          <p:val>
                                            <p:fltVal val="1"/>
                                          </p:val>
                                        </p:tav>
                                      </p:tavLst>
                                    </p:anim>
                                    <p:animScale>
                                      <p:cBhvr>
                                        <p:cTn id="13" dur="29">
                                          <p:stCondLst>
                                            <p:cond delay="731"/>
                                          </p:stCondLst>
                                        </p:cTn>
                                        <p:tgtEl>
                                          <p:spTgt spid="13"/>
                                        </p:tgtEl>
                                      </p:cBhvr>
                                      <p:to x="100000" y="60000"/>
                                    </p:animScale>
                                    <p:animScale>
                                      <p:cBhvr>
                                        <p:cTn id="14" dur="187" decel="50000">
                                          <p:stCondLst>
                                            <p:cond delay="761"/>
                                          </p:stCondLst>
                                        </p:cTn>
                                        <p:tgtEl>
                                          <p:spTgt spid="13"/>
                                        </p:tgtEl>
                                      </p:cBhvr>
                                      <p:to x="100000" y="100000"/>
                                    </p:animScale>
                                    <p:animScale>
                                      <p:cBhvr>
                                        <p:cTn id="15" dur="29">
                                          <p:stCondLst>
                                            <p:cond delay="1476"/>
                                          </p:stCondLst>
                                        </p:cTn>
                                        <p:tgtEl>
                                          <p:spTgt spid="13"/>
                                        </p:tgtEl>
                                      </p:cBhvr>
                                      <p:to x="100000" y="80000"/>
                                    </p:animScale>
                                    <p:animScale>
                                      <p:cBhvr>
                                        <p:cTn id="16" dur="187" decel="50000">
                                          <p:stCondLst>
                                            <p:cond delay="1505"/>
                                          </p:stCondLst>
                                        </p:cTn>
                                        <p:tgtEl>
                                          <p:spTgt spid="13"/>
                                        </p:tgtEl>
                                      </p:cBhvr>
                                      <p:to x="100000" y="100000"/>
                                    </p:animScale>
                                    <p:animScale>
                                      <p:cBhvr>
                                        <p:cTn id="17" dur="29">
                                          <p:stCondLst>
                                            <p:cond delay="1847"/>
                                          </p:stCondLst>
                                        </p:cTn>
                                        <p:tgtEl>
                                          <p:spTgt spid="13"/>
                                        </p:tgtEl>
                                      </p:cBhvr>
                                      <p:to x="100000" y="90000"/>
                                    </p:animScale>
                                    <p:animScale>
                                      <p:cBhvr>
                                        <p:cTn id="18" dur="187" decel="50000">
                                          <p:stCondLst>
                                            <p:cond delay="1876"/>
                                          </p:stCondLst>
                                        </p:cTn>
                                        <p:tgtEl>
                                          <p:spTgt spid="13"/>
                                        </p:tgtEl>
                                      </p:cBhvr>
                                      <p:to x="100000" y="100000"/>
                                    </p:animScale>
                                    <p:animScale>
                                      <p:cBhvr>
                                        <p:cTn id="19" dur="29">
                                          <p:stCondLst>
                                            <p:cond delay="2034"/>
                                          </p:stCondLst>
                                        </p:cTn>
                                        <p:tgtEl>
                                          <p:spTgt spid="13"/>
                                        </p:tgtEl>
                                      </p:cBhvr>
                                      <p:to x="100000" y="95000"/>
                                    </p:animScale>
                                    <p:animScale>
                                      <p:cBhvr>
                                        <p:cTn id="20" dur="187" decel="50000">
                                          <p:stCondLst>
                                            <p:cond delay="2063"/>
                                          </p:stCondLst>
                                        </p:cTn>
                                        <p:tgtEl>
                                          <p:spTgt spid="13"/>
                                        </p:tgtEl>
                                      </p:cBhvr>
                                      <p:to x="100000" y="100000"/>
                                    </p:animScale>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animEffect transition="in" filter="fade">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3D349E2-CDBF-4556-944A-EF61A980CDA8}"/>
              </a:ext>
            </a:extLst>
          </p:cNvPr>
          <p:cNvSpPr txBox="1"/>
          <p:nvPr/>
        </p:nvSpPr>
        <p:spPr>
          <a:xfrm>
            <a:off x="2171945" y="665331"/>
            <a:ext cx="7848110" cy="646331"/>
          </a:xfrm>
          <a:prstGeom prst="rect">
            <a:avLst/>
          </a:prstGeom>
          <a:noFill/>
        </p:spPr>
        <p:txBody>
          <a:bodyPr wrap="none" rtlCol="0">
            <a:spAutoFit/>
          </a:bodyPr>
          <a:lstStyle/>
          <a:p>
            <a:pPr algn="ctr"/>
            <a:r>
              <a:rPr lang="fr-FR" u="sng" dirty="0">
                <a:solidFill>
                  <a:schemeClr val="accent1"/>
                </a:solidFill>
                <a:latin typeface="Arial Black" panose="020B0A04020102020204" pitchFamily="34" charset="0"/>
              </a:rPr>
              <a:t>Ses origines :</a:t>
            </a:r>
          </a:p>
          <a:p>
            <a:pPr algn="ctr"/>
            <a:r>
              <a:rPr lang="fr-FR" dirty="0">
                <a:solidFill>
                  <a:schemeClr val="accent1"/>
                </a:solidFill>
                <a:latin typeface="Arial Black" panose="020B0A04020102020204" pitchFamily="34" charset="0"/>
              </a:rPr>
              <a:t>Un tracé imposé, sans concertation des populations locales </a:t>
            </a:r>
          </a:p>
        </p:txBody>
      </p:sp>
      <p:sp>
        <p:nvSpPr>
          <p:cNvPr id="6" name="ZoneTexte 5">
            <a:extLst>
              <a:ext uri="{FF2B5EF4-FFF2-40B4-BE49-F238E27FC236}">
                <a16:creationId xmlns:a16="http://schemas.microsoft.com/office/drawing/2014/main" id="{86A030E5-E4A3-45B5-98A5-B53CFC8DB4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pic>
        <p:nvPicPr>
          <p:cNvPr id="3" name="Image 2">
            <a:extLst>
              <a:ext uri="{FF2B5EF4-FFF2-40B4-BE49-F238E27FC236}">
                <a16:creationId xmlns:a16="http://schemas.microsoft.com/office/drawing/2014/main" id="{1D1CAF47-F3A0-4F36-B1E1-F2E073B4666A}"/>
              </a:ext>
            </a:extLst>
          </p:cNvPr>
          <p:cNvPicPr>
            <a:picLocks noChangeAspect="1"/>
          </p:cNvPicPr>
          <p:nvPr/>
        </p:nvPicPr>
        <p:blipFill rotWithShape="1">
          <a:blip r:embed="rId2">
            <a:extLst>
              <a:ext uri="{28A0092B-C50C-407E-A947-70E740481C1C}">
                <a14:useLocalDpi xmlns:a14="http://schemas.microsoft.com/office/drawing/2010/main" val="0"/>
              </a:ext>
            </a:extLst>
          </a:blip>
          <a:srcRect t="7682"/>
          <a:stretch/>
        </p:blipFill>
        <p:spPr>
          <a:xfrm>
            <a:off x="221083" y="2020173"/>
            <a:ext cx="5874917" cy="3896811"/>
          </a:xfrm>
          <a:prstGeom prst="rect">
            <a:avLst/>
          </a:prstGeom>
        </p:spPr>
      </p:pic>
      <p:pic>
        <p:nvPicPr>
          <p:cNvPr id="9" name="Image 8">
            <a:extLst>
              <a:ext uri="{FF2B5EF4-FFF2-40B4-BE49-F238E27FC236}">
                <a16:creationId xmlns:a16="http://schemas.microsoft.com/office/drawing/2014/main" id="{DDCA4A03-CCA7-4D8E-A1AD-DE07AD32C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812" y="2636921"/>
            <a:ext cx="5628105" cy="4221079"/>
          </a:xfrm>
          <a:prstGeom prst="rect">
            <a:avLst/>
          </a:prstGeom>
        </p:spPr>
      </p:pic>
      <p:sp>
        <p:nvSpPr>
          <p:cNvPr id="12" name="ZoneTexte 11">
            <a:extLst>
              <a:ext uri="{FF2B5EF4-FFF2-40B4-BE49-F238E27FC236}">
                <a16:creationId xmlns:a16="http://schemas.microsoft.com/office/drawing/2014/main" id="{F95CDEEF-7E22-4AB6-AA50-D1D0E588BFC7}"/>
              </a:ext>
            </a:extLst>
          </p:cNvPr>
          <p:cNvSpPr txBox="1"/>
          <p:nvPr/>
        </p:nvSpPr>
        <p:spPr>
          <a:xfrm>
            <a:off x="8049830" y="2023902"/>
            <a:ext cx="2214068" cy="400110"/>
          </a:xfrm>
          <a:prstGeom prst="rect">
            <a:avLst/>
          </a:prstGeom>
          <a:solidFill>
            <a:schemeClr val="bg1"/>
          </a:solidFill>
        </p:spPr>
        <p:txBody>
          <a:bodyPr wrap="none" rtlCol="0">
            <a:spAutoFit/>
          </a:bodyPr>
          <a:lstStyle/>
          <a:p>
            <a:pPr algn="ctr"/>
            <a:r>
              <a:rPr lang="fr-FR" sz="2000" b="1" dirty="0"/>
              <a:t>Berlin depuis 1961 </a:t>
            </a:r>
          </a:p>
        </p:txBody>
      </p:sp>
      <p:sp>
        <p:nvSpPr>
          <p:cNvPr id="7" name="ZoneTexte 6">
            <a:extLst>
              <a:ext uri="{FF2B5EF4-FFF2-40B4-BE49-F238E27FC236}">
                <a16:creationId xmlns:a16="http://schemas.microsoft.com/office/drawing/2014/main" id="{8F8DC818-96FF-43FA-B5A1-217A1D50BC7E}"/>
              </a:ext>
            </a:extLst>
          </p:cNvPr>
          <p:cNvSpPr txBox="1"/>
          <p:nvPr/>
        </p:nvSpPr>
        <p:spPr>
          <a:xfrm>
            <a:off x="2058765" y="1537927"/>
            <a:ext cx="2154564" cy="400110"/>
          </a:xfrm>
          <a:prstGeom prst="rect">
            <a:avLst/>
          </a:prstGeom>
          <a:solidFill>
            <a:schemeClr val="bg1"/>
          </a:solidFill>
        </p:spPr>
        <p:txBody>
          <a:bodyPr wrap="none" rtlCol="0">
            <a:spAutoFit/>
          </a:bodyPr>
          <a:lstStyle/>
          <a:p>
            <a:pPr algn="ctr"/>
            <a:r>
              <a:rPr lang="fr-FR" sz="2000" b="1" dirty="0"/>
              <a:t>Berlin avant 1961 </a:t>
            </a:r>
          </a:p>
        </p:txBody>
      </p:sp>
      <p:sp>
        <p:nvSpPr>
          <p:cNvPr id="2" name="ZoneTexte 1">
            <a:extLst>
              <a:ext uri="{FF2B5EF4-FFF2-40B4-BE49-F238E27FC236}">
                <a16:creationId xmlns:a16="http://schemas.microsoft.com/office/drawing/2014/main" id="{F7C61AA6-D110-4B51-9746-DDD9D715442A}"/>
              </a:ext>
            </a:extLst>
          </p:cNvPr>
          <p:cNvSpPr txBox="1"/>
          <p:nvPr/>
        </p:nvSpPr>
        <p:spPr>
          <a:xfrm>
            <a:off x="221083" y="6147941"/>
            <a:ext cx="5829929" cy="461665"/>
          </a:xfrm>
          <a:prstGeom prst="rect">
            <a:avLst/>
          </a:prstGeom>
          <a:noFill/>
        </p:spPr>
        <p:txBody>
          <a:bodyPr wrap="none" rtlCol="0">
            <a:spAutoFit/>
          </a:bodyPr>
          <a:lstStyle/>
          <a:p>
            <a:r>
              <a:rPr lang="fr-FR" sz="2400" b="1" dirty="0"/>
              <a:t>Seul choix possible : «</a:t>
            </a:r>
            <a:r>
              <a:rPr lang="fr-FR" sz="2400" b="1" i="1" dirty="0"/>
              <a:t> Voter avec ses pieds</a:t>
            </a:r>
            <a:r>
              <a:rPr lang="fr-FR" sz="2400" b="1" dirty="0"/>
              <a:t> »</a:t>
            </a:r>
          </a:p>
        </p:txBody>
      </p:sp>
    </p:spTree>
    <p:extLst>
      <p:ext uri="{BB962C8B-B14F-4D97-AF65-F5344CB8AC3E}">
        <p14:creationId xmlns:p14="http://schemas.microsoft.com/office/powerpoint/2010/main" val="2987574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26" presetClass="entr" presetSubtype="0" fill="hold" grpId="0" nodeType="with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6A030E5-E4A3-45B5-98A5-B53CFC8DB4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12" name="ZoneTexte 11">
            <a:extLst>
              <a:ext uri="{FF2B5EF4-FFF2-40B4-BE49-F238E27FC236}">
                <a16:creationId xmlns:a16="http://schemas.microsoft.com/office/drawing/2014/main" id="{F95CDEEF-7E22-4AB6-AA50-D1D0E588BFC7}"/>
              </a:ext>
            </a:extLst>
          </p:cNvPr>
          <p:cNvSpPr txBox="1"/>
          <p:nvPr/>
        </p:nvSpPr>
        <p:spPr>
          <a:xfrm>
            <a:off x="6456083" y="1399105"/>
            <a:ext cx="5069849" cy="400110"/>
          </a:xfrm>
          <a:prstGeom prst="rect">
            <a:avLst/>
          </a:prstGeom>
          <a:solidFill>
            <a:schemeClr val="bg1"/>
          </a:solidFill>
        </p:spPr>
        <p:txBody>
          <a:bodyPr wrap="none" rtlCol="0">
            <a:spAutoFit/>
          </a:bodyPr>
          <a:lstStyle/>
          <a:p>
            <a:r>
              <a:rPr lang="fr-FR" sz="2000" b="1" dirty="0"/>
              <a:t>Le cas du cachemire entre l’Inde et le Pakistan</a:t>
            </a:r>
          </a:p>
        </p:txBody>
      </p:sp>
      <p:pic>
        <p:nvPicPr>
          <p:cNvPr id="4" name="Image 3">
            <a:extLst>
              <a:ext uri="{FF2B5EF4-FFF2-40B4-BE49-F238E27FC236}">
                <a16:creationId xmlns:a16="http://schemas.microsoft.com/office/drawing/2014/main" id="{BB3292FD-701A-4D4A-AF91-E66E66106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4" y="1599160"/>
            <a:ext cx="3046910" cy="2099512"/>
          </a:xfrm>
          <a:prstGeom prst="rect">
            <a:avLst/>
          </a:prstGeom>
        </p:spPr>
      </p:pic>
      <p:pic>
        <p:nvPicPr>
          <p:cNvPr id="7" name="Image 6">
            <a:extLst>
              <a:ext uri="{FF2B5EF4-FFF2-40B4-BE49-F238E27FC236}">
                <a16:creationId xmlns:a16="http://schemas.microsoft.com/office/drawing/2014/main" id="{0F8501E2-F305-4CDE-978A-00D9F62BD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254" y="2087300"/>
            <a:ext cx="9092746" cy="4702654"/>
          </a:xfrm>
          <a:prstGeom prst="rect">
            <a:avLst/>
          </a:prstGeom>
        </p:spPr>
      </p:pic>
      <p:sp>
        <p:nvSpPr>
          <p:cNvPr id="17" name="Rectangle à coins arrondis 18">
            <a:hlinkClick r:id="rId5" action="ppaction://hlinkfile"/>
            <a:extLst>
              <a:ext uri="{FF2B5EF4-FFF2-40B4-BE49-F238E27FC236}">
                <a16:creationId xmlns:a16="http://schemas.microsoft.com/office/drawing/2014/main" id="{2C6AC5B6-BBC7-4683-AB0A-207FB7EDF2B0}"/>
              </a:ext>
            </a:extLst>
          </p:cNvPr>
          <p:cNvSpPr/>
          <p:nvPr/>
        </p:nvSpPr>
        <p:spPr>
          <a:xfrm>
            <a:off x="158964" y="4194083"/>
            <a:ext cx="3188161" cy="1374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b="1" dirty="0">
                <a:solidFill>
                  <a:schemeClr val="tx1"/>
                </a:solidFill>
                <a:latin typeface="Arial Black" pitchFamily="34" charset="0"/>
              </a:rPr>
              <a:t>Journal télévisé </a:t>
            </a:r>
          </a:p>
          <a:p>
            <a:pPr algn="ctr">
              <a:lnSpc>
                <a:spcPct val="150000"/>
              </a:lnSpc>
            </a:pPr>
            <a:r>
              <a:rPr lang="fr-FR" b="1" dirty="0">
                <a:solidFill>
                  <a:schemeClr val="tx1"/>
                </a:solidFill>
                <a:latin typeface="Arial Black" pitchFamily="34" charset="0"/>
              </a:rPr>
              <a:t>de 2008</a:t>
            </a:r>
            <a:endParaRPr lang="fr-FR" sz="1400" b="1" dirty="0">
              <a:solidFill>
                <a:schemeClr val="tx1"/>
              </a:solidFill>
              <a:latin typeface="Arial Black" pitchFamily="34" charset="0"/>
            </a:endParaRPr>
          </a:p>
          <a:p>
            <a:pPr algn="ctr"/>
            <a:endParaRPr lang="fr-FR" sz="1400" b="1" dirty="0">
              <a:solidFill>
                <a:schemeClr val="tx1"/>
              </a:solidFill>
              <a:latin typeface="Arial Black" pitchFamily="34" charset="0"/>
            </a:endParaRPr>
          </a:p>
          <a:p>
            <a:pPr algn="ctr"/>
            <a:r>
              <a:rPr lang="fr-FR" sz="1400" b="1" dirty="0">
                <a:solidFill>
                  <a:schemeClr val="tx1"/>
                </a:solidFill>
                <a:latin typeface="Arial Black" pitchFamily="34" charset="0"/>
              </a:rPr>
              <a:t>- 3 mm -</a:t>
            </a:r>
          </a:p>
        </p:txBody>
      </p:sp>
      <p:sp>
        <p:nvSpPr>
          <p:cNvPr id="18" name="Ellipse 17">
            <a:extLst>
              <a:ext uri="{FF2B5EF4-FFF2-40B4-BE49-F238E27FC236}">
                <a16:creationId xmlns:a16="http://schemas.microsoft.com/office/drawing/2014/main" id="{904FB0B4-E004-489E-8CDF-466606BF1A26}"/>
              </a:ext>
            </a:extLst>
          </p:cNvPr>
          <p:cNvSpPr/>
          <p:nvPr/>
        </p:nvSpPr>
        <p:spPr>
          <a:xfrm>
            <a:off x="4604084" y="4741901"/>
            <a:ext cx="673769" cy="2792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C31F3F22-B5D0-400F-B312-32BBB9828A1E}"/>
              </a:ext>
            </a:extLst>
          </p:cNvPr>
          <p:cNvSpPr/>
          <p:nvPr/>
        </p:nvSpPr>
        <p:spPr>
          <a:xfrm>
            <a:off x="4724400" y="5997459"/>
            <a:ext cx="673769" cy="27927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D0606C7-FBC8-47EF-868D-BF53F1F1AF0B}"/>
              </a:ext>
            </a:extLst>
          </p:cNvPr>
          <p:cNvSpPr txBox="1"/>
          <p:nvPr/>
        </p:nvSpPr>
        <p:spPr>
          <a:xfrm>
            <a:off x="2171945" y="665331"/>
            <a:ext cx="7848110" cy="646331"/>
          </a:xfrm>
          <a:prstGeom prst="rect">
            <a:avLst/>
          </a:prstGeom>
          <a:noFill/>
        </p:spPr>
        <p:txBody>
          <a:bodyPr wrap="none" rtlCol="0">
            <a:spAutoFit/>
          </a:bodyPr>
          <a:lstStyle/>
          <a:p>
            <a:pPr algn="ctr"/>
            <a:r>
              <a:rPr lang="fr-FR" u="sng" dirty="0">
                <a:solidFill>
                  <a:schemeClr val="accent1"/>
                </a:solidFill>
                <a:latin typeface="Arial Black" panose="020B0A04020102020204" pitchFamily="34" charset="0"/>
              </a:rPr>
              <a:t>Ses origines :</a:t>
            </a:r>
          </a:p>
          <a:p>
            <a:pPr algn="ctr"/>
            <a:r>
              <a:rPr lang="fr-FR" dirty="0">
                <a:solidFill>
                  <a:schemeClr val="accent1"/>
                </a:solidFill>
                <a:latin typeface="Arial Black" panose="020B0A04020102020204" pitchFamily="34" charset="0"/>
              </a:rPr>
              <a:t>Un tracé imposé, sans concertation des populations locales </a:t>
            </a:r>
          </a:p>
        </p:txBody>
      </p:sp>
    </p:spTree>
    <p:extLst>
      <p:ext uri="{BB962C8B-B14F-4D97-AF65-F5344CB8AC3E}">
        <p14:creationId xmlns:p14="http://schemas.microsoft.com/office/powerpoint/2010/main" val="378913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53" presetClass="entr" presetSubtype="16"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000" fill="hold"/>
                                        <p:tgtEl>
                                          <p:spTgt spid="18"/>
                                        </p:tgtEl>
                                        <p:attrNameLst>
                                          <p:attrName>ppt_w</p:attrName>
                                        </p:attrNameLst>
                                      </p:cBhvr>
                                      <p:tavLst>
                                        <p:tav tm="0">
                                          <p:val>
                                            <p:fltVal val="0"/>
                                          </p:val>
                                        </p:tav>
                                        <p:tav tm="100000">
                                          <p:val>
                                            <p:strVal val="#ppt_w"/>
                                          </p:val>
                                        </p:tav>
                                      </p:tavLst>
                                    </p:anim>
                                    <p:anim calcmode="lin" valueType="num">
                                      <p:cBhvr>
                                        <p:cTn id="20" dur="2000" fill="hold"/>
                                        <p:tgtEl>
                                          <p:spTgt spid="18"/>
                                        </p:tgtEl>
                                        <p:attrNameLst>
                                          <p:attrName>ppt_h</p:attrName>
                                        </p:attrNameLst>
                                      </p:cBhvr>
                                      <p:tavLst>
                                        <p:tav tm="0">
                                          <p:val>
                                            <p:fltVal val="0"/>
                                          </p:val>
                                        </p:tav>
                                        <p:tav tm="100000">
                                          <p:val>
                                            <p:strVal val="#ppt_h"/>
                                          </p:val>
                                        </p:tav>
                                      </p:tavLst>
                                    </p:anim>
                                    <p:animEffect transition="in" filter="fade">
                                      <p:cBhvr>
                                        <p:cTn id="21" dur="2000"/>
                                        <p:tgtEl>
                                          <p:spTgt spid="18"/>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19"/>
                                        </p:tgtEl>
                                        <p:attrNameLst>
                                          <p:attrName>style.visibility</p:attrName>
                                        </p:attrNameLst>
                                      </p:cBhvr>
                                      <p:to>
                                        <p:strVal val="visible"/>
                                      </p:to>
                                    </p:set>
                                    <p:anim calcmode="lin" valueType="num">
                                      <p:cBhvr>
                                        <p:cTn id="24" dur="2000" fill="hold"/>
                                        <p:tgtEl>
                                          <p:spTgt spid="19"/>
                                        </p:tgtEl>
                                        <p:attrNameLst>
                                          <p:attrName>ppt_w</p:attrName>
                                        </p:attrNameLst>
                                      </p:cBhvr>
                                      <p:tavLst>
                                        <p:tav tm="0">
                                          <p:val>
                                            <p:fltVal val="0"/>
                                          </p:val>
                                        </p:tav>
                                        <p:tav tm="100000">
                                          <p:val>
                                            <p:strVal val="#ppt_w"/>
                                          </p:val>
                                        </p:tav>
                                      </p:tavLst>
                                    </p:anim>
                                    <p:anim calcmode="lin" valueType="num">
                                      <p:cBhvr>
                                        <p:cTn id="25" dur="2000" fill="hold"/>
                                        <p:tgtEl>
                                          <p:spTgt spid="19"/>
                                        </p:tgtEl>
                                        <p:attrNameLst>
                                          <p:attrName>ppt_h</p:attrName>
                                        </p:attrNameLst>
                                      </p:cBhvr>
                                      <p:tavLst>
                                        <p:tav tm="0">
                                          <p:val>
                                            <p:fltVal val="0"/>
                                          </p:val>
                                        </p:tav>
                                        <p:tav tm="100000">
                                          <p:val>
                                            <p:strVal val="#ppt_h"/>
                                          </p:val>
                                        </p:tav>
                                      </p:tavLst>
                                    </p:anim>
                                    <p:animEffect transition="in" filter="fade">
                                      <p:cBhvr>
                                        <p:cTn id="2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2A0881D-0D6F-4209-A6B9-517AD6A79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6589" y="627367"/>
            <a:ext cx="7395411" cy="6230634"/>
          </a:xfrm>
          <a:prstGeom prst="rect">
            <a:avLst/>
          </a:prstGeom>
        </p:spPr>
      </p:pic>
      <p:pic>
        <p:nvPicPr>
          <p:cNvPr id="8" name="Image 7">
            <a:extLst>
              <a:ext uri="{FF2B5EF4-FFF2-40B4-BE49-F238E27FC236}">
                <a16:creationId xmlns:a16="http://schemas.microsoft.com/office/drawing/2014/main" id="{536CFB33-11DF-4557-AA94-23FB94FFE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9533"/>
            <a:ext cx="4705914" cy="4086302"/>
          </a:xfrm>
          <a:prstGeom prst="rect">
            <a:avLst/>
          </a:prstGeom>
        </p:spPr>
      </p:pic>
      <p:sp>
        <p:nvSpPr>
          <p:cNvPr id="11" name="ZoneTexte 10">
            <a:extLst>
              <a:ext uri="{FF2B5EF4-FFF2-40B4-BE49-F238E27FC236}">
                <a16:creationId xmlns:a16="http://schemas.microsoft.com/office/drawing/2014/main" id="{03D349E2-CDBF-4556-944A-EF61A980CDA8}"/>
              </a:ext>
            </a:extLst>
          </p:cNvPr>
          <p:cNvSpPr txBox="1"/>
          <p:nvPr/>
        </p:nvSpPr>
        <p:spPr>
          <a:xfrm>
            <a:off x="445672" y="5996135"/>
            <a:ext cx="3814570" cy="369332"/>
          </a:xfrm>
          <a:prstGeom prst="rect">
            <a:avLst/>
          </a:prstGeom>
          <a:noFill/>
        </p:spPr>
        <p:txBody>
          <a:bodyPr wrap="none" rtlCol="0">
            <a:spAutoFit/>
          </a:bodyPr>
          <a:lstStyle/>
          <a:p>
            <a:r>
              <a:rPr lang="fr-FR" dirty="0">
                <a:latin typeface="Arial Black" panose="020B0A04020102020204" pitchFamily="34" charset="0"/>
              </a:rPr>
              <a:t>Un terme né au XIII</a:t>
            </a:r>
            <a:r>
              <a:rPr lang="fr-FR" baseline="30000" dirty="0">
                <a:latin typeface="Arial Black" panose="020B0A04020102020204" pitchFamily="34" charset="0"/>
              </a:rPr>
              <a:t>ème</a:t>
            </a:r>
            <a:r>
              <a:rPr lang="fr-FR" dirty="0">
                <a:latin typeface="Arial Black" panose="020B0A04020102020204" pitchFamily="34" charset="0"/>
              </a:rPr>
              <a:t> siècle</a:t>
            </a:r>
          </a:p>
        </p:txBody>
      </p:sp>
      <p:sp>
        <p:nvSpPr>
          <p:cNvPr id="6" name="ZoneTexte 5">
            <a:extLst>
              <a:ext uri="{FF2B5EF4-FFF2-40B4-BE49-F238E27FC236}">
                <a16:creationId xmlns:a16="http://schemas.microsoft.com/office/drawing/2014/main" id="{86A030E5-E4A3-45B5-98A5-B53CFC8DB4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7" name="ZoneTexte 6">
            <a:extLst>
              <a:ext uri="{FF2B5EF4-FFF2-40B4-BE49-F238E27FC236}">
                <a16:creationId xmlns:a16="http://schemas.microsoft.com/office/drawing/2014/main" id="{1E5994C2-CC99-4BC5-B5F5-42214307DCCA}"/>
              </a:ext>
            </a:extLst>
          </p:cNvPr>
          <p:cNvSpPr txBox="1"/>
          <p:nvPr/>
        </p:nvSpPr>
        <p:spPr>
          <a:xfrm>
            <a:off x="0" y="926710"/>
            <a:ext cx="4876591" cy="369332"/>
          </a:xfrm>
          <a:prstGeom prst="rect">
            <a:avLst/>
          </a:prstGeom>
          <a:noFill/>
        </p:spPr>
        <p:txBody>
          <a:bodyPr wrap="none" rtlCol="0">
            <a:spAutoFit/>
          </a:bodyPr>
          <a:lstStyle/>
          <a:p>
            <a:r>
              <a:rPr lang="fr-FR" dirty="0">
                <a:solidFill>
                  <a:schemeClr val="accent1"/>
                </a:solidFill>
                <a:latin typeface="Arial Black" panose="020B0A04020102020204" pitchFamily="34" charset="0"/>
              </a:rPr>
              <a:t>A quand remonte l’idée de frontière ?</a:t>
            </a:r>
          </a:p>
        </p:txBody>
      </p:sp>
    </p:spTree>
    <p:extLst>
      <p:ext uri="{BB962C8B-B14F-4D97-AF65-F5344CB8AC3E}">
        <p14:creationId xmlns:p14="http://schemas.microsoft.com/office/powerpoint/2010/main" val="397448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3D349E2-CDBF-4556-944A-EF61A980CDA8}"/>
              </a:ext>
            </a:extLst>
          </p:cNvPr>
          <p:cNvSpPr txBox="1"/>
          <p:nvPr/>
        </p:nvSpPr>
        <p:spPr>
          <a:xfrm>
            <a:off x="-43548" y="704728"/>
            <a:ext cx="5866833" cy="369332"/>
          </a:xfrm>
          <a:prstGeom prst="rect">
            <a:avLst/>
          </a:prstGeom>
          <a:noFill/>
        </p:spPr>
        <p:txBody>
          <a:bodyPr wrap="square" rtlCol="0">
            <a:spAutoFit/>
          </a:bodyPr>
          <a:lstStyle/>
          <a:p>
            <a:pPr algn="ctr"/>
            <a:r>
              <a:rPr lang="fr-FR" u="sng" dirty="0">
                <a:solidFill>
                  <a:schemeClr val="accent1"/>
                </a:solidFill>
                <a:latin typeface="Arial Black" panose="020B0A04020102020204" pitchFamily="34" charset="0"/>
              </a:rPr>
              <a:t>Les fonctions de la frontière :</a:t>
            </a:r>
          </a:p>
        </p:txBody>
      </p:sp>
      <p:pic>
        <p:nvPicPr>
          <p:cNvPr id="5" name="Image 4">
            <a:extLst>
              <a:ext uri="{FF2B5EF4-FFF2-40B4-BE49-F238E27FC236}">
                <a16:creationId xmlns:a16="http://schemas.microsoft.com/office/drawing/2014/main" id="{0FB290AC-E5BA-4262-9168-A6CAC2898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285" y="615841"/>
            <a:ext cx="6368716" cy="6242159"/>
          </a:xfrm>
          <a:prstGeom prst="rect">
            <a:avLst/>
          </a:prstGeom>
        </p:spPr>
      </p:pic>
      <p:pic>
        <p:nvPicPr>
          <p:cNvPr id="7" name="Image 6">
            <a:extLst>
              <a:ext uri="{FF2B5EF4-FFF2-40B4-BE49-F238E27FC236}">
                <a16:creationId xmlns:a16="http://schemas.microsoft.com/office/drawing/2014/main" id="{C9E26416-8CF9-4E9E-8B76-A2C2F25A2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421" y="1388552"/>
            <a:ext cx="2918780" cy="4290353"/>
          </a:xfrm>
          <a:prstGeom prst="rect">
            <a:avLst/>
          </a:prstGeom>
        </p:spPr>
      </p:pic>
      <p:sp>
        <p:nvSpPr>
          <p:cNvPr id="13" name="ZoneTexte 12">
            <a:extLst>
              <a:ext uri="{FF2B5EF4-FFF2-40B4-BE49-F238E27FC236}">
                <a16:creationId xmlns:a16="http://schemas.microsoft.com/office/drawing/2014/main" id="{C7630F9A-2691-42F1-AE28-2962465A61AD}"/>
              </a:ext>
            </a:extLst>
          </p:cNvPr>
          <p:cNvSpPr txBox="1"/>
          <p:nvPr/>
        </p:nvSpPr>
        <p:spPr>
          <a:xfrm>
            <a:off x="1878357" y="5786553"/>
            <a:ext cx="1858907" cy="369332"/>
          </a:xfrm>
          <a:prstGeom prst="rect">
            <a:avLst/>
          </a:prstGeom>
          <a:solidFill>
            <a:schemeClr val="bg1"/>
          </a:solidFill>
        </p:spPr>
        <p:txBody>
          <a:bodyPr wrap="none" rtlCol="0">
            <a:spAutoFit/>
          </a:bodyPr>
          <a:lstStyle/>
          <a:p>
            <a:r>
              <a:rPr lang="fr-FR" b="1" dirty="0"/>
              <a:t>Maréchal Vauban</a:t>
            </a:r>
          </a:p>
        </p:txBody>
      </p:sp>
      <p:sp>
        <p:nvSpPr>
          <p:cNvPr id="9" name="ZoneTexte 8">
            <a:extLst>
              <a:ext uri="{FF2B5EF4-FFF2-40B4-BE49-F238E27FC236}">
                <a16:creationId xmlns:a16="http://schemas.microsoft.com/office/drawing/2014/main" id="{6B188D34-1A33-47F2-BCAA-4AA93D13181E}"/>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8" name="ZoneTexte 7">
            <a:extLst>
              <a:ext uri="{FF2B5EF4-FFF2-40B4-BE49-F238E27FC236}">
                <a16:creationId xmlns:a16="http://schemas.microsoft.com/office/drawing/2014/main" id="{6846D0EF-8182-4FE2-8D49-088F5EB863CB}"/>
              </a:ext>
            </a:extLst>
          </p:cNvPr>
          <p:cNvSpPr txBox="1"/>
          <p:nvPr/>
        </p:nvSpPr>
        <p:spPr>
          <a:xfrm>
            <a:off x="0" y="994429"/>
            <a:ext cx="5866833" cy="369332"/>
          </a:xfrm>
          <a:prstGeom prst="rect">
            <a:avLst/>
          </a:prstGeom>
          <a:noFill/>
        </p:spPr>
        <p:txBody>
          <a:bodyPr wrap="square" rtlCol="0">
            <a:spAutoFit/>
          </a:bodyPr>
          <a:lstStyle/>
          <a:p>
            <a:pPr algn="ctr"/>
            <a:r>
              <a:rPr lang="fr-FR" dirty="0">
                <a:solidFill>
                  <a:schemeClr val="accent1"/>
                </a:solidFill>
                <a:latin typeface="Arial Black" panose="020B0A04020102020204" pitchFamily="34" charset="0"/>
              </a:rPr>
              <a:t>Un instrument de contrôle et de domination</a:t>
            </a:r>
          </a:p>
        </p:txBody>
      </p:sp>
    </p:spTree>
    <p:extLst>
      <p:ext uri="{BB962C8B-B14F-4D97-AF65-F5344CB8AC3E}">
        <p14:creationId xmlns:p14="http://schemas.microsoft.com/office/powerpoint/2010/main" val="960089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0"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3D349E2-CDBF-4556-944A-EF61A980CDA8}"/>
              </a:ext>
            </a:extLst>
          </p:cNvPr>
          <p:cNvSpPr txBox="1"/>
          <p:nvPr/>
        </p:nvSpPr>
        <p:spPr>
          <a:xfrm>
            <a:off x="353348" y="1077662"/>
            <a:ext cx="4555362" cy="369332"/>
          </a:xfrm>
          <a:prstGeom prst="rect">
            <a:avLst/>
          </a:prstGeom>
          <a:noFill/>
        </p:spPr>
        <p:txBody>
          <a:bodyPr wrap="square" rtlCol="0">
            <a:spAutoFit/>
          </a:bodyPr>
          <a:lstStyle/>
          <a:p>
            <a:pPr algn="ctr"/>
            <a:r>
              <a:rPr lang="fr-FR" dirty="0">
                <a:solidFill>
                  <a:schemeClr val="accent1"/>
                </a:solidFill>
                <a:latin typeface="Arial Black" panose="020B0A04020102020204" pitchFamily="34" charset="0"/>
              </a:rPr>
              <a:t>Une production sociale</a:t>
            </a:r>
          </a:p>
        </p:txBody>
      </p:sp>
      <p:sp>
        <p:nvSpPr>
          <p:cNvPr id="13" name="ZoneTexte 12">
            <a:extLst>
              <a:ext uri="{FF2B5EF4-FFF2-40B4-BE49-F238E27FC236}">
                <a16:creationId xmlns:a16="http://schemas.microsoft.com/office/drawing/2014/main" id="{C7630F9A-2691-42F1-AE28-2962465A61AD}"/>
              </a:ext>
            </a:extLst>
          </p:cNvPr>
          <p:cNvSpPr txBox="1"/>
          <p:nvPr/>
        </p:nvSpPr>
        <p:spPr>
          <a:xfrm>
            <a:off x="4695092" y="6403284"/>
            <a:ext cx="7107202" cy="369332"/>
          </a:xfrm>
          <a:prstGeom prst="rect">
            <a:avLst/>
          </a:prstGeom>
          <a:solidFill>
            <a:schemeClr val="bg1"/>
          </a:solidFill>
        </p:spPr>
        <p:txBody>
          <a:bodyPr wrap="none" rtlCol="0">
            <a:spAutoFit/>
          </a:bodyPr>
          <a:lstStyle/>
          <a:p>
            <a:r>
              <a:rPr lang="fr-FR" b="1" dirty="0"/>
              <a:t>Pont entre Strasbourg – Kehl ( JT de France 3 de novembre 2018) – 2 mm</a:t>
            </a:r>
          </a:p>
        </p:txBody>
      </p:sp>
      <p:pic>
        <p:nvPicPr>
          <p:cNvPr id="15" name="Image 14">
            <a:hlinkClick r:id="rId2" action="ppaction://hlinkfile"/>
            <a:extLst>
              <a:ext uri="{FF2B5EF4-FFF2-40B4-BE49-F238E27FC236}">
                <a16:creationId xmlns:a16="http://schemas.microsoft.com/office/drawing/2014/main" id="{2D45173C-D730-47B5-A3D6-98A38EE78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092" y="1553254"/>
            <a:ext cx="7143560" cy="4743770"/>
          </a:xfrm>
          <a:prstGeom prst="rect">
            <a:avLst/>
          </a:prstGeom>
          <a:ln w="38100">
            <a:solidFill>
              <a:srgbClr val="FF0000"/>
            </a:solidFill>
          </a:ln>
        </p:spPr>
      </p:pic>
      <p:pic>
        <p:nvPicPr>
          <p:cNvPr id="17" name="Image 16">
            <a:extLst>
              <a:ext uri="{FF2B5EF4-FFF2-40B4-BE49-F238E27FC236}">
                <a16:creationId xmlns:a16="http://schemas.microsoft.com/office/drawing/2014/main" id="{787B379F-D6BD-43CD-BBDD-6D22DA671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04" y="2303585"/>
            <a:ext cx="2258438" cy="3876883"/>
          </a:xfrm>
          <a:prstGeom prst="rect">
            <a:avLst/>
          </a:prstGeom>
        </p:spPr>
      </p:pic>
      <p:sp>
        <p:nvSpPr>
          <p:cNvPr id="7" name="ZoneTexte 6">
            <a:extLst>
              <a:ext uri="{FF2B5EF4-FFF2-40B4-BE49-F238E27FC236}">
                <a16:creationId xmlns:a16="http://schemas.microsoft.com/office/drawing/2014/main" id="{675DCA49-5101-4A64-AF4D-781073C27BAC}"/>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8" name="ZoneTexte 7">
            <a:extLst>
              <a:ext uri="{FF2B5EF4-FFF2-40B4-BE49-F238E27FC236}">
                <a16:creationId xmlns:a16="http://schemas.microsoft.com/office/drawing/2014/main" id="{775A5D95-E367-4177-AE13-89B8B89193A3}"/>
              </a:ext>
            </a:extLst>
          </p:cNvPr>
          <p:cNvSpPr txBox="1"/>
          <p:nvPr/>
        </p:nvSpPr>
        <p:spPr>
          <a:xfrm>
            <a:off x="687911" y="1930651"/>
            <a:ext cx="2493824" cy="369332"/>
          </a:xfrm>
          <a:prstGeom prst="rect">
            <a:avLst/>
          </a:prstGeom>
          <a:solidFill>
            <a:schemeClr val="bg1"/>
          </a:solidFill>
        </p:spPr>
        <p:txBody>
          <a:bodyPr wrap="none" rtlCol="0">
            <a:spAutoFit/>
          </a:bodyPr>
          <a:lstStyle/>
          <a:p>
            <a:r>
              <a:rPr lang="fr-FR" b="1" u="sng" dirty="0"/>
              <a:t>L’exemple de Strasbourg</a:t>
            </a:r>
          </a:p>
        </p:txBody>
      </p:sp>
      <p:sp>
        <p:nvSpPr>
          <p:cNvPr id="9" name="ZoneTexte 8">
            <a:extLst>
              <a:ext uri="{FF2B5EF4-FFF2-40B4-BE49-F238E27FC236}">
                <a16:creationId xmlns:a16="http://schemas.microsoft.com/office/drawing/2014/main" id="{056D88C7-D7B3-4698-9EEF-4DFA74F7B894}"/>
              </a:ext>
            </a:extLst>
          </p:cNvPr>
          <p:cNvSpPr txBox="1"/>
          <p:nvPr/>
        </p:nvSpPr>
        <p:spPr>
          <a:xfrm>
            <a:off x="-43548" y="704728"/>
            <a:ext cx="5866833" cy="369332"/>
          </a:xfrm>
          <a:prstGeom prst="rect">
            <a:avLst/>
          </a:prstGeom>
          <a:noFill/>
        </p:spPr>
        <p:txBody>
          <a:bodyPr wrap="square" rtlCol="0">
            <a:spAutoFit/>
          </a:bodyPr>
          <a:lstStyle/>
          <a:p>
            <a:pPr algn="ctr"/>
            <a:r>
              <a:rPr lang="fr-FR" u="sng" dirty="0">
                <a:solidFill>
                  <a:schemeClr val="accent1"/>
                </a:solidFill>
                <a:latin typeface="Arial Black" panose="020B0A04020102020204" pitchFamily="34" charset="0"/>
              </a:rPr>
              <a:t>Les fonctions de la frontière :</a:t>
            </a:r>
          </a:p>
        </p:txBody>
      </p:sp>
    </p:spTree>
    <p:extLst>
      <p:ext uri="{BB962C8B-B14F-4D97-AF65-F5344CB8AC3E}">
        <p14:creationId xmlns:p14="http://schemas.microsoft.com/office/powerpoint/2010/main" val="3406892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10" presetClass="entr" presetSubtype="0" fill="hold" grpId="0" nodeType="withEffect">
                                  <p:stCondLst>
                                    <p:cond delay="7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ntr" presetSubtype="0" fill="hold" nodeType="withEffect">
                                  <p:stCondLst>
                                    <p:cond delay="75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par>
                                <p:cTn id="27" presetID="10" presetClass="entr" presetSubtype="0" fill="hold" nodeType="withEffect">
                                  <p:stCondLst>
                                    <p:cond delay="75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53" presetClass="entr" presetSubtype="16" fill="hold" grpId="0" nodeType="withEffect">
                                  <p:stCondLst>
                                    <p:cond delay="750"/>
                                  </p:stCondLst>
                                  <p:childTnLst>
                                    <p:set>
                                      <p:cBhvr>
                                        <p:cTn id="31" dur="1" fill="hold">
                                          <p:stCondLst>
                                            <p:cond delay="0"/>
                                          </p:stCondLst>
                                        </p:cTn>
                                        <p:tgtEl>
                                          <p:spTgt spid="8"/>
                                        </p:tgtEl>
                                        <p:attrNameLst>
                                          <p:attrName>style.visibility</p:attrName>
                                        </p:attrNameLst>
                                      </p:cBhvr>
                                      <p:to>
                                        <p:strVal val="visible"/>
                                      </p:to>
                                    </p:set>
                                    <p:anim calcmode="lin" valueType="num">
                                      <p:cBhvr>
                                        <p:cTn id="32" dur="1750" fill="hold"/>
                                        <p:tgtEl>
                                          <p:spTgt spid="8"/>
                                        </p:tgtEl>
                                        <p:attrNameLst>
                                          <p:attrName>ppt_w</p:attrName>
                                        </p:attrNameLst>
                                      </p:cBhvr>
                                      <p:tavLst>
                                        <p:tav tm="0">
                                          <p:val>
                                            <p:fltVal val="0"/>
                                          </p:val>
                                        </p:tav>
                                        <p:tav tm="100000">
                                          <p:val>
                                            <p:strVal val="#ppt_w"/>
                                          </p:val>
                                        </p:tav>
                                      </p:tavLst>
                                    </p:anim>
                                    <p:anim calcmode="lin" valueType="num">
                                      <p:cBhvr>
                                        <p:cTn id="33" dur="1750" fill="hold"/>
                                        <p:tgtEl>
                                          <p:spTgt spid="8"/>
                                        </p:tgtEl>
                                        <p:attrNameLst>
                                          <p:attrName>ppt_h</p:attrName>
                                        </p:attrNameLst>
                                      </p:cBhvr>
                                      <p:tavLst>
                                        <p:tav tm="0">
                                          <p:val>
                                            <p:fltVal val="0"/>
                                          </p:val>
                                        </p:tav>
                                        <p:tav tm="100000">
                                          <p:val>
                                            <p:strVal val="#ppt_h"/>
                                          </p:val>
                                        </p:tav>
                                      </p:tavLst>
                                    </p:anim>
                                    <p:animEffect transition="in" filter="fade">
                                      <p:cBhvr>
                                        <p:cTn id="34"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9CE0DA-5EBB-4A62-969E-479D8096D620}"/>
              </a:ext>
            </a:extLst>
          </p:cNvPr>
          <p:cNvSpPr txBox="1"/>
          <p:nvPr/>
        </p:nvSpPr>
        <p:spPr>
          <a:xfrm>
            <a:off x="989558" y="927792"/>
            <a:ext cx="9817303" cy="461665"/>
          </a:xfrm>
          <a:prstGeom prst="rect">
            <a:avLst/>
          </a:prstGeom>
          <a:noFill/>
        </p:spPr>
        <p:txBody>
          <a:bodyPr wrap="none" rtlCol="0">
            <a:spAutoFit/>
          </a:bodyPr>
          <a:lstStyle/>
          <a:p>
            <a:pPr algn="ctr"/>
            <a:r>
              <a:rPr lang="fr-FR" sz="2400" u="sng" dirty="0">
                <a:solidFill>
                  <a:schemeClr val="accent1"/>
                </a:solidFill>
                <a:latin typeface="Arial Black" panose="020B0A04020102020204" pitchFamily="34" charset="0"/>
              </a:rPr>
              <a:t>Pistes d’activités et documents à récupérer sur clé USB :</a:t>
            </a:r>
          </a:p>
        </p:txBody>
      </p:sp>
      <p:sp>
        <p:nvSpPr>
          <p:cNvPr id="6" name="ZoneTexte 5">
            <a:extLst>
              <a:ext uri="{FF2B5EF4-FFF2-40B4-BE49-F238E27FC236}">
                <a16:creationId xmlns:a16="http://schemas.microsoft.com/office/drawing/2014/main" id="{5BD6A518-8057-4EB0-8F8E-5BFB9CD818D4}"/>
              </a:ext>
            </a:extLst>
          </p:cNvPr>
          <p:cNvSpPr txBox="1"/>
          <p:nvPr/>
        </p:nvSpPr>
        <p:spPr>
          <a:xfrm>
            <a:off x="7817387" y="4714180"/>
            <a:ext cx="2547807" cy="589072"/>
          </a:xfrm>
          <a:prstGeom prst="rect">
            <a:avLst/>
          </a:prstGeom>
          <a:noFill/>
        </p:spPr>
        <p:txBody>
          <a:bodyPr wrap="square" rtlCol="0">
            <a:spAutoFit/>
          </a:bodyPr>
          <a:lstStyle/>
          <a:p>
            <a:pPr algn="r">
              <a:lnSpc>
                <a:spcPct val="150000"/>
              </a:lnSpc>
            </a:pPr>
            <a:r>
              <a:rPr lang="fr-FR" sz="2400" b="1" u="sng" dirty="0"/>
              <a:t>Taille :</a:t>
            </a:r>
            <a:r>
              <a:rPr lang="fr-FR" sz="2400" b="1" dirty="0"/>
              <a:t> 2,1 Go</a:t>
            </a:r>
          </a:p>
        </p:txBody>
      </p:sp>
      <p:sp>
        <p:nvSpPr>
          <p:cNvPr id="3" name="ZoneTexte 2">
            <a:extLst>
              <a:ext uri="{FF2B5EF4-FFF2-40B4-BE49-F238E27FC236}">
                <a16:creationId xmlns:a16="http://schemas.microsoft.com/office/drawing/2014/main" id="{03AED665-E635-437A-9C0F-374812E433D5}"/>
              </a:ext>
            </a:extLst>
          </p:cNvPr>
          <p:cNvSpPr txBox="1"/>
          <p:nvPr/>
        </p:nvSpPr>
        <p:spPr>
          <a:xfrm>
            <a:off x="7196741" y="2220822"/>
            <a:ext cx="4995259" cy="2251065"/>
          </a:xfrm>
          <a:prstGeom prst="rect">
            <a:avLst/>
          </a:prstGeom>
          <a:noFill/>
        </p:spPr>
        <p:txBody>
          <a:bodyPr wrap="square" rtlCol="0">
            <a:spAutoFit/>
          </a:bodyPr>
          <a:lstStyle/>
          <a:p>
            <a:pPr marL="285750" indent="-285750">
              <a:lnSpc>
                <a:spcPct val="150000"/>
              </a:lnSpc>
              <a:buFontTx/>
              <a:buChar char="-"/>
            </a:pPr>
            <a:r>
              <a:rPr lang="fr-FR" sz="2400" b="1" dirty="0"/>
              <a:t>Diaporama</a:t>
            </a:r>
          </a:p>
          <a:p>
            <a:pPr marL="285750" indent="-285750">
              <a:lnSpc>
                <a:spcPct val="150000"/>
              </a:lnSpc>
              <a:buFontTx/>
              <a:buChar char="-"/>
            </a:pPr>
            <a:r>
              <a:rPr lang="fr-FR" sz="2400" b="1" dirty="0"/>
              <a:t>Images classées par thèmes</a:t>
            </a:r>
          </a:p>
          <a:p>
            <a:pPr marL="285750" indent="-285750">
              <a:lnSpc>
                <a:spcPct val="150000"/>
              </a:lnSpc>
              <a:buFontTx/>
              <a:buChar char="-"/>
            </a:pPr>
            <a:r>
              <a:rPr lang="fr-FR" sz="2400" b="1" u="sng" dirty="0">
                <a:effectLst>
                  <a:outerShdw blurRad="38100" dist="38100" dir="2700000" algn="tl">
                    <a:srgbClr val="000000">
                      <a:alpha val="43137"/>
                    </a:srgbClr>
                  </a:outerShdw>
                </a:effectLst>
              </a:rPr>
              <a:t>Vidéo pour la classe</a:t>
            </a:r>
            <a:r>
              <a:rPr lang="fr-FR" sz="2400" b="1" dirty="0"/>
              <a:t> </a:t>
            </a:r>
          </a:p>
          <a:p>
            <a:pPr marL="285750" indent="-285750">
              <a:lnSpc>
                <a:spcPct val="150000"/>
              </a:lnSpc>
              <a:buFontTx/>
              <a:buChar char="-"/>
            </a:pPr>
            <a:r>
              <a:rPr lang="fr-FR" sz="2400" b="1" dirty="0"/>
              <a:t>Activités pour les élèves</a:t>
            </a:r>
          </a:p>
        </p:txBody>
      </p:sp>
      <p:sp>
        <p:nvSpPr>
          <p:cNvPr id="8" name="ZoneTexte 7">
            <a:extLst>
              <a:ext uri="{FF2B5EF4-FFF2-40B4-BE49-F238E27FC236}">
                <a16:creationId xmlns:a16="http://schemas.microsoft.com/office/drawing/2014/main" id="{555F576F-F84B-4202-82AB-A551E0AA814B}"/>
              </a:ext>
            </a:extLst>
          </p:cNvPr>
          <p:cNvSpPr txBox="1"/>
          <p:nvPr/>
        </p:nvSpPr>
        <p:spPr>
          <a:xfrm>
            <a:off x="0" y="0"/>
            <a:ext cx="12192000" cy="738664"/>
          </a:xfrm>
          <a:prstGeom prst="rect">
            <a:avLst/>
          </a:prstGeom>
          <a:solidFill>
            <a:srgbClr val="FFFF00"/>
          </a:solidFill>
        </p:spPr>
        <p:txBody>
          <a:bodyPr wrap="square" rtlCol="0">
            <a:spAutoFit/>
          </a:bodyPr>
          <a:lstStyle/>
          <a:p>
            <a:pPr algn="ctr"/>
            <a:r>
              <a:rPr lang="fr-FR" sz="2000" u="sng" dirty="0">
                <a:solidFill>
                  <a:srgbClr val="FF0000"/>
                </a:solidFill>
                <a:latin typeface="Arial Black" panose="020B0A04020102020204" pitchFamily="34" charset="0"/>
              </a:rPr>
              <a:t>Thème 3 :</a:t>
            </a:r>
            <a:r>
              <a:rPr lang="fr-FR" sz="2000" dirty="0">
                <a:solidFill>
                  <a:srgbClr val="FF0000"/>
                </a:solidFill>
                <a:latin typeface="Arial Black" panose="020B0A04020102020204" pitchFamily="34" charset="0"/>
              </a:rPr>
              <a:t> </a:t>
            </a:r>
            <a:r>
              <a:rPr lang="fr-FR" sz="2600" dirty="0">
                <a:solidFill>
                  <a:srgbClr val="FF0000"/>
                </a:solidFill>
                <a:latin typeface="Arial Black" panose="020B0A04020102020204" pitchFamily="34" charset="0"/>
              </a:rPr>
              <a:t>Étudier les divisions politiques du monde : </a:t>
            </a:r>
            <a:r>
              <a:rPr lang="fr-FR" sz="2600" i="1" dirty="0">
                <a:solidFill>
                  <a:srgbClr val="FF0000"/>
                </a:solidFill>
                <a:latin typeface="Arial Black" panose="020B0A04020102020204" pitchFamily="34" charset="0"/>
              </a:rPr>
              <a:t>Les frontières</a:t>
            </a:r>
          </a:p>
          <a:p>
            <a:pPr algn="ctr"/>
            <a:r>
              <a:rPr lang="fr-FR" sz="1600" dirty="0">
                <a:solidFill>
                  <a:srgbClr val="FF0000"/>
                </a:solidFill>
                <a:latin typeface="Arial Black" panose="020B0A04020102020204" pitchFamily="34" charset="0"/>
              </a:rPr>
              <a:t>(24-25 heures) </a:t>
            </a:r>
            <a:endParaRPr lang="fr-FR" sz="2400" dirty="0">
              <a:solidFill>
                <a:srgbClr val="FF0000"/>
              </a:solidFill>
              <a:latin typeface="Arial Black" panose="020B0A04020102020204" pitchFamily="34" charset="0"/>
            </a:endParaRPr>
          </a:p>
        </p:txBody>
      </p:sp>
      <p:pic>
        <p:nvPicPr>
          <p:cNvPr id="9" name="Image 8">
            <a:extLst>
              <a:ext uri="{FF2B5EF4-FFF2-40B4-BE49-F238E27FC236}">
                <a16:creationId xmlns:a16="http://schemas.microsoft.com/office/drawing/2014/main" id="{1234821A-B063-4E21-80A7-224995854942}"/>
              </a:ext>
            </a:extLst>
          </p:cNvPr>
          <p:cNvPicPr>
            <a:picLocks noChangeAspect="1"/>
          </p:cNvPicPr>
          <p:nvPr/>
        </p:nvPicPr>
        <p:blipFill rotWithShape="1">
          <a:blip r:embed="rId3"/>
          <a:srcRect l="14121" t="25439" r="54551" b="54647"/>
          <a:stretch/>
        </p:blipFill>
        <p:spPr>
          <a:xfrm>
            <a:off x="510554" y="1474439"/>
            <a:ext cx="5775159" cy="2063933"/>
          </a:xfrm>
          <a:prstGeom prst="rect">
            <a:avLst/>
          </a:prstGeom>
        </p:spPr>
      </p:pic>
      <p:pic>
        <p:nvPicPr>
          <p:cNvPr id="10" name="Image 9">
            <a:extLst>
              <a:ext uri="{FF2B5EF4-FFF2-40B4-BE49-F238E27FC236}">
                <a16:creationId xmlns:a16="http://schemas.microsoft.com/office/drawing/2014/main" id="{E9B70523-CE06-4AC7-B011-AB92ED14E99C}"/>
              </a:ext>
            </a:extLst>
          </p:cNvPr>
          <p:cNvPicPr>
            <a:picLocks noChangeAspect="1"/>
          </p:cNvPicPr>
          <p:nvPr/>
        </p:nvPicPr>
        <p:blipFill rotWithShape="1">
          <a:blip r:embed="rId4"/>
          <a:srcRect l="21448" t="28871" r="35789" b="33564"/>
          <a:stretch/>
        </p:blipFill>
        <p:spPr>
          <a:xfrm>
            <a:off x="320841" y="3623354"/>
            <a:ext cx="6154586" cy="3039666"/>
          </a:xfrm>
          <a:prstGeom prst="rect">
            <a:avLst/>
          </a:prstGeom>
          <a:ln w="28575">
            <a:solidFill>
              <a:schemeClr val="tx1"/>
            </a:solidFill>
          </a:ln>
        </p:spPr>
      </p:pic>
      <p:sp>
        <p:nvSpPr>
          <p:cNvPr id="4" name="Flèche : bas 3">
            <a:extLst>
              <a:ext uri="{FF2B5EF4-FFF2-40B4-BE49-F238E27FC236}">
                <a16:creationId xmlns:a16="http://schemas.microsoft.com/office/drawing/2014/main" id="{44475FE7-5ECC-4E52-BAB7-FFE24DCF3046}"/>
              </a:ext>
            </a:extLst>
          </p:cNvPr>
          <p:cNvSpPr/>
          <p:nvPr/>
        </p:nvSpPr>
        <p:spPr>
          <a:xfrm>
            <a:off x="2338753" y="3175494"/>
            <a:ext cx="562708" cy="40536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4295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25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750"/>
                                        <p:tgtEl>
                                          <p:spTgt spid="4"/>
                                        </p:tgtEl>
                                      </p:cBhvr>
                                    </p:animEffect>
                                  </p:childTnLst>
                                </p:cTn>
                              </p:par>
                              <p:par>
                                <p:cTn id="17" presetID="10" presetClass="entr" presetSubtype="0"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C7630F9A-2691-42F1-AE28-2962465A61AD}"/>
              </a:ext>
            </a:extLst>
          </p:cNvPr>
          <p:cNvSpPr txBox="1"/>
          <p:nvPr/>
        </p:nvSpPr>
        <p:spPr>
          <a:xfrm>
            <a:off x="5409303" y="1118192"/>
            <a:ext cx="5134932" cy="400110"/>
          </a:xfrm>
          <a:prstGeom prst="rect">
            <a:avLst/>
          </a:prstGeom>
          <a:solidFill>
            <a:schemeClr val="bg1"/>
          </a:solidFill>
        </p:spPr>
        <p:txBody>
          <a:bodyPr wrap="none" rtlCol="0">
            <a:spAutoFit/>
          </a:bodyPr>
          <a:lstStyle/>
          <a:p>
            <a:r>
              <a:rPr lang="fr-FR" sz="2000" b="1" dirty="0"/>
              <a:t>La plus grande zone transfrontalière au monde</a:t>
            </a:r>
          </a:p>
        </p:txBody>
      </p:sp>
      <p:pic>
        <p:nvPicPr>
          <p:cNvPr id="3" name="Image 2">
            <a:extLst>
              <a:ext uri="{FF2B5EF4-FFF2-40B4-BE49-F238E27FC236}">
                <a16:creationId xmlns:a16="http://schemas.microsoft.com/office/drawing/2014/main" id="{B3A8D65D-407D-4C11-A1BA-8D0386EE9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58" y="1587892"/>
            <a:ext cx="3315404" cy="2147144"/>
          </a:xfrm>
          <a:prstGeom prst="rect">
            <a:avLst/>
          </a:prstGeom>
        </p:spPr>
      </p:pic>
      <p:pic>
        <p:nvPicPr>
          <p:cNvPr id="7" name="Image 6">
            <a:extLst>
              <a:ext uri="{FF2B5EF4-FFF2-40B4-BE49-F238E27FC236}">
                <a16:creationId xmlns:a16="http://schemas.microsoft.com/office/drawing/2014/main" id="{1718205F-DCEC-4313-9BE8-E293CC3B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540" y="1562434"/>
            <a:ext cx="8430459" cy="5301969"/>
          </a:xfrm>
          <a:prstGeom prst="rect">
            <a:avLst/>
          </a:prstGeom>
        </p:spPr>
      </p:pic>
      <p:sp>
        <p:nvSpPr>
          <p:cNvPr id="9" name="ZoneTexte 8">
            <a:extLst>
              <a:ext uri="{FF2B5EF4-FFF2-40B4-BE49-F238E27FC236}">
                <a16:creationId xmlns:a16="http://schemas.microsoft.com/office/drawing/2014/main" id="{CEECA2C2-CD6E-4FF5-A916-57E0C37873EF}"/>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8" name="ZoneTexte 7">
            <a:extLst>
              <a:ext uri="{FF2B5EF4-FFF2-40B4-BE49-F238E27FC236}">
                <a16:creationId xmlns:a16="http://schemas.microsoft.com/office/drawing/2014/main" id="{59FA7F4C-502C-474F-A29B-C394368DC3BA}"/>
              </a:ext>
            </a:extLst>
          </p:cNvPr>
          <p:cNvSpPr txBox="1"/>
          <p:nvPr/>
        </p:nvSpPr>
        <p:spPr>
          <a:xfrm>
            <a:off x="-48221" y="4038744"/>
            <a:ext cx="3809761" cy="369332"/>
          </a:xfrm>
          <a:prstGeom prst="rect">
            <a:avLst/>
          </a:prstGeom>
          <a:solidFill>
            <a:schemeClr val="bg1"/>
          </a:solidFill>
        </p:spPr>
        <p:txBody>
          <a:bodyPr wrap="none" rtlCol="0">
            <a:spAutoFit/>
          </a:bodyPr>
          <a:lstStyle/>
          <a:p>
            <a:r>
              <a:rPr lang="fr-FR" b="1" u="sng" dirty="0"/>
              <a:t>L’exemple de le frontière EU- Mexique</a:t>
            </a:r>
          </a:p>
        </p:txBody>
      </p:sp>
      <p:sp>
        <p:nvSpPr>
          <p:cNvPr id="12" name="ZoneTexte 11">
            <a:extLst>
              <a:ext uri="{FF2B5EF4-FFF2-40B4-BE49-F238E27FC236}">
                <a16:creationId xmlns:a16="http://schemas.microsoft.com/office/drawing/2014/main" id="{DCBAD906-870C-40FA-B29F-EDDD9285CAC3}"/>
              </a:ext>
            </a:extLst>
          </p:cNvPr>
          <p:cNvSpPr txBox="1"/>
          <p:nvPr/>
        </p:nvSpPr>
        <p:spPr>
          <a:xfrm>
            <a:off x="353348" y="1077662"/>
            <a:ext cx="4555362" cy="369332"/>
          </a:xfrm>
          <a:prstGeom prst="rect">
            <a:avLst/>
          </a:prstGeom>
          <a:noFill/>
        </p:spPr>
        <p:txBody>
          <a:bodyPr wrap="square" rtlCol="0">
            <a:spAutoFit/>
          </a:bodyPr>
          <a:lstStyle/>
          <a:p>
            <a:pPr algn="ctr"/>
            <a:r>
              <a:rPr lang="fr-FR" dirty="0">
                <a:solidFill>
                  <a:schemeClr val="accent1"/>
                </a:solidFill>
                <a:latin typeface="Arial Black" panose="020B0A04020102020204" pitchFamily="34" charset="0"/>
              </a:rPr>
              <a:t>Une production sociale</a:t>
            </a:r>
          </a:p>
        </p:txBody>
      </p:sp>
      <p:sp>
        <p:nvSpPr>
          <p:cNvPr id="14" name="ZoneTexte 13">
            <a:extLst>
              <a:ext uri="{FF2B5EF4-FFF2-40B4-BE49-F238E27FC236}">
                <a16:creationId xmlns:a16="http://schemas.microsoft.com/office/drawing/2014/main" id="{12CEFA25-B40B-4BF2-BAD4-3219536A969E}"/>
              </a:ext>
            </a:extLst>
          </p:cNvPr>
          <p:cNvSpPr txBox="1"/>
          <p:nvPr/>
        </p:nvSpPr>
        <p:spPr>
          <a:xfrm>
            <a:off x="-43548" y="704728"/>
            <a:ext cx="5866833" cy="369332"/>
          </a:xfrm>
          <a:prstGeom prst="rect">
            <a:avLst/>
          </a:prstGeom>
          <a:noFill/>
        </p:spPr>
        <p:txBody>
          <a:bodyPr wrap="square" rtlCol="0">
            <a:spAutoFit/>
          </a:bodyPr>
          <a:lstStyle/>
          <a:p>
            <a:pPr algn="ctr"/>
            <a:r>
              <a:rPr lang="fr-FR" u="sng" dirty="0">
                <a:solidFill>
                  <a:schemeClr val="accent1"/>
                </a:solidFill>
                <a:latin typeface="Arial Black" panose="020B0A04020102020204" pitchFamily="34" charset="0"/>
              </a:rPr>
              <a:t>Les fonctions de la frontière :</a:t>
            </a:r>
          </a:p>
        </p:txBody>
      </p:sp>
    </p:spTree>
    <p:extLst>
      <p:ext uri="{BB962C8B-B14F-4D97-AF65-F5344CB8AC3E}">
        <p14:creationId xmlns:p14="http://schemas.microsoft.com/office/powerpoint/2010/main" val="616469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750" fill="hold"/>
                                        <p:tgtEl>
                                          <p:spTgt spid="8"/>
                                        </p:tgtEl>
                                        <p:attrNameLst>
                                          <p:attrName>ppt_w</p:attrName>
                                        </p:attrNameLst>
                                      </p:cBhvr>
                                      <p:tavLst>
                                        <p:tav tm="0">
                                          <p:val>
                                            <p:fltVal val="0"/>
                                          </p:val>
                                        </p:tav>
                                        <p:tav tm="100000">
                                          <p:val>
                                            <p:strVal val="#ppt_w"/>
                                          </p:val>
                                        </p:tav>
                                      </p:tavLst>
                                    </p:anim>
                                    <p:anim calcmode="lin" valueType="num">
                                      <p:cBhvr>
                                        <p:cTn id="17" dur="1750" fill="hold"/>
                                        <p:tgtEl>
                                          <p:spTgt spid="8"/>
                                        </p:tgtEl>
                                        <p:attrNameLst>
                                          <p:attrName>ppt_h</p:attrName>
                                        </p:attrNameLst>
                                      </p:cBhvr>
                                      <p:tavLst>
                                        <p:tav tm="0">
                                          <p:val>
                                            <p:fltVal val="0"/>
                                          </p:val>
                                        </p:tav>
                                        <p:tav tm="100000">
                                          <p:val>
                                            <p:strVal val="#ppt_h"/>
                                          </p:val>
                                        </p:tav>
                                      </p:tavLst>
                                    </p:anim>
                                    <p:animEffect transition="in" filter="fade">
                                      <p:cBhvr>
                                        <p:cTn id="18"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C7630F9A-2691-42F1-AE28-2962465A61AD}"/>
              </a:ext>
            </a:extLst>
          </p:cNvPr>
          <p:cNvSpPr txBox="1"/>
          <p:nvPr/>
        </p:nvSpPr>
        <p:spPr>
          <a:xfrm>
            <a:off x="5409303" y="1118192"/>
            <a:ext cx="5134932" cy="400110"/>
          </a:xfrm>
          <a:prstGeom prst="rect">
            <a:avLst/>
          </a:prstGeom>
          <a:solidFill>
            <a:schemeClr val="bg1"/>
          </a:solidFill>
        </p:spPr>
        <p:txBody>
          <a:bodyPr wrap="none" rtlCol="0">
            <a:spAutoFit/>
          </a:bodyPr>
          <a:lstStyle/>
          <a:p>
            <a:r>
              <a:rPr lang="fr-FR" sz="2000" b="1" dirty="0"/>
              <a:t>La plus grande zone transfrontalière au monde</a:t>
            </a:r>
          </a:p>
        </p:txBody>
      </p:sp>
      <p:pic>
        <p:nvPicPr>
          <p:cNvPr id="3" name="Image 2">
            <a:extLst>
              <a:ext uri="{FF2B5EF4-FFF2-40B4-BE49-F238E27FC236}">
                <a16:creationId xmlns:a16="http://schemas.microsoft.com/office/drawing/2014/main" id="{B3A8D65D-407D-4C11-A1BA-8D0386EE9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58" y="1587892"/>
            <a:ext cx="3315404" cy="2147144"/>
          </a:xfrm>
          <a:prstGeom prst="rect">
            <a:avLst/>
          </a:prstGeom>
        </p:spPr>
      </p:pic>
      <p:pic>
        <p:nvPicPr>
          <p:cNvPr id="7" name="Image 6">
            <a:extLst>
              <a:ext uri="{FF2B5EF4-FFF2-40B4-BE49-F238E27FC236}">
                <a16:creationId xmlns:a16="http://schemas.microsoft.com/office/drawing/2014/main" id="{1718205F-DCEC-4313-9BE8-E293CC3B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540" y="1562434"/>
            <a:ext cx="8430459" cy="5301969"/>
          </a:xfrm>
          <a:prstGeom prst="rect">
            <a:avLst/>
          </a:prstGeom>
        </p:spPr>
      </p:pic>
      <p:sp>
        <p:nvSpPr>
          <p:cNvPr id="9" name="ZoneTexte 8">
            <a:extLst>
              <a:ext uri="{FF2B5EF4-FFF2-40B4-BE49-F238E27FC236}">
                <a16:creationId xmlns:a16="http://schemas.microsoft.com/office/drawing/2014/main" id="{CEECA2C2-CD6E-4FF5-A916-57E0C37873EF}"/>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12" name="ZoneTexte 11">
            <a:extLst>
              <a:ext uri="{FF2B5EF4-FFF2-40B4-BE49-F238E27FC236}">
                <a16:creationId xmlns:a16="http://schemas.microsoft.com/office/drawing/2014/main" id="{DCBAD906-870C-40FA-B29F-EDDD9285CAC3}"/>
              </a:ext>
            </a:extLst>
          </p:cNvPr>
          <p:cNvSpPr txBox="1"/>
          <p:nvPr/>
        </p:nvSpPr>
        <p:spPr>
          <a:xfrm>
            <a:off x="353348" y="1077662"/>
            <a:ext cx="4555362" cy="369332"/>
          </a:xfrm>
          <a:prstGeom prst="rect">
            <a:avLst/>
          </a:prstGeom>
          <a:noFill/>
        </p:spPr>
        <p:txBody>
          <a:bodyPr wrap="square" rtlCol="0">
            <a:spAutoFit/>
          </a:bodyPr>
          <a:lstStyle/>
          <a:p>
            <a:pPr algn="ctr"/>
            <a:r>
              <a:rPr lang="fr-FR" dirty="0">
                <a:solidFill>
                  <a:schemeClr val="accent1"/>
                </a:solidFill>
                <a:latin typeface="Arial Black" panose="020B0A04020102020204" pitchFamily="34" charset="0"/>
              </a:rPr>
              <a:t>Une production sociale</a:t>
            </a:r>
          </a:p>
        </p:txBody>
      </p:sp>
      <p:sp>
        <p:nvSpPr>
          <p:cNvPr id="14" name="ZoneTexte 13">
            <a:extLst>
              <a:ext uri="{FF2B5EF4-FFF2-40B4-BE49-F238E27FC236}">
                <a16:creationId xmlns:a16="http://schemas.microsoft.com/office/drawing/2014/main" id="{12CEFA25-B40B-4BF2-BAD4-3219536A969E}"/>
              </a:ext>
            </a:extLst>
          </p:cNvPr>
          <p:cNvSpPr txBox="1"/>
          <p:nvPr/>
        </p:nvSpPr>
        <p:spPr>
          <a:xfrm>
            <a:off x="-43548" y="704728"/>
            <a:ext cx="5866833" cy="369332"/>
          </a:xfrm>
          <a:prstGeom prst="rect">
            <a:avLst/>
          </a:prstGeom>
          <a:noFill/>
        </p:spPr>
        <p:txBody>
          <a:bodyPr wrap="square" rtlCol="0">
            <a:spAutoFit/>
          </a:bodyPr>
          <a:lstStyle/>
          <a:p>
            <a:pPr algn="ctr"/>
            <a:r>
              <a:rPr lang="fr-FR" u="sng" dirty="0">
                <a:solidFill>
                  <a:schemeClr val="accent1"/>
                </a:solidFill>
                <a:latin typeface="Arial Black" panose="020B0A04020102020204" pitchFamily="34" charset="0"/>
              </a:rPr>
              <a:t>Les fonctions de la frontière :</a:t>
            </a:r>
          </a:p>
        </p:txBody>
      </p:sp>
      <p:pic>
        <p:nvPicPr>
          <p:cNvPr id="10" name="Image 9">
            <a:extLst>
              <a:ext uri="{FF2B5EF4-FFF2-40B4-BE49-F238E27FC236}">
                <a16:creationId xmlns:a16="http://schemas.microsoft.com/office/drawing/2014/main" id="{8DEA4736-87B0-4811-9FE7-E1AEB4D21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83" y="1562434"/>
            <a:ext cx="3481754" cy="2417305"/>
          </a:xfrm>
          <a:prstGeom prst="rect">
            <a:avLst/>
          </a:prstGeom>
        </p:spPr>
      </p:pic>
      <p:sp>
        <p:nvSpPr>
          <p:cNvPr id="11" name="ZoneTexte 10">
            <a:extLst>
              <a:ext uri="{FF2B5EF4-FFF2-40B4-BE49-F238E27FC236}">
                <a16:creationId xmlns:a16="http://schemas.microsoft.com/office/drawing/2014/main" id="{3539F656-2E08-4909-A9EF-39625DC7CE3D}"/>
              </a:ext>
            </a:extLst>
          </p:cNvPr>
          <p:cNvSpPr txBox="1"/>
          <p:nvPr/>
        </p:nvSpPr>
        <p:spPr>
          <a:xfrm>
            <a:off x="-48221" y="4038744"/>
            <a:ext cx="3809761" cy="369332"/>
          </a:xfrm>
          <a:prstGeom prst="rect">
            <a:avLst/>
          </a:prstGeom>
          <a:solidFill>
            <a:schemeClr val="bg1"/>
          </a:solidFill>
        </p:spPr>
        <p:txBody>
          <a:bodyPr wrap="none" rtlCol="0">
            <a:spAutoFit/>
          </a:bodyPr>
          <a:lstStyle/>
          <a:p>
            <a:r>
              <a:rPr lang="fr-FR" b="1" u="sng" dirty="0"/>
              <a:t>L’exemple de le frontière EU- Mexique</a:t>
            </a:r>
          </a:p>
        </p:txBody>
      </p:sp>
      <p:pic>
        <p:nvPicPr>
          <p:cNvPr id="15" name="Image 14">
            <a:extLst>
              <a:ext uri="{FF2B5EF4-FFF2-40B4-BE49-F238E27FC236}">
                <a16:creationId xmlns:a16="http://schemas.microsoft.com/office/drawing/2014/main" id="{25D82224-ABD8-4C97-952A-FE1FB0907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712" y="1562434"/>
            <a:ext cx="8479991" cy="5320803"/>
          </a:xfrm>
          <a:prstGeom prst="rect">
            <a:avLst/>
          </a:prstGeom>
        </p:spPr>
      </p:pic>
      <p:sp>
        <p:nvSpPr>
          <p:cNvPr id="16" name="ZoneTexte 15">
            <a:extLst>
              <a:ext uri="{FF2B5EF4-FFF2-40B4-BE49-F238E27FC236}">
                <a16:creationId xmlns:a16="http://schemas.microsoft.com/office/drawing/2014/main" id="{1BBB282F-74DC-4141-AE79-4704C3E729EF}"/>
              </a:ext>
            </a:extLst>
          </p:cNvPr>
          <p:cNvSpPr txBox="1"/>
          <p:nvPr/>
        </p:nvSpPr>
        <p:spPr>
          <a:xfrm>
            <a:off x="401033" y="4609723"/>
            <a:ext cx="2800441" cy="1088824"/>
          </a:xfrm>
          <a:prstGeom prst="rect">
            <a:avLst/>
          </a:prstGeom>
          <a:noFill/>
          <a:ln w="28575">
            <a:solidFill>
              <a:schemeClr val="tx1"/>
            </a:solidFill>
          </a:ln>
        </p:spPr>
        <p:txBody>
          <a:bodyPr wrap="square" rtlCol="0">
            <a:spAutoFit/>
          </a:bodyPr>
          <a:lstStyle/>
          <a:p>
            <a:pPr algn="ctr">
              <a:lnSpc>
                <a:spcPct val="150000"/>
              </a:lnSpc>
            </a:pPr>
            <a:r>
              <a:rPr lang="fr-FR" dirty="0">
                <a:solidFill>
                  <a:schemeClr val="accent1"/>
                </a:solidFill>
                <a:latin typeface="Arial Black" panose="020B0A04020102020204" pitchFamily="34" charset="0"/>
              </a:rPr>
              <a:t>Frontière ouverte </a:t>
            </a:r>
          </a:p>
          <a:p>
            <a:pPr algn="ctr">
              <a:lnSpc>
                <a:spcPct val="150000"/>
              </a:lnSpc>
            </a:pPr>
            <a:r>
              <a:rPr lang="fr-FR" dirty="0">
                <a:solidFill>
                  <a:schemeClr val="accent1"/>
                </a:solidFill>
                <a:latin typeface="Arial Black" panose="020B0A04020102020204" pitchFamily="34" charset="0"/>
              </a:rPr>
              <a:t>ou fermée ?</a:t>
            </a:r>
            <a:endParaRPr lang="fr-FR" sz="1100" dirty="0">
              <a:solidFill>
                <a:schemeClr val="accent1"/>
              </a:solidFill>
              <a:latin typeface="Arial Black" panose="020B0A04020102020204" pitchFamily="34" charset="0"/>
            </a:endParaRPr>
          </a:p>
          <a:p>
            <a:pPr algn="ctr">
              <a:lnSpc>
                <a:spcPct val="150000"/>
              </a:lnSpc>
            </a:pPr>
            <a:endParaRPr lang="fr-FR" sz="600" dirty="0">
              <a:solidFill>
                <a:schemeClr val="accent1"/>
              </a:solidFill>
              <a:latin typeface="Arial Black" panose="020B0A04020102020204" pitchFamily="34" charset="0"/>
            </a:endParaRPr>
          </a:p>
        </p:txBody>
      </p:sp>
      <p:sp>
        <p:nvSpPr>
          <p:cNvPr id="17" name="ZoneTexte 16">
            <a:extLst>
              <a:ext uri="{FF2B5EF4-FFF2-40B4-BE49-F238E27FC236}">
                <a16:creationId xmlns:a16="http://schemas.microsoft.com/office/drawing/2014/main" id="{60B318BE-CB8E-4039-AA8A-8ADF1CE2D7C9}"/>
              </a:ext>
            </a:extLst>
          </p:cNvPr>
          <p:cNvSpPr txBox="1"/>
          <p:nvPr/>
        </p:nvSpPr>
        <p:spPr>
          <a:xfrm>
            <a:off x="355401" y="5886665"/>
            <a:ext cx="3002516" cy="880241"/>
          </a:xfrm>
          <a:prstGeom prst="rect">
            <a:avLst/>
          </a:prstGeom>
          <a:noFill/>
        </p:spPr>
        <p:txBody>
          <a:bodyPr wrap="square" rtlCol="0">
            <a:spAutoFit/>
          </a:bodyPr>
          <a:lstStyle/>
          <a:p>
            <a:pPr algn="ctr">
              <a:lnSpc>
                <a:spcPct val="150000"/>
              </a:lnSpc>
            </a:pPr>
            <a:r>
              <a:rPr lang="fr-FR" dirty="0">
                <a:solidFill>
                  <a:srgbClr val="FF0000"/>
                </a:solidFill>
                <a:latin typeface="Arial Black" panose="020B0A04020102020204" pitchFamily="34" charset="0"/>
              </a:rPr>
              <a:t>Notion de frontière asymétrique</a:t>
            </a:r>
          </a:p>
        </p:txBody>
      </p:sp>
    </p:spTree>
    <p:extLst>
      <p:ext uri="{BB962C8B-B14F-4D97-AF65-F5344CB8AC3E}">
        <p14:creationId xmlns:p14="http://schemas.microsoft.com/office/powerpoint/2010/main" val="194546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par>
                                <p:cTn id="10" presetID="10" presetClass="entr" presetSubtype="0"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26" presetClass="entr" presetSubtype="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par>
                                <p:cTn id="29" presetID="47" presetClass="entr" presetSubtype="0" fill="hold" grpId="0" nodeType="withEffect">
                                  <p:stCondLst>
                                    <p:cond delay="1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3D349E2-CDBF-4556-944A-EF61A980CDA8}"/>
              </a:ext>
            </a:extLst>
          </p:cNvPr>
          <p:cNvSpPr txBox="1"/>
          <p:nvPr/>
        </p:nvSpPr>
        <p:spPr>
          <a:xfrm>
            <a:off x="1822586" y="777173"/>
            <a:ext cx="8546827" cy="369332"/>
          </a:xfrm>
          <a:prstGeom prst="rect">
            <a:avLst/>
          </a:prstGeom>
          <a:noFill/>
        </p:spPr>
        <p:txBody>
          <a:bodyPr wrap="none" rtlCol="0">
            <a:spAutoFit/>
          </a:bodyPr>
          <a:lstStyle/>
          <a:p>
            <a:r>
              <a:rPr lang="fr-FR" dirty="0">
                <a:solidFill>
                  <a:schemeClr val="accent1"/>
                </a:solidFill>
                <a:latin typeface="Arial Black" panose="020B0A04020102020204" pitchFamily="34" charset="0"/>
              </a:rPr>
              <a:t>Un concept central dans les discours idéologiques contemporains</a:t>
            </a:r>
          </a:p>
        </p:txBody>
      </p:sp>
      <p:sp>
        <p:nvSpPr>
          <p:cNvPr id="13" name="ZoneTexte 12">
            <a:extLst>
              <a:ext uri="{FF2B5EF4-FFF2-40B4-BE49-F238E27FC236}">
                <a16:creationId xmlns:a16="http://schemas.microsoft.com/office/drawing/2014/main" id="{C7630F9A-2691-42F1-AE28-2962465A61AD}"/>
              </a:ext>
            </a:extLst>
          </p:cNvPr>
          <p:cNvSpPr txBox="1"/>
          <p:nvPr/>
        </p:nvSpPr>
        <p:spPr>
          <a:xfrm>
            <a:off x="3215464" y="6315503"/>
            <a:ext cx="6651693" cy="461665"/>
          </a:xfrm>
          <a:prstGeom prst="rect">
            <a:avLst/>
          </a:prstGeom>
          <a:solidFill>
            <a:schemeClr val="bg1"/>
          </a:solidFill>
        </p:spPr>
        <p:txBody>
          <a:bodyPr wrap="none" rtlCol="0">
            <a:spAutoFit/>
          </a:bodyPr>
          <a:lstStyle/>
          <a:p>
            <a:r>
              <a:rPr lang="fr-FR" sz="2000" b="1" dirty="0"/>
              <a:t>Vers un </a:t>
            </a:r>
            <a:r>
              <a:rPr lang="fr-FR" sz="2400" b="1" i="1" dirty="0">
                <a:effectLst>
                  <a:outerShdw blurRad="38100" dist="38100" dir="2700000" algn="tl">
                    <a:srgbClr val="000000">
                      <a:alpha val="43137"/>
                    </a:srgbClr>
                  </a:outerShdw>
                </a:effectLst>
              </a:rPr>
              <a:t>effacement</a:t>
            </a:r>
            <a:r>
              <a:rPr lang="fr-FR" sz="2000" b="1" dirty="0"/>
              <a:t> ou un </a:t>
            </a:r>
            <a:r>
              <a:rPr lang="fr-FR" sz="2400" b="1" i="1" dirty="0">
                <a:effectLst>
                  <a:outerShdw blurRad="38100" dist="38100" dir="2700000" algn="tl">
                    <a:srgbClr val="000000">
                      <a:alpha val="43137"/>
                    </a:srgbClr>
                  </a:outerShdw>
                </a:effectLst>
              </a:rPr>
              <a:t>renforcement </a:t>
            </a:r>
            <a:r>
              <a:rPr lang="fr-FR" sz="2000" b="1" dirty="0"/>
              <a:t>des frontières ?</a:t>
            </a:r>
          </a:p>
        </p:txBody>
      </p:sp>
      <p:pic>
        <p:nvPicPr>
          <p:cNvPr id="7" name="Image 6">
            <a:extLst>
              <a:ext uri="{FF2B5EF4-FFF2-40B4-BE49-F238E27FC236}">
                <a16:creationId xmlns:a16="http://schemas.microsoft.com/office/drawing/2014/main" id="{93D5E1CA-CD99-46F3-B756-60B8254AD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324" y="1260963"/>
            <a:ext cx="3082709" cy="4800587"/>
          </a:xfrm>
          <a:prstGeom prst="rect">
            <a:avLst/>
          </a:prstGeom>
        </p:spPr>
      </p:pic>
      <p:pic>
        <p:nvPicPr>
          <p:cNvPr id="16" name="Image 15">
            <a:extLst>
              <a:ext uri="{FF2B5EF4-FFF2-40B4-BE49-F238E27FC236}">
                <a16:creationId xmlns:a16="http://schemas.microsoft.com/office/drawing/2014/main" id="{BB64D77F-46A8-41CF-8D1A-9302CDF03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967" y="1400458"/>
            <a:ext cx="3328578" cy="4811778"/>
          </a:xfrm>
          <a:prstGeom prst="rect">
            <a:avLst/>
          </a:prstGeom>
        </p:spPr>
      </p:pic>
      <p:sp>
        <p:nvSpPr>
          <p:cNvPr id="8" name="ZoneTexte 7">
            <a:extLst>
              <a:ext uri="{FF2B5EF4-FFF2-40B4-BE49-F238E27FC236}">
                <a16:creationId xmlns:a16="http://schemas.microsoft.com/office/drawing/2014/main" id="{7F2A85E5-D87A-4764-994A-B978156ADF7C}"/>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Tree>
    <p:extLst>
      <p:ext uri="{BB962C8B-B14F-4D97-AF65-F5344CB8AC3E}">
        <p14:creationId xmlns:p14="http://schemas.microsoft.com/office/powerpoint/2010/main" val="884026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C98AC2C-8BF4-4411-AF4A-3095FBC3E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8943" y="2008424"/>
            <a:ext cx="6433057" cy="2953955"/>
          </a:xfrm>
          <a:prstGeom prst="rect">
            <a:avLst/>
          </a:prstGeom>
        </p:spPr>
      </p:pic>
      <p:sp>
        <p:nvSpPr>
          <p:cNvPr id="9" name="ZoneTexte 8">
            <a:extLst>
              <a:ext uri="{FF2B5EF4-FFF2-40B4-BE49-F238E27FC236}">
                <a16:creationId xmlns:a16="http://schemas.microsoft.com/office/drawing/2014/main" id="{7E815727-2356-4EFB-ABB8-9ED496722547}"/>
              </a:ext>
            </a:extLst>
          </p:cNvPr>
          <p:cNvSpPr txBox="1"/>
          <p:nvPr/>
        </p:nvSpPr>
        <p:spPr>
          <a:xfrm>
            <a:off x="6930189" y="5482812"/>
            <a:ext cx="4555958" cy="369332"/>
          </a:xfrm>
          <a:prstGeom prst="rect">
            <a:avLst/>
          </a:prstGeom>
          <a:noFill/>
        </p:spPr>
        <p:txBody>
          <a:bodyPr wrap="square" rtlCol="0">
            <a:spAutoFit/>
          </a:bodyPr>
          <a:lstStyle/>
          <a:p>
            <a:pPr algn="ctr"/>
            <a:r>
              <a:rPr lang="fr-FR" b="1" dirty="0"/>
              <a:t>Caricature publiée dans </a:t>
            </a:r>
            <a:r>
              <a:rPr lang="fr-FR" b="1" i="1" dirty="0"/>
              <a:t>Der Spiegel </a:t>
            </a:r>
            <a:r>
              <a:rPr lang="fr-FR" b="1" dirty="0"/>
              <a:t>en 2012</a:t>
            </a:r>
          </a:p>
        </p:txBody>
      </p:sp>
      <p:sp>
        <p:nvSpPr>
          <p:cNvPr id="11" name="ZoneTexte 10">
            <a:extLst>
              <a:ext uri="{FF2B5EF4-FFF2-40B4-BE49-F238E27FC236}">
                <a16:creationId xmlns:a16="http://schemas.microsoft.com/office/drawing/2014/main" id="{44C65D45-AB5D-4FD5-A567-3597430DD562}"/>
              </a:ext>
            </a:extLst>
          </p:cNvPr>
          <p:cNvSpPr txBox="1"/>
          <p:nvPr/>
        </p:nvSpPr>
        <p:spPr>
          <a:xfrm>
            <a:off x="174721" y="5878884"/>
            <a:ext cx="5921279" cy="369332"/>
          </a:xfrm>
          <a:prstGeom prst="rect">
            <a:avLst/>
          </a:prstGeom>
          <a:noFill/>
        </p:spPr>
        <p:txBody>
          <a:bodyPr wrap="square" rtlCol="0">
            <a:spAutoFit/>
          </a:bodyPr>
          <a:lstStyle/>
          <a:p>
            <a:pPr algn="ctr"/>
            <a:r>
              <a:rPr lang="fr-FR" b="1" dirty="0"/>
              <a:t>Le monde actuel vu par le dessinateur Marc Chalvin en 2008</a:t>
            </a:r>
            <a:endParaRPr lang="fr-FR" dirty="0"/>
          </a:p>
        </p:txBody>
      </p:sp>
      <p:pic>
        <p:nvPicPr>
          <p:cNvPr id="4" name="Image 3" descr="Monde plus complexe.jpg">
            <a:extLst>
              <a:ext uri="{FF2B5EF4-FFF2-40B4-BE49-F238E27FC236}">
                <a16:creationId xmlns:a16="http://schemas.microsoft.com/office/drawing/2014/main" id="{4F6DE86C-939C-4C38-85CB-2A1077ACCAD5}"/>
              </a:ext>
            </a:extLst>
          </p:cNvPr>
          <p:cNvPicPr>
            <a:picLocks noChangeAspect="1"/>
          </p:cNvPicPr>
          <p:nvPr/>
        </p:nvPicPr>
        <p:blipFill>
          <a:blip r:embed="rId3" cstate="print"/>
          <a:srcRect l="1460" t="1850" b="7010"/>
          <a:stretch>
            <a:fillRect/>
          </a:stretch>
        </p:blipFill>
        <p:spPr>
          <a:xfrm>
            <a:off x="662288" y="1376582"/>
            <a:ext cx="4946143" cy="4407377"/>
          </a:xfrm>
          <a:prstGeom prst="rect">
            <a:avLst/>
          </a:prstGeom>
          <a:ln w="28575">
            <a:solidFill>
              <a:schemeClr val="tx1"/>
            </a:solidFill>
          </a:ln>
        </p:spPr>
      </p:pic>
      <p:sp>
        <p:nvSpPr>
          <p:cNvPr id="14" name="ZoneTexte 13">
            <a:extLst>
              <a:ext uri="{FF2B5EF4-FFF2-40B4-BE49-F238E27FC236}">
                <a16:creationId xmlns:a16="http://schemas.microsoft.com/office/drawing/2014/main" id="{97A3FD3A-A5C6-4268-93EE-52B7A1F1BB72}"/>
              </a:ext>
            </a:extLst>
          </p:cNvPr>
          <p:cNvSpPr txBox="1"/>
          <p:nvPr/>
        </p:nvSpPr>
        <p:spPr>
          <a:xfrm>
            <a:off x="1719174" y="765235"/>
            <a:ext cx="9000221" cy="369332"/>
          </a:xfrm>
          <a:prstGeom prst="rect">
            <a:avLst/>
          </a:prstGeom>
          <a:noFill/>
        </p:spPr>
        <p:txBody>
          <a:bodyPr wrap="none" rtlCol="0">
            <a:spAutoFit/>
          </a:bodyPr>
          <a:lstStyle/>
          <a:p>
            <a:r>
              <a:rPr lang="fr-FR" dirty="0">
                <a:solidFill>
                  <a:schemeClr val="accent1"/>
                </a:solidFill>
                <a:latin typeface="Arial Black" panose="020B0A04020102020204" pitchFamily="34" charset="0"/>
              </a:rPr>
              <a:t>Des interrogations nées de la chute de l’URSS et de la création de UE</a:t>
            </a:r>
          </a:p>
        </p:txBody>
      </p:sp>
      <p:sp>
        <p:nvSpPr>
          <p:cNvPr id="10" name="ZoneTexte 9">
            <a:extLst>
              <a:ext uri="{FF2B5EF4-FFF2-40B4-BE49-F238E27FC236}">
                <a16:creationId xmlns:a16="http://schemas.microsoft.com/office/drawing/2014/main" id="{3C4ED1A4-A6FD-4B72-87BC-B234D6372A0B}"/>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13" name="ZoneTexte 12">
            <a:extLst>
              <a:ext uri="{FF2B5EF4-FFF2-40B4-BE49-F238E27FC236}">
                <a16:creationId xmlns:a16="http://schemas.microsoft.com/office/drawing/2014/main" id="{AD7DB955-28A6-4D7F-AE78-DB2FDBE2B96E}"/>
              </a:ext>
            </a:extLst>
          </p:cNvPr>
          <p:cNvSpPr txBox="1"/>
          <p:nvPr/>
        </p:nvSpPr>
        <p:spPr>
          <a:xfrm>
            <a:off x="3215464" y="6315503"/>
            <a:ext cx="6651693" cy="461665"/>
          </a:xfrm>
          <a:prstGeom prst="rect">
            <a:avLst/>
          </a:prstGeom>
          <a:solidFill>
            <a:schemeClr val="bg1"/>
          </a:solidFill>
        </p:spPr>
        <p:txBody>
          <a:bodyPr wrap="none" rtlCol="0">
            <a:spAutoFit/>
          </a:bodyPr>
          <a:lstStyle/>
          <a:p>
            <a:r>
              <a:rPr lang="fr-FR" sz="2000" b="1" dirty="0"/>
              <a:t>Vers un </a:t>
            </a:r>
            <a:r>
              <a:rPr lang="fr-FR" sz="2400" b="1" i="1" dirty="0">
                <a:effectLst>
                  <a:outerShdw blurRad="38100" dist="38100" dir="2700000" algn="tl">
                    <a:srgbClr val="000000">
                      <a:alpha val="43137"/>
                    </a:srgbClr>
                  </a:outerShdw>
                </a:effectLst>
              </a:rPr>
              <a:t>effacement</a:t>
            </a:r>
            <a:r>
              <a:rPr lang="fr-FR" sz="2000" b="1" dirty="0"/>
              <a:t> ou un </a:t>
            </a:r>
            <a:r>
              <a:rPr lang="fr-FR" sz="2400" b="1" i="1" dirty="0">
                <a:effectLst>
                  <a:outerShdw blurRad="38100" dist="38100" dir="2700000" algn="tl">
                    <a:srgbClr val="000000">
                      <a:alpha val="43137"/>
                    </a:srgbClr>
                  </a:outerShdw>
                </a:effectLst>
              </a:rPr>
              <a:t>renforcement </a:t>
            </a:r>
            <a:r>
              <a:rPr lang="fr-FR" sz="2000" b="1" dirty="0"/>
              <a:t>des frontières ?</a:t>
            </a:r>
          </a:p>
        </p:txBody>
      </p:sp>
    </p:spTree>
    <p:extLst>
      <p:ext uri="{BB962C8B-B14F-4D97-AF65-F5344CB8AC3E}">
        <p14:creationId xmlns:p14="http://schemas.microsoft.com/office/powerpoint/2010/main" val="4138262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3" name="ZoneTexte 2">
            <a:extLst>
              <a:ext uri="{FF2B5EF4-FFF2-40B4-BE49-F238E27FC236}">
                <a16:creationId xmlns:a16="http://schemas.microsoft.com/office/drawing/2014/main" id="{6039A670-65E7-4F95-8B91-31ABB26DEF14}"/>
              </a:ext>
            </a:extLst>
          </p:cNvPr>
          <p:cNvSpPr txBox="1"/>
          <p:nvPr/>
        </p:nvSpPr>
        <p:spPr>
          <a:xfrm>
            <a:off x="2421284" y="2806914"/>
            <a:ext cx="7034490" cy="461665"/>
          </a:xfrm>
          <a:prstGeom prst="rect">
            <a:avLst/>
          </a:prstGeom>
          <a:noFill/>
        </p:spPr>
        <p:txBody>
          <a:bodyPr wrap="none" rtlCol="0">
            <a:spAutoFit/>
          </a:bodyPr>
          <a:lstStyle/>
          <a:p>
            <a:r>
              <a:rPr lang="fr-FR" sz="2400" b="1" dirty="0">
                <a:solidFill>
                  <a:schemeClr val="accent1"/>
                </a:solidFill>
                <a:latin typeface="Arial Black" panose="020B0A04020102020204" pitchFamily="34" charset="0"/>
                <a:cs typeface="Times New Roman" panose="02020603050405020304" pitchFamily="18" charset="0"/>
              </a:rPr>
              <a:t>Proposition de documents pour la classe</a:t>
            </a:r>
          </a:p>
        </p:txBody>
      </p:sp>
    </p:spTree>
    <p:extLst>
      <p:ext uri="{BB962C8B-B14F-4D97-AF65-F5344CB8AC3E}">
        <p14:creationId xmlns:p14="http://schemas.microsoft.com/office/powerpoint/2010/main" val="2518471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5" name="ZoneTexte 4">
            <a:extLst>
              <a:ext uri="{FF2B5EF4-FFF2-40B4-BE49-F238E27FC236}">
                <a16:creationId xmlns:a16="http://schemas.microsoft.com/office/drawing/2014/main" id="{F074037A-8576-4390-8098-83558A9AEE58}"/>
              </a:ext>
            </a:extLst>
          </p:cNvPr>
          <p:cNvSpPr txBox="1"/>
          <p:nvPr/>
        </p:nvSpPr>
        <p:spPr>
          <a:xfrm>
            <a:off x="0" y="682176"/>
            <a:ext cx="6939106" cy="400110"/>
          </a:xfrm>
          <a:prstGeom prst="rect">
            <a:avLst/>
          </a:prstGeom>
          <a:noFill/>
        </p:spPr>
        <p:txBody>
          <a:bodyPr wrap="square" rtlCol="0">
            <a:spAutoFit/>
          </a:bodyPr>
          <a:lstStyle/>
          <a:p>
            <a:pPr algn="ctr"/>
            <a:r>
              <a:rPr lang="fr-FR" sz="2000" b="1" dirty="0"/>
              <a:t>Une majorité de frontières récentes …</a:t>
            </a:r>
          </a:p>
        </p:txBody>
      </p:sp>
      <p:pic>
        <p:nvPicPr>
          <p:cNvPr id="7" name="Image 6">
            <a:extLst>
              <a:ext uri="{FF2B5EF4-FFF2-40B4-BE49-F238E27FC236}">
                <a16:creationId xmlns:a16="http://schemas.microsoft.com/office/drawing/2014/main" id="{A3FB0CC9-6CED-4CED-BD96-671F172DB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25" y="1170904"/>
            <a:ext cx="10564873" cy="5687095"/>
          </a:xfrm>
          <a:prstGeom prst="rect">
            <a:avLst/>
          </a:prstGeom>
        </p:spPr>
      </p:pic>
    </p:spTree>
    <p:extLst>
      <p:ext uri="{BB962C8B-B14F-4D97-AF65-F5344CB8AC3E}">
        <p14:creationId xmlns:p14="http://schemas.microsoft.com/office/powerpoint/2010/main" val="128394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pic>
        <p:nvPicPr>
          <p:cNvPr id="7" name="Image 6">
            <a:extLst>
              <a:ext uri="{FF2B5EF4-FFF2-40B4-BE49-F238E27FC236}">
                <a16:creationId xmlns:a16="http://schemas.microsoft.com/office/drawing/2014/main" id="{A3FB0CC9-6CED-4CED-BD96-671F172DB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25" y="1170904"/>
            <a:ext cx="10564873" cy="5687095"/>
          </a:xfrm>
          <a:prstGeom prst="rect">
            <a:avLst/>
          </a:prstGeom>
        </p:spPr>
      </p:pic>
      <p:pic>
        <p:nvPicPr>
          <p:cNvPr id="3" name="Image 2">
            <a:extLst>
              <a:ext uri="{FF2B5EF4-FFF2-40B4-BE49-F238E27FC236}">
                <a16:creationId xmlns:a16="http://schemas.microsoft.com/office/drawing/2014/main" id="{41CE9884-2001-480C-A867-78594B58C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25" y="1115203"/>
            <a:ext cx="10564873" cy="5742796"/>
          </a:xfrm>
          <a:prstGeom prst="rect">
            <a:avLst/>
          </a:prstGeom>
        </p:spPr>
      </p:pic>
      <p:sp>
        <p:nvSpPr>
          <p:cNvPr id="6" name="ZoneTexte 5">
            <a:extLst>
              <a:ext uri="{FF2B5EF4-FFF2-40B4-BE49-F238E27FC236}">
                <a16:creationId xmlns:a16="http://schemas.microsoft.com/office/drawing/2014/main" id="{05B7F660-7615-4BA4-8EC6-AFC76C392DD8}"/>
              </a:ext>
            </a:extLst>
          </p:cNvPr>
          <p:cNvSpPr txBox="1"/>
          <p:nvPr/>
        </p:nvSpPr>
        <p:spPr>
          <a:xfrm>
            <a:off x="0" y="682176"/>
            <a:ext cx="6939106" cy="400110"/>
          </a:xfrm>
          <a:prstGeom prst="rect">
            <a:avLst/>
          </a:prstGeom>
          <a:noFill/>
        </p:spPr>
        <p:txBody>
          <a:bodyPr wrap="square" rtlCol="0">
            <a:spAutoFit/>
          </a:bodyPr>
          <a:lstStyle/>
          <a:p>
            <a:pPr algn="ctr"/>
            <a:r>
              <a:rPr lang="fr-FR" sz="2000" b="1" dirty="0"/>
              <a:t>Une majorité de frontières récentes …</a:t>
            </a:r>
          </a:p>
        </p:txBody>
      </p:sp>
      <p:sp>
        <p:nvSpPr>
          <p:cNvPr id="8" name="ZoneTexte 7">
            <a:extLst>
              <a:ext uri="{FF2B5EF4-FFF2-40B4-BE49-F238E27FC236}">
                <a16:creationId xmlns:a16="http://schemas.microsoft.com/office/drawing/2014/main" id="{2F6AE7E9-7347-45FA-9928-4367D22E2E19}"/>
              </a:ext>
            </a:extLst>
          </p:cNvPr>
          <p:cNvSpPr txBox="1"/>
          <p:nvPr/>
        </p:nvSpPr>
        <p:spPr>
          <a:xfrm>
            <a:off x="6400800" y="671287"/>
            <a:ext cx="4348306" cy="400110"/>
          </a:xfrm>
          <a:prstGeom prst="rect">
            <a:avLst/>
          </a:prstGeom>
          <a:noFill/>
        </p:spPr>
        <p:txBody>
          <a:bodyPr wrap="square" rtlCol="0">
            <a:spAutoFit/>
          </a:bodyPr>
          <a:lstStyle/>
          <a:p>
            <a:pPr algn="ctr"/>
            <a:r>
              <a:rPr lang="fr-FR" sz="2000" b="1" dirty="0"/>
              <a:t>… et de plus en plus nombreuses.</a:t>
            </a:r>
          </a:p>
        </p:txBody>
      </p:sp>
    </p:spTree>
    <p:extLst>
      <p:ext uri="{BB962C8B-B14F-4D97-AF65-F5344CB8AC3E}">
        <p14:creationId xmlns:p14="http://schemas.microsoft.com/office/powerpoint/2010/main" val="1977192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pic>
        <p:nvPicPr>
          <p:cNvPr id="3" name="Image 2" descr="lecture géopolitique.jpg">
            <a:extLst>
              <a:ext uri="{FF2B5EF4-FFF2-40B4-BE49-F238E27FC236}">
                <a16:creationId xmlns:a16="http://schemas.microsoft.com/office/drawing/2014/main" id="{A408CB90-2BEB-48E3-A126-CE8E0C8648C4}"/>
              </a:ext>
            </a:extLst>
          </p:cNvPr>
          <p:cNvPicPr>
            <a:picLocks noChangeAspect="1"/>
          </p:cNvPicPr>
          <p:nvPr/>
        </p:nvPicPr>
        <p:blipFill>
          <a:blip r:embed="rId2" cstate="print"/>
          <a:stretch>
            <a:fillRect/>
          </a:stretch>
        </p:blipFill>
        <p:spPr>
          <a:xfrm>
            <a:off x="3886622" y="1355616"/>
            <a:ext cx="8048539" cy="5197641"/>
          </a:xfrm>
          <a:prstGeom prst="rect">
            <a:avLst/>
          </a:prstGeom>
          <a:ln w="38100">
            <a:solidFill>
              <a:schemeClr val="tx1"/>
            </a:solidFill>
          </a:ln>
        </p:spPr>
      </p:pic>
      <p:graphicFrame>
        <p:nvGraphicFramePr>
          <p:cNvPr id="2" name="Tableau 1">
            <a:extLst>
              <a:ext uri="{FF2B5EF4-FFF2-40B4-BE49-F238E27FC236}">
                <a16:creationId xmlns:a16="http://schemas.microsoft.com/office/drawing/2014/main" id="{605F99F5-0B47-4B37-A667-62BB41F23BF5}"/>
              </a:ext>
            </a:extLst>
          </p:cNvPr>
          <p:cNvGraphicFramePr>
            <a:graphicFrameLocks noGrp="1"/>
          </p:cNvGraphicFramePr>
          <p:nvPr>
            <p:extLst>
              <p:ext uri="{D42A27DB-BD31-4B8C-83A1-F6EECF244321}">
                <p14:modId xmlns:p14="http://schemas.microsoft.com/office/powerpoint/2010/main" val="4165618640"/>
              </p:ext>
            </p:extLst>
          </p:nvPr>
        </p:nvGraphicFramePr>
        <p:xfrm>
          <a:off x="128420" y="2105919"/>
          <a:ext cx="3400762" cy="701450"/>
        </p:xfrm>
        <a:graphic>
          <a:graphicData uri="http://schemas.openxmlformats.org/drawingml/2006/table">
            <a:tbl>
              <a:tblPr firstRow="1" bandRow="1">
                <a:tableStyleId>{5C22544A-7EE6-4342-B048-85BDC9FD1C3A}</a:tableStyleId>
              </a:tblPr>
              <a:tblGrid>
                <a:gridCol w="1171288">
                  <a:extLst>
                    <a:ext uri="{9D8B030D-6E8A-4147-A177-3AD203B41FA5}">
                      <a16:colId xmlns:a16="http://schemas.microsoft.com/office/drawing/2014/main" val="2909530047"/>
                    </a:ext>
                  </a:extLst>
                </a:gridCol>
                <a:gridCol w="1015345">
                  <a:extLst>
                    <a:ext uri="{9D8B030D-6E8A-4147-A177-3AD203B41FA5}">
                      <a16:colId xmlns:a16="http://schemas.microsoft.com/office/drawing/2014/main" val="3773973740"/>
                    </a:ext>
                  </a:extLst>
                </a:gridCol>
                <a:gridCol w="1214129">
                  <a:extLst>
                    <a:ext uri="{9D8B030D-6E8A-4147-A177-3AD203B41FA5}">
                      <a16:colId xmlns:a16="http://schemas.microsoft.com/office/drawing/2014/main" val="211101916"/>
                    </a:ext>
                  </a:extLst>
                </a:gridCol>
              </a:tblGrid>
              <a:tr h="350725">
                <a:tc>
                  <a:txBody>
                    <a:bodyPr/>
                    <a:lstStyle/>
                    <a:p>
                      <a:pPr algn="ctr">
                        <a:spcAft>
                          <a:spcPts val="0"/>
                        </a:spcAft>
                      </a:pPr>
                      <a:r>
                        <a:rPr lang="fr-FR" sz="1600" dirty="0">
                          <a:effectLst/>
                        </a:rPr>
                        <a:t>En 1945</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En 1975</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a:effectLst/>
                        </a:rPr>
                        <a:t>Aujourd’hui</a:t>
                      </a:r>
                      <a:endParaRPr lang="fr-FR" sz="1600">
                        <a:effectLst/>
                        <a:latin typeface="Calibri" panose="020F0502020204030204" pitchFamily="34"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16400793"/>
                  </a:ext>
                </a:extLst>
              </a:tr>
              <a:tr h="350725">
                <a:tc>
                  <a:txBody>
                    <a:bodyPr/>
                    <a:lstStyle/>
                    <a:p>
                      <a:pPr algn="ctr">
                        <a:spcAft>
                          <a:spcPts val="0"/>
                        </a:spcAft>
                      </a:pPr>
                      <a:r>
                        <a:rPr lang="fr-FR" sz="1600">
                          <a:effectLst/>
                        </a:rPr>
                        <a:t>51</a:t>
                      </a:r>
                      <a:endParaRPr lang="fr-FR" sz="160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156</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194</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569982248"/>
                  </a:ext>
                </a:extLst>
              </a:tr>
            </a:tbl>
          </a:graphicData>
        </a:graphic>
      </p:graphicFrame>
      <p:sp>
        <p:nvSpPr>
          <p:cNvPr id="5" name="ZoneTexte 4">
            <a:extLst>
              <a:ext uri="{FF2B5EF4-FFF2-40B4-BE49-F238E27FC236}">
                <a16:creationId xmlns:a16="http://schemas.microsoft.com/office/drawing/2014/main" id="{F074037A-8576-4390-8098-83558A9AEE58}"/>
              </a:ext>
            </a:extLst>
          </p:cNvPr>
          <p:cNvSpPr txBox="1"/>
          <p:nvPr/>
        </p:nvSpPr>
        <p:spPr>
          <a:xfrm>
            <a:off x="11498" y="4089307"/>
            <a:ext cx="3875124" cy="707886"/>
          </a:xfrm>
          <a:prstGeom prst="rect">
            <a:avLst/>
          </a:prstGeom>
          <a:noFill/>
        </p:spPr>
        <p:txBody>
          <a:bodyPr wrap="square" rtlCol="0">
            <a:spAutoFit/>
          </a:bodyPr>
          <a:lstStyle/>
          <a:p>
            <a:pPr algn="ctr"/>
            <a:r>
              <a:rPr lang="fr-FR" sz="2000" b="1" dirty="0"/>
              <a:t>Nouveaux États et nouvelles frontières depuis 1990</a:t>
            </a:r>
          </a:p>
        </p:txBody>
      </p:sp>
      <p:sp>
        <p:nvSpPr>
          <p:cNvPr id="6" name="ZoneTexte 5">
            <a:extLst>
              <a:ext uri="{FF2B5EF4-FFF2-40B4-BE49-F238E27FC236}">
                <a16:creationId xmlns:a16="http://schemas.microsoft.com/office/drawing/2014/main" id="{5AD60439-60EF-46DD-85B2-9796E6B6BBCF}"/>
              </a:ext>
            </a:extLst>
          </p:cNvPr>
          <p:cNvSpPr txBox="1"/>
          <p:nvPr/>
        </p:nvSpPr>
        <p:spPr>
          <a:xfrm>
            <a:off x="128420" y="1492134"/>
            <a:ext cx="3400762" cy="369332"/>
          </a:xfrm>
          <a:prstGeom prst="rect">
            <a:avLst/>
          </a:prstGeom>
          <a:noFill/>
        </p:spPr>
        <p:txBody>
          <a:bodyPr wrap="square" rtlCol="0">
            <a:spAutoFit/>
          </a:bodyPr>
          <a:lstStyle/>
          <a:p>
            <a:pPr algn="ctr"/>
            <a:r>
              <a:rPr lang="fr-FR" b="1" dirty="0"/>
              <a:t>Nombre d’</a:t>
            </a:r>
            <a:r>
              <a:rPr lang="fr-FR" b="1" dirty="0" err="1"/>
              <a:t>Etats</a:t>
            </a:r>
            <a:r>
              <a:rPr lang="fr-FR" b="1" dirty="0"/>
              <a:t> dans le monde</a:t>
            </a:r>
          </a:p>
        </p:txBody>
      </p:sp>
      <p:sp>
        <p:nvSpPr>
          <p:cNvPr id="7" name="ZoneTexte 6">
            <a:extLst>
              <a:ext uri="{FF2B5EF4-FFF2-40B4-BE49-F238E27FC236}">
                <a16:creationId xmlns:a16="http://schemas.microsoft.com/office/drawing/2014/main" id="{5F13EDF5-5DB4-47EA-900E-0200EA56CB4F}"/>
              </a:ext>
            </a:extLst>
          </p:cNvPr>
          <p:cNvSpPr txBox="1"/>
          <p:nvPr/>
        </p:nvSpPr>
        <p:spPr>
          <a:xfrm>
            <a:off x="0" y="682176"/>
            <a:ext cx="6939106" cy="400110"/>
          </a:xfrm>
          <a:prstGeom prst="rect">
            <a:avLst/>
          </a:prstGeom>
          <a:noFill/>
        </p:spPr>
        <p:txBody>
          <a:bodyPr wrap="square" rtlCol="0">
            <a:spAutoFit/>
          </a:bodyPr>
          <a:lstStyle/>
          <a:p>
            <a:pPr algn="ctr"/>
            <a:r>
              <a:rPr lang="fr-FR" sz="2000" b="1" dirty="0"/>
              <a:t>Une majorité de frontières récentes …</a:t>
            </a:r>
          </a:p>
        </p:txBody>
      </p:sp>
      <p:sp>
        <p:nvSpPr>
          <p:cNvPr id="8" name="ZoneTexte 7">
            <a:extLst>
              <a:ext uri="{FF2B5EF4-FFF2-40B4-BE49-F238E27FC236}">
                <a16:creationId xmlns:a16="http://schemas.microsoft.com/office/drawing/2014/main" id="{DC0C4E06-B421-46F4-ABA1-32B83EC8CD87}"/>
              </a:ext>
            </a:extLst>
          </p:cNvPr>
          <p:cNvSpPr txBox="1"/>
          <p:nvPr/>
        </p:nvSpPr>
        <p:spPr>
          <a:xfrm>
            <a:off x="6400800" y="671287"/>
            <a:ext cx="4348306" cy="400110"/>
          </a:xfrm>
          <a:prstGeom prst="rect">
            <a:avLst/>
          </a:prstGeom>
          <a:noFill/>
        </p:spPr>
        <p:txBody>
          <a:bodyPr wrap="square" rtlCol="0">
            <a:spAutoFit/>
          </a:bodyPr>
          <a:lstStyle/>
          <a:p>
            <a:pPr algn="ctr"/>
            <a:r>
              <a:rPr lang="fr-FR" sz="2000" b="1" dirty="0"/>
              <a:t>… et de plus en plus nombreuses.</a:t>
            </a:r>
          </a:p>
        </p:txBody>
      </p:sp>
    </p:spTree>
    <p:extLst>
      <p:ext uri="{BB962C8B-B14F-4D97-AF65-F5344CB8AC3E}">
        <p14:creationId xmlns:p14="http://schemas.microsoft.com/office/powerpoint/2010/main" val="408121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graphicFrame>
        <p:nvGraphicFramePr>
          <p:cNvPr id="2" name="Tableau 1">
            <a:extLst>
              <a:ext uri="{FF2B5EF4-FFF2-40B4-BE49-F238E27FC236}">
                <a16:creationId xmlns:a16="http://schemas.microsoft.com/office/drawing/2014/main" id="{605F99F5-0B47-4B37-A667-62BB41F23BF5}"/>
              </a:ext>
            </a:extLst>
          </p:cNvPr>
          <p:cNvGraphicFramePr>
            <a:graphicFrameLocks noGrp="1"/>
          </p:cNvGraphicFramePr>
          <p:nvPr/>
        </p:nvGraphicFramePr>
        <p:xfrm>
          <a:off x="128420" y="2105919"/>
          <a:ext cx="3400762" cy="701450"/>
        </p:xfrm>
        <a:graphic>
          <a:graphicData uri="http://schemas.openxmlformats.org/drawingml/2006/table">
            <a:tbl>
              <a:tblPr firstRow="1" bandRow="1">
                <a:tableStyleId>{5C22544A-7EE6-4342-B048-85BDC9FD1C3A}</a:tableStyleId>
              </a:tblPr>
              <a:tblGrid>
                <a:gridCol w="1171288">
                  <a:extLst>
                    <a:ext uri="{9D8B030D-6E8A-4147-A177-3AD203B41FA5}">
                      <a16:colId xmlns:a16="http://schemas.microsoft.com/office/drawing/2014/main" val="2909530047"/>
                    </a:ext>
                  </a:extLst>
                </a:gridCol>
                <a:gridCol w="1015345">
                  <a:extLst>
                    <a:ext uri="{9D8B030D-6E8A-4147-A177-3AD203B41FA5}">
                      <a16:colId xmlns:a16="http://schemas.microsoft.com/office/drawing/2014/main" val="3773973740"/>
                    </a:ext>
                  </a:extLst>
                </a:gridCol>
                <a:gridCol w="1214129">
                  <a:extLst>
                    <a:ext uri="{9D8B030D-6E8A-4147-A177-3AD203B41FA5}">
                      <a16:colId xmlns:a16="http://schemas.microsoft.com/office/drawing/2014/main" val="211101916"/>
                    </a:ext>
                  </a:extLst>
                </a:gridCol>
              </a:tblGrid>
              <a:tr h="350725">
                <a:tc>
                  <a:txBody>
                    <a:bodyPr/>
                    <a:lstStyle/>
                    <a:p>
                      <a:pPr algn="ctr">
                        <a:spcAft>
                          <a:spcPts val="0"/>
                        </a:spcAft>
                      </a:pPr>
                      <a:r>
                        <a:rPr lang="fr-FR" sz="1600" dirty="0">
                          <a:effectLst/>
                        </a:rPr>
                        <a:t>En 1945</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En 1975</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a:effectLst/>
                        </a:rPr>
                        <a:t>Aujourd’hui</a:t>
                      </a:r>
                      <a:endParaRPr lang="fr-FR" sz="1600">
                        <a:effectLst/>
                        <a:latin typeface="Calibri" panose="020F0502020204030204" pitchFamily="34"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16400793"/>
                  </a:ext>
                </a:extLst>
              </a:tr>
              <a:tr h="350725">
                <a:tc>
                  <a:txBody>
                    <a:bodyPr/>
                    <a:lstStyle/>
                    <a:p>
                      <a:pPr algn="ctr">
                        <a:spcAft>
                          <a:spcPts val="0"/>
                        </a:spcAft>
                      </a:pPr>
                      <a:r>
                        <a:rPr lang="fr-FR" sz="1600">
                          <a:effectLst/>
                        </a:rPr>
                        <a:t>51</a:t>
                      </a:r>
                      <a:endParaRPr lang="fr-FR" sz="160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156</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194</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569982248"/>
                  </a:ext>
                </a:extLst>
              </a:tr>
            </a:tbl>
          </a:graphicData>
        </a:graphic>
      </p:graphicFrame>
      <p:sp>
        <p:nvSpPr>
          <p:cNvPr id="5" name="ZoneTexte 4">
            <a:extLst>
              <a:ext uri="{FF2B5EF4-FFF2-40B4-BE49-F238E27FC236}">
                <a16:creationId xmlns:a16="http://schemas.microsoft.com/office/drawing/2014/main" id="{F074037A-8576-4390-8098-83558A9AEE58}"/>
              </a:ext>
            </a:extLst>
          </p:cNvPr>
          <p:cNvSpPr txBox="1"/>
          <p:nvPr/>
        </p:nvSpPr>
        <p:spPr>
          <a:xfrm>
            <a:off x="0" y="3194066"/>
            <a:ext cx="3951211" cy="707886"/>
          </a:xfrm>
          <a:prstGeom prst="rect">
            <a:avLst/>
          </a:prstGeom>
          <a:noFill/>
        </p:spPr>
        <p:txBody>
          <a:bodyPr wrap="square" rtlCol="0">
            <a:spAutoFit/>
          </a:bodyPr>
          <a:lstStyle/>
          <a:p>
            <a:pPr algn="ctr"/>
            <a:r>
              <a:rPr lang="fr-FR" sz="2000" b="1" dirty="0"/>
              <a:t>Des frontières non reconnues internationalement …</a:t>
            </a:r>
          </a:p>
        </p:txBody>
      </p:sp>
      <p:sp>
        <p:nvSpPr>
          <p:cNvPr id="6" name="ZoneTexte 5">
            <a:extLst>
              <a:ext uri="{FF2B5EF4-FFF2-40B4-BE49-F238E27FC236}">
                <a16:creationId xmlns:a16="http://schemas.microsoft.com/office/drawing/2014/main" id="{5AD60439-60EF-46DD-85B2-9796E6B6BBCF}"/>
              </a:ext>
            </a:extLst>
          </p:cNvPr>
          <p:cNvSpPr txBox="1"/>
          <p:nvPr/>
        </p:nvSpPr>
        <p:spPr>
          <a:xfrm>
            <a:off x="128420" y="1492134"/>
            <a:ext cx="3400762" cy="369332"/>
          </a:xfrm>
          <a:prstGeom prst="rect">
            <a:avLst/>
          </a:prstGeom>
          <a:noFill/>
        </p:spPr>
        <p:txBody>
          <a:bodyPr wrap="square" rtlCol="0">
            <a:spAutoFit/>
          </a:bodyPr>
          <a:lstStyle/>
          <a:p>
            <a:pPr algn="ctr"/>
            <a:r>
              <a:rPr lang="fr-FR" b="1" dirty="0"/>
              <a:t>Nombre d’</a:t>
            </a:r>
            <a:r>
              <a:rPr lang="fr-FR" b="1" dirty="0" err="1"/>
              <a:t>Etats</a:t>
            </a:r>
            <a:r>
              <a:rPr lang="fr-FR" b="1" dirty="0"/>
              <a:t> dans le monde</a:t>
            </a:r>
          </a:p>
        </p:txBody>
      </p:sp>
      <p:pic>
        <p:nvPicPr>
          <p:cNvPr id="7" name="Image 6">
            <a:extLst>
              <a:ext uri="{FF2B5EF4-FFF2-40B4-BE49-F238E27FC236}">
                <a16:creationId xmlns:a16="http://schemas.microsoft.com/office/drawing/2014/main" id="{1830A4E8-E3BA-4B5A-91ED-0A61A60D9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598" y="1140126"/>
            <a:ext cx="6899894" cy="5648362"/>
          </a:xfrm>
          <a:prstGeom prst="rect">
            <a:avLst/>
          </a:prstGeom>
        </p:spPr>
      </p:pic>
      <p:sp>
        <p:nvSpPr>
          <p:cNvPr id="8" name="ZoneTexte 7">
            <a:extLst>
              <a:ext uri="{FF2B5EF4-FFF2-40B4-BE49-F238E27FC236}">
                <a16:creationId xmlns:a16="http://schemas.microsoft.com/office/drawing/2014/main" id="{0AF9BCCB-DE53-4BC6-948A-D815E7E4953E}"/>
              </a:ext>
            </a:extLst>
          </p:cNvPr>
          <p:cNvSpPr txBox="1"/>
          <p:nvPr/>
        </p:nvSpPr>
        <p:spPr>
          <a:xfrm>
            <a:off x="585109" y="4919149"/>
            <a:ext cx="2487383" cy="707886"/>
          </a:xfrm>
          <a:prstGeom prst="rect">
            <a:avLst/>
          </a:prstGeom>
          <a:noFill/>
        </p:spPr>
        <p:txBody>
          <a:bodyPr wrap="square" rtlCol="0">
            <a:spAutoFit/>
          </a:bodyPr>
          <a:lstStyle/>
          <a:p>
            <a:pPr algn="ctr"/>
            <a:r>
              <a:rPr lang="fr-FR" sz="2000" b="1" dirty="0"/>
              <a:t>Le Maroc occidental (1975)</a:t>
            </a:r>
          </a:p>
        </p:txBody>
      </p:sp>
      <p:sp>
        <p:nvSpPr>
          <p:cNvPr id="11" name="ZoneTexte 10">
            <a:extLst>
              <a:ext uri="{FF2B5EF4-FFF2-40B4-BE49-F238E27FC236}">
                <a16:creationId xmlns:a16="http://schemas.microsoft.com/office/drawing/2014/main" id="{ED3CF00B-E3A4-44E0-8FC4-802AF5ECBA4D}"/>
              </a:ext>
            </a:extLst>
          </p:cNvPr>
          <p:cNvSpPr txBox="1"/>
          <p:nvPr/>
        </p:nvSpPr>
        <p:spPr>
          <a:xfrm>
            <a:off x="0" y="682176"/>
            <a:ext cx="6939106" cy="400110"/>
          </a:xfrm>
          <a:prstGeom prst="rect">
            <a:avLst/>
          </a:prstGeom>
          <a:noFill/>
        </p:spPr>
        <p:txBody>
          <a:bodyPr wrap="square" rtlCol="0">
            <a:spAutoFit/>
          </a:bodyPr>
          <a:lstStyle/>
          <a:p>
            <a:pPr algn="ctr"/>
            <a:r>
              <a:rPr lang="fr-FR" sz="2000" b="1" dirty="0"/>
              <a:t>Une majorité de frontières récentes …</a:t>
            </a:r>
          </a:p>
        </p:txBody>
      </p:sp>
      <p:sp>
        <p:nvSpPr>
          <p:cNvPr id="12" name="ZoneTexte 11">
            <a:extLst>
              <a:ext uri="{FF2B5EF4-FFF2-40B4-BE49-F238E27FC236}">
                <a16:creationId xmlns:a16="http://schemas.microsoft.com/office/drawing/2014/main" id="{DF341C57-BF94-4412-96E9-9E197092E909}"/>
              </a:ext>
            </a:extLst>
          </p:cNvPr>
          <p:cNvSpPr txBox="1"/>
          <p:nvPr/>
        </p:nvSpPr>
        <p:spPr>
          <a:xfrm>
            <a:off x="6400800" y="671287"/>
            <a:ext cx="4348306" cy="400110"/>
          </a:xfrm>
          <a:prstGeom prst="rect">
            <a:avLst/>
          </a:prstGeom>
          <a:noFill/>
        </p:spPr>
        <p:txBody>
          <a:bodyPr wrap="square" rtlCol="0">
            <a:spAutoFit/>
          </a:bodyPr>
          <a:lstStyle/>
          <a:p>
            <a:pPr algn="ctr"/>
            <a:r>
              <a:rPr lang="fr-FR" sz="2000" b="1" dirty="0"/>
              <a:t>… et de plus en plus nombreuses.</a:t>
            </a:r>
          </a:p>
        </p:txBody>
      </p:sp>
    </p:spTree>
    <p:extLst>
      <p:ext uri="{BB962C8B-B14F-4D97-AF65-F5344CB8AC3E}">
        <p14:creationId xmlns:p14="http://schemas.microsoft.com/office/powerpoint/2010/main" val="2040271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graphicFrame>
        <p:nvGraphicFramePr>
          <p:cNvPr id="2" name="Tableau 1">
            <a:extLst>
              <a:ext uri="{FF2B5EF4-FFF2-40B4-BE49-F238E27FC236}">
                <a16:creationId xmlns:a16="http://schemas.microsoft.com/office/drawing/2014/main" id="{605F99F5-0B47-4B37-A667-62BB41F23BF5}"/>
              </a:ext>
            </a:extLst>
          </p:cNvPr>
          <p:cNvGraphicFramePr>
            <a:graphicFrameLocks noGrp="1"/>
          </p:cNvGraphicFramePr>
          <p:nvPr/>
        </p:nvGraphicFramePr>
        <p:xfrm>
          <a:off x="128420" y="2105919"/>
          <a:ext cx="3400762" cy="701450"/>
        </p:xfrm>
        <a:graphic>
          <a:graphicData uri="http://schemas.openxmlformats.org/drawingml/2006/table">
            <a:tbl>
              <a:tblPr firstRow="1" bandRow="1">
                <a:tableStyleId>{5C22544A-7EE6-4342-B048-85BDC9FD1C3A}</a:tableStyleId>
              </a:tblPr>
              <a:tblGrid>
                <a:gridCol w="1171288">
                  <a:extLst>
                    <a:ext uri="{9D8B030D-6E8A-4147-A177-3AD203B41FA5}">
                      <a16:colId xmlns:a16="http://schemas.microsoft.com/office/drawing/2014/main" val="2909530047"/>
                    </a:ext>
                  </a:extLst>
                </a:gridCol>
                <a:gridCol w="1015345">
                  <a:extLst>
                    <a:ext uri="{9D8B030D-6E8A-4147-A177-3AD203B41FA5}">
                      <a16:colId xmlns:a16="http://schemas.microsoft.com/office/drawing/2014/main" val="3773973740"/>
                    </a:ext>
                  </a:extLst>
                </a:gridCol>
                <a:gridCol w="1214129">
                  <a:extLst>
                    <a:ext uri="{9D8B030D-6E8A-4147-A177-3AD203B41FA5}">
                      <a16:colId xmlns:a16="http://schemas.microsoft.com/office/drawing/2014/main" val="211101916"/>
                    </a:ext>
                  </a:extLst>
                </a:gridCol>
              </a:tblGrid>
              <a:tr h="350725">
                <a:tc>
                  <a:txBody>
                    <a:bodyPr/>
                    <a:lstStyle/>
                    <a:p>
                      <a:pPr algn="ctr">
                        <a:spcAft>
                          <a:spcPts val="0"/>
                        </a:spcAft>
                      </a:pPr>
                      <a:r>
                        <a:rPr lang="fr-FR" sz="1600" dirty="0">
                          <a:effectLst/>
                        </a:rPr>
                        <a:t>En 1945</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En 1975</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a:effectLst/>
                        </a:rPr>
                        <a:t>Aujourd’hui</a:t>
                      </a:r>
                      <a:endParaRPr lang="fr-FR" sz="1600">
                        <a:effectLst/>
                        <a:latin typeface="Calibri" panose="020F0502020204030204" pitchFamily="34"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16400793"/>
                  </a:ext>
                </a:extLst>
              </a:tr>
              <a:tr h="350725">
                <a:tc>
                  <a:txBody>
                    <a:bodyPr/>
                    <a:lstStyle/>
                    <a:p>
                      <a:pPr algn="ctr">
                        <a:spcAft>
                          <a:spcPts val="0"/>
                        </a:spcAft>
                      </a:pPr>
                      <a:r>
                        <a:rPr lang="fr-FR" sz="1600">
                          <a:effectLst/>
                        </a:rPr>
                        <a:t>51</a:t>
                      </a:r>
                      <a:endParaRPr lang="fr-FR" sz="160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156</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tc>
                  <a:txBody>
                    <a:bodyPr/>
                    <a:lstStyle/>
                    <a:p>
                      <a:pPr algn="ctr">
                        <a:spcAft>
                          <a:spcPts val="0"/>
                        </a:spcAft>
                      </a:pPr>
                      <a:r>
                        <a:rPr lang="fr-FR" sz="1600" dirty="0">
                          <a:effectLst/>
                        </a:rPr>
                        <a:t>194</a:t>
                      </a:r>
                      <a:endParaRPr lang="fr-FR" sz="1600" dirty="0">
                        <a:effectLst/>
                        <a:latin typeface="Calibri" panose="020F0502020204030204" pitchFamily="34"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569982248"/>
                  </a:ext>
                </a:extLst>
              </a:tr>
            </a:tbl>
          </a:graphicData>
        </a:graphic>
      </p:graphicFrame>
      <p:sp>
        <p:nvSpPr>
          <p:cNvPr id="5" name="ZoneTexte 4">
            <a:extLst>
              <a:ext uri="{FF2B5EF4-FFF2-40B4-BE49-F238E27FC236}">
                <a16:creationId xmlns:a16="http://schemas.microsoft.com/office/drawing/2014/main" id="{F074037A-8576-4390-8098-83558A9AEE58}"/>
              </a:ext>
            </a:extLst>
          </p:cNvPr>
          <p:cNvSpPr txBox="1"/>
          <p:nvPr/>
        </p:nvSpPr>
        <p:spPr>
          <a:xfrm>
            <a:off x="0" y="3194066"/>
            <a:ext cx="3951211" cy="707886"/>
          </a:xfrm>
          <a:prstGeom prst="rect">
            <a:avLst/>
          </a:prstGeom>
          <a:noFill/>
        </p:spPr>
        <p:txBody>
          <a:bodyPr wrap="square" rtlCol="0">
            <a:spAutoFit/>
          </a:bodyPr>
          <a:lstStyle/>
          <a:p>
            <a:pPr algn="ctr"/>
            <a:r>
              <a:rPr lang="fr-FR" sz="2000" b="1" dirty="0"/>
              <a:t>Des frontières non reconnues internationalement …</a:t>
            </a:r>
          </a:p>
        </p:txBody>
      </p:sp>
      <p:sp>
        <p:nvSpPr>
          <p:cNvPr id="6" name="ZoneTexte 5">
            <a:extLst>
              <a:ext uri="{FF2B5EF4-FFF2-40B4-BE49-F238E27FC236}">
                <a16:creationId xmlns:a16="http://schemas.microsoft.com/office/drawing/2014/main" id="{5AD60439-60EF-46DD-85B2-9796E6B6BBCF}"/>
              </a:ext>
            </a:extLst>
          </p:cNvPr>
          <p:cNvSpPr txBox="1"/>
          <p:nvPr/>
        </p:nvSpPr>
        <p:spPr>
          <a:xfrm>
            <a:off x="128420" y="1492134"/>
            <a:ext cx="3400762" cy="369332"/>
          </a:xfrm>
          <a:prstGeom prst="rect">
            <a:avLst/>
          </a:prstGeom>
          <a:noFill/>
        </p:spPr>
        <p:txBody>
          <a:bodyPr wrap="square" rtlCol="0">
            <a:spAutoFit/>
          </a:bodyPr>
          <a:lstStyle/>
          <a:p>
            <a:pPr algn="ctr"/>
            <a:r>
              <a:rPr lang="fr-FR" b="1" dirty="0"/>
              <a:t>Nombre d’</a:t>
            </a:r>
            <a:r>
              <a:rPr lang="fr-FR" b="1" dirty="0" err="1"/>
              <a:t>Etats</a:t>
            </a:r>
            <a:r>
              <a:rPr lang="fr-FR" b="1" dirty="0"/>
              <a:t> dans le monde</a:t>
            </a:r>
          </a:p>
        </p:txBody>
      </p:sp>
      <p:pic>
        <p:nvPicPr>
          <p:cNvPr id="7" name="Image 6">
            <a:extLst>
              <a:ext uri="{FF2B5EF4-FFF2-40B4-BE49-F238E27FC236}">
                <a16:creationId xmlns:a16="http://schemas.microsoft.com/office/drawing/2014/main" id="{1830A4E8-E3BA-4B5A-91ED-0A61A60D9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598" y="1140126"/>
            <a:ext cx="6899894" cy="5648362"/>
          </a:xfrm>
          <a:prstGeom prst="rect">
            <a:avLst/>
          </a:prstGeom>
        </p:spPr>
      </p:pic>
      <p:sp>
        <p:nvSpPr>
          <p:cNvPr id="8" name="ZoneTexte 7">
            <a:extLst>
              <a:ext uri="{FF2B5EF4-FFF2-40B4-BE49-F238E27FC236}">
                <a16:creationId xmlns:a16="http://schemas.microsoft.com/office/drawing/2014/main" id="{0AF9BCCB-DE53-4BC6-948A-D815E7E4953E}"/>
              </a:ext>
            </a:extLst>
          </p:cNvPr>
          <p:cNvSpPr txBox="1"/>
          <p:nvPr/>
        </p:nvSpPr>
        <p:spPr>
          <a:xfrm>
            <a:off x="585109" y="4919149"/>
            <a:ext cx="2487383" cy="707886"/>
          </a:xfrm>
          <a:prstGeom prst="rect">
            <a:avLst/>
          </a:prstGeom>
          <a:noFill/>
        </p:spPr>
        <p:txBody>
          <a:bodyPr wrap="square" rtlCol="0">
            <a:spAutoFit/>
          </a:bodyPr>
          <a:lstStyle/>
          <a:p>
            <a:pPr algn="ctr"/>
            <a:r>
              <a:rPr lang="fr-FR" sz="2000" b="1" dirty="0"/>
              <a:t>Le Maroc occidental (1975)</a:t>
            </a:r>
          </a:p>
        </p:txBody>
      </p:sp>
      <p:sp>
        <p:nvSpPr>
          <p:cNvPr id="11" name="ZoneTexte 10">
            <a:extLst>
              <a:ext uri="{FF2B5EF4-FFF2-40B4-BE49-F238E27FC236}">
                <a16:creationId xmlns:a16="http://schemas.microsoft.com/office/drawing/2014/main" id="{ED3CF00B-E3A4-44E0-8FC4-802AF5ECBA4D}"/>
              </a:ext>
            </a:extLst>
          </p:cNvPr>
          <p:cNvSpPr txBox="1"/>
          <p:nvPr/>
        </p:nvSpPr>
        <p:spPr>
          <a:xfrm>
            <a:off x="0" y="682176"/>
            <a:ext cx="6939106" cy="400110"/>
          </a:xfrm>
          <a:prstGeom prst="rect">
            <a:avLst/>
          </a:prstGeom>
          <a:noFill/>
        </p:spPr>
        <p:txBody>
          <a:bodyPr wrap="square" rtlCol="0">
            <a:spAutoFit/>
          </a:bodyPr>
          <a:lstStyle/>
          <a:p>
            <a:pPr algn="ctr"/>
            <a:r>
              <a:rPr lang="fr-FR" sz="2000" b="1" dirty="0"/>
              <a:t>Une majorité de frontières récentes …</a:t>
            </a:r>
          </a:p>
        </p:txBody>
      </p:sp>
      <p:sp>
        <p:nvSpPr>
          <p:cNvPr id="12" name="ZoneTexte 11">
            <a:extLst>
              <a:ext uri="{FF2B5EF4-FFF2-40B4-BE49-F238E27FC236}">
                <a16:creationId xmlns:a16="http://schemas.microsoft.com/office/drawing/2014/main" id="{DF341C57-BF94-4412-96E9-9E197092E909}"/>
              </a:ext>
            </a:extLst>
          </p:cNvPr>
          <p:cNvSpPr txBox="1"/>
          <p:nvPr/>
        </p:nvSpPr>
        <p:spPr>
          <a:xfrm>
            <a:off x="6400800" y="671287"/>
            <a:ext cx="4348306" cy="400110"/>
          </a:xfrm>
          <a:prstGeom prst="rect">
            <a:avLst/>
          </a:prstGeom>
          <a:noFill/>
        </p:spPr>
        <p:txBody>
          <a:bodyPr wrap="square" rtlCol="0">
            <a:spAutoFit/>
          </a:bodyPr>
          <a:lstStyle/>
          <a:p>
            <a:pPr algn="ctr"/>
            <a:r>
              <a:rPr lang="fr-FR" sz="2000" b="1" dirty="0"/>
              <a:t>… et de plus en plus nombreuses.</a:t>
            </a:r>
          </a:p>
        </p:txBody>
      </p:sp>
      <p:pic>
        <p:nvPicPr>
          <p:cNvPr id="13" name="Image 12">
            <a:extLst>
              <a:ext uri="{FF2B5EF4-FFF2-40B4-BE49-F238E27FC236}">
                <a16:creationId xmlns:a16="http://schemas.microsoft.com/office/drawing/2014/main" id="{51DA1F29-17F9-41BB-B068-DF2F9A6CE9B1}"/>
              </a:ext>
            </a:extLst>
          </p:cNvPr>
          <p:cNvPicPr>
            <a:picLocks noChangeAspect="1"/>
          </p:cNvPicPr>
          <p:nvPr/>
        </p:nvPicPr>
        <p:blipFill rotWithShape="1">
          <a:blip r:embed="rId3">
            <a:extLst>
              <a:ext uri="{28A0092B-C50C-407E-A947-70E740481C1C}">
                <a14:useLocalDpi xmlns:a14="http://schemas.microsoft.com/office/drawing/2010/main" val="0"/>
              </a:ext>
            </a:extLst>
          </a:blip>
          <a:srcRect l="6511" r="6511" b="19417"/>
          <a:stretch/>
        </p:blipFill>
        <p:spPr>
          <a:xfrm>
            <a:off x="52415" y="1215357"/>
            <a:ext cx="3489412" cy="4427286"/>
          </a:xfrm>
          <a:prstGeom prst="rect">
            <a:avLst/>
          </a:prstGeom>
        </p:spPr>
      </p:pic>
      <p:pic>
        <p:nvPicPr>
          <p:cNvPr id="14" name="Image 13">
            <a:extLst>
              <a:ext uri="{FF2B5EF4-FFF2-40B4-BE49-F238E27FC236}">
                <a16:creationId xmlns:a16="http://schemas.microsoft.com/office/drawing/2014/main" id="{12582F14-B036-45E7-AFD4-D9CF1A256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826" y="1723865"/>
            <a:ext cx="4142341" cy="3552456"/>
          </a:xfrm>
          <a:prstGeom prst="rect">
            <a:avLst/>
          </a:prstGeom>
        </p:spPr>
      </p:pic>
      <p:pic>
        <p:nvPicPr>
          <p:cNvPr id="15" name="Image 14">
            <a:extLst>
              <a:ext uri="{FF2B5EF4-FFF2-40B4-BE49-F238E27FC236}">
                <a16:creationId xmlns:a16="http://schemas.microsoft.com/office/drawing/2014/main" id="{6170BD8E-59BB-4530-9700-0ECF3EB9E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990" y="1714499"/>
            <a:ext cx="3750639" cy="3561821"/>
          </a:xfrm>
          <a:prstGeom prst="rect">
            <a:avLst/>
          </a:prstGeom>
        </p:spPr>
      </p:pic>
      <p:sp>
        <p:nvSpPr>
          <p:cNvPr id="16" name="ZoneTexte 15">
            <a:extLst>
              <a:ext uri="{FF2B5EF4-FFF2-40B4-BE49-F238E27FC236}">
                <a16:creationId xmlns:a16="http://schemas.microsoft.com/office/drawing/2014/main" id="{7C5D5081-373B-4393-97E2-84FB4F7E95C9}"/>
              </a:ext>
            </a:extLst>
          </p:cNvPr>
          <p:cNvSpPr txBox="1"/>
          <p:nvPr/>
        </p:nvSpPr>
        <p:spPr>
          <a:xfrm>
            <a:off x="590134" y="5756392"/>
            <a:ext cx="2217234" cy="400110"/>
          </a:xfrm>
          <a:prstGeom prst="rect">
            <a:avLst/>
          </a:prstGeom>
          <a:noFill/>
        </p:spPr>
        <p:txBody>
          <a:bodyPr wrap="square" rtlCol="0">
            <a:spAutoFit/>
          </a:bodyPr>
          <a:lstStyle/>
          <a:p>
            <a:pPr algn="ctr"/>
            <a:r>
              <a:rPr lang="fr-FR" sz="2000" b="1" dirty="0"/>
              <a:t>RDA – RFA (1949)</a:t>
            </a:r>
          </a:p>
        </p:txBody>
      </p:sp>
      <p:sp>
        <p:nvSpPr>
          <p:cNvPr id="17" name="ZoneTexte 16">
            <a:extLst>
              <a:ext uri="{FF2B5EF4-FFF2-40B4-BE49-F238E27FC236}">
                <a16:creationId xmlns:a16="http://schemas.microsoft.com/office/drawing/2014/main" id="{41231514-2E9A-4AEE-896D-07EDF396A458}"/>
              </a:ext>
            </a:extLst>
          </p:cNvPr>
          <p:cNvSpPr txBox="1"/>
          <p:nvPr/>
        </p:nvSpPr>
        <p:spPr>
          <a:xfrm>
            <a:off x="4664800" y="5642643"/>
            <a:ext cx="1896392" cy="400110"/>
          </a:xfrm>
          <a:prstGeom prst="rect">
            <a:avLst/>
          </a:prstGeom>
          <a:noFill/>
        </p:spPr>
        <p:txBody>
          <a:bodyPr wrap="square" rtlCol="0">
            <a:spAutoFit/>
          </a:bodyPr>
          <a:lstStyle/>
          <a:p>
            <a:pPr algn="ctr"/>
            <a:r>
              <a:rPr lang="fr-FR" sz="2000" b="1" dirty="0"/>
              <a:t>La DMZ (1953)</a:t>
            </a:r>
          </a:p>
        </p:txBody>
      </p:sp>
      <p:sp>
        <p:nvSpPr>
          <p:cNvPr id="18" name="ZoneTexte 17">
            <a:extLst>
              <a:ext uri="{FF2B5EF4-FFF2-40B4-BE49-F238E27FC236}">
                <a16:creationId xmlns:a16="http://schemas.microsoft.com/office/drawing/2014/main" id="{117A2676-AECB-4B1E-B157-AD163407F195}"/>
              </a:ext>
            </a:extLst>
          </p:cNvPr>
          <p:cNvSpPr txBox="1"/>
          <p:nvPr/>
        </p:nvSpPr>
        <p:spPr>
          <a:xfrm>
            <a:off x="8483048" y="5720130"/>
            <a:ext cx="3030893" cy="400110"/>
          </a:xfrm>
          <a:prstGeom prst="rect">
            <a:avLst/>
          </a:prstGeom>
          <a:noFill/>
        </p:spPr>
        <p:txBody>
          <a:bodyPr wrap="square" rtlCol="0">
            <a:spAutoFit/>
          </a:bodyPr>
          <a:lstStyle/>
          <a:p>
            <a:pPr algn="ctr"/>
            <a:r>
              <a:rPr lang="fr-FR" sz="2000" b="1" dirty="0"/>
              <a:t>Le plateau du Golan (1967)</a:t>
            </a:r>
          </a:p>
        </p:txBody>
      </p:sp>
      <p:sp>
        <p:nvSpPr>
          <p:cNvPr id="19" name="ZoneTexte 18">
            <a:extLst>
              <a:ext uri="{FF2B5EF4-FFF2-40B4-BE49-F238E27FC236}">
                <a16:creationId xmlns:a16="http://schemas.microsoft.com/office/drawing/2014/main" id="{D88473C6-F57C-4E5B-91BA-0302CD961F91}"/>
              </a:ext>
            </a:extLst>
          </p:cNvPr>
          <p:cNvSpPr txBox="1"/>
          <p:nvPr/>
        </p:nvSpPr>
        <p:spPr>
          <a:xfrm>
            <a:off x="3704182" y="6409075"/>
            <a:ext cx="3979985" cy="410805"/>
          </a:xfrm>
          <a:prstGeom prst="rect">
            <a:avLst/>
          </a:prstGeom>
          <a:noFill/>
        </p:spPr>
        <p:txBody>
          <a:bodyPr wrap="square" rtlCol="0">
            <a:spAutoFit/>
          </a:bodyPr>
          <a:lstStyle/>
          <a:p>
            <a:pPr algn="r"/>
            <a:r>
              <a:rPr lang="fr-FR" sz="2000" b="1" dirty="0"/>
              <a:t>… ou à l’issue d’un long processus !</a:t>
            </a:r>
          </a:p>
        </p:txBody>
      </p:sp>
    </p:spTree>
    <p:extLst>
      <p:ext uri="{BB962C8B-B14F-4D97-AF65-F5344CB8AC3E}">
        <p14:creationId xmlns:p14="http://schemas.microsoft.com/office/powerpoint/2010/main" val="3098273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750"/>
                                        <p:tgtEl>
                                          <p:spTgt spid="2"/>
                                        </p:tgtEl>
                                        <p:attrNameLst>
                                          <p:attrName>ppt_w</p:attrName>
                                        </p:attrNameLst>
                                      </p:cBhvr>
                                      <p:tavLst>
                                        <p:tav tm="0">
                                          <p:val>
                                            <p:strVal val="ppt_w"/>
                                          </p:val>
                                        </p:tav>
                                        <p:tav tm="100000">
                                          <p:val>
                                            <p:fltVal val="0"/>
                                          </p:val>
                                        </p:tav>
                                      </p:tavLst>
                                    </p:anim>
                                    <p:anim calcmode="lin" valueType="num">
                                      <p:cBhvr>
                                        <p:cTn id="7" dur="750"/>
                                        <p:tgtEl>
                                          <p:spTgt spid="2"/>
                                        </p:tgtEl>
                                        <p:attrNameLst>
                                          <p:attrName>ppt_h</p:attrName>
                                        </p:attrNameLst>
                                      </p:cBhvr>
                                      <p:tavLst>
                                        <p:tav tm="0">
                                          <p:val>
                                            <p:strVal val="ppt_h"/>
                                          </p:val>
                                        </p:tav>
                                        <p:tav tm="100000">
                                          <p:val>
                                            <p:fltVal val="0"/>
                                          </p:val>
                                        </p:tav>
                                      </p:tavLst>
                                    </p:anim>
                                    <p:animEffect transition="out" filter="fade">
                                      <p:cBhvr>
                                        <p:cTn id="8" dur="750"/>
                                        <p:tgtEl>
                                          <p:spTgt spid="2"/>
                                        </p:tgtEl>
                                      </p:cBhvr>
                                    </p:animEffect>
                                    <p:set>
                                      <p:cBhvr>
                                        <p:cTn id="9" dur="1" fill="hold">
                                          <p:stCondLst>
                                            <p:cond delay="749"/>
                                          </p:stCondLst>
                                        </p:cTn>
                                        <p:tgtEl>
                                          <p:spTgt spid="2"/>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750"/>
                                        <p:tgtEl>
                                          <p:spTgt spid="5"/>
                                        </p:tgtEl>
                                        <p:attrNameLst>
                                          <p:attrName>ppt_w</p:attrName>
                                        </p:attrNameLst>
                                      </p:cBhvr>
                                      <p:tavLst>
                                        <p:tav tm="0">
                                          <p:val>
                                            <p:strVal val="ppt_w"/>
                                          </p:val>
                                        </p:tav>
                                        <p:tav tm="100000">
                                          <p:val>
                                            <p:fltVal val="0"/>
                                          </p:val>
                                        </p:tav>
                                      </p:tavLst>
                                    </p:anim>
                                    <p:anim calcmode="lin" valueType="num">
                                      <p:cBhvr>
                                        <p:cTn id="12" dur="750"/>
                                        <p:tgtEl>
                                          <p:spTgt spid="5"/>
                                        </p:tgtEl>
                                        <p:attrNameLst>
                                          <p:attrName>ppt_h</p:attrName>
                                        </p:attrNameLst>
                                      </p:cBhvr>
                                      <p:tavLst>
                                        <p:tav tm="0">
                                          <p:val>
                                            <p:strVal val="ppt_h"/>
                                          </p:val>
                                        </p:tav>
                                        <p:tav tm="100000">
                                          <p:val>
                                            <p:fltVal val="0"/>
                                          </p:val>
                                        </p:tav>
                                      </p:tavLst>
                                    </p:anim>
                                    <p:animEffect transition="out" filter="fade">
                                      <p:cBhvr>
                                        <p:cTn id="13" dur="750"/>
                                        <p:tgtEl>
                                          <p:spTgt spid="5"/>
                                        </p:tgtEl>
                                      </p:cBhvr>
                                    </p:animEffect>
                                    <p:set>
                                      <p:cBhvr>
                                        <p:cTn id="14" dur="1" fill="hold">
                                          <p:stCondLst>
                                            <p:cond delay="749"/>
                                          </p:stCondLst>
                                        </p:cTn>
                                        <p:tgtEl>
                                          <p:spTgt spid="5"/>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750"/>
                                        <p:tgtEl>
                                          <p:spTgt spid="6"/>
                                        </p:tgtEl>
                                        <p:attrNameLst>
                                          <p:attrName>ppt_w</p:attrName>
                                        </p:attrNameLst>
                                      </p:cBhvr>
                                      <p:tavLst>
                                        <p:tav tm="0">
                                          <p:val>
                                            <p:strVal val="ppt_w"/>
                                          </p:val>
                                        </p:tav>
                                        <p:tav tm="100000">
                                          <p:val>
                                            <p:fltVal val="0"/>
                                          </p:val>
                                        </p:tav>
                                      </p:tavLst>
                                    </p:anim>
                                    <p:anim calcmode="lin" valueType="num">
                                      <p:cBhvr>
                                        <p:cTn id="17" dur="750"/>
                                        <p:tgtEl>
                                          <p:spTgt spid="6"/>
                                        </p:tgtEl>
                                        <p:attrNameLst>
                                          <p:attrName>ppt_h</p:attrName>
                                        </p:attrNameLst>
                                      </p:cBhvr>
                                      <p:tavLst>
                                        <p:tav tm="0">
                                          <p:val>
                                            <p:strVal val="ppt_h"/>
                                          </p:val>
                                        </p:tav>
                                        <p:tav tm="100000">
                                          <p:val>
                                            <p:fltVal val="0"/>
                                          </p:val>
                                        </p:tav>
                                      </p:tavLst>
                                    </p:anim>
                                    <p:animEffect transition="out" filter="fade">
                                      <p:cBhvr>
                                        <p:cTn id="18" dur="750"/>
                                        <p:tgtEl>
                                          <p:spTgt spid="6"/>
                                        </p:tgtEl>
                                      </p:cBhvr>
                                    </p:animEffect>
                                    <p:set>
                                      <p:cBhvr>
                                        <p:cTn id="19" dur="1" fill="hold">
                                          <p:stCondLst>
                                            <p:cond delay="749"/>
                                          </p:stCondLst>
                                        </p:cTn>
                                        <p:tgtEl>
                                          <p:spTgt spid="6"/>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750"/>
                                        <p:tgtEl>
                                          <p:spTgt spid="7"/>
                                        </p:tgtEl>
                                        <p:attrNameLst>
                                          <p:attrName>ppt_w</p:attrName>
                                        </p:attrNameLst>
                                      </p:cBhvr>
                                      <p:tavLst>
                                        <p:tav tm="0">
                                          <p:val>
                                            <p:strVal val="ppt_w"/>
                                          </p:val>
                                        </p:tav>
                                        <p:tav tm="100000">
                                          <p:val>
                                            <p:fltVal val="0"/>
                                          </p:val>
                                        </p:tav>
                                      </p:tavLst>
                                    </p:anim>
                                    <p:anim calcmode="lin" valueType="num">
                                      <p:cBhvr>
                                        <p:cTn id="22" dur="750"/>
                                        <p:tgtEl>
                                          <p:spTgt spid="7"/>
                                        </p:tgtEl>
                                        <p:attrNameLst>
                                          <p:attrName>ppt_h</p:attrName>
                                        </p:attrNameLst>
                                      </p:cBhvr>
                                      <p:tavLst>
                                        <p:tav tm="0">
                                          <p:val>
                                            <p:strVal val="ppt_h"/>
                                          </p:val>
                                        </p:tav>
                                        <p:tav tm="100000">
                                          <p:val>
                                            <p:fltVal val="0"/>
                                          </p:val>
                                        </p:tav>
                                      </p:tavLst>
                                    </p:anim>
                                    <p:animEffect transition="out" filter="fade">
                                      <p:cBhvr>
                                        <p:cTn id="23" dur="750"/>
                                        <p:tgtEl>
                                          <p:spTgt spid="7"/>
                                        </p:tgtEl>
                                      </p:cBhvr>
                                    </p:animEffect>
                                    <p:set>
                                      <p:cBhvr>
                                        <p:cTn id="24" dur="1" fill="hold">
                                          <p:stCondLst>
                                            <p:cond delay="749"/>
                                          </p:stCondLst>
                                        </p:cTn>
                                        <p:tgtEl>
                                          <p:spTgt spid="7"/>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750"/>
                                        <p:tgtEl>
                                          <p:spTgt spid="8"/>
                                        </p:tgtEl>
                                        <p:attrNameLst>
                                          <p:attrName>ppt_w</p:attrName>
                                        </p:attrNameLst>
                                      </p:cBhvr>
                                      <p:tavLst>
                                        <p:tav tm="0">
                                          <p:val>
                                            <p:strVal val="ppt_w"/>
                                          </p:val>
                                        </p:tav>
                                        <p:tav tm="100000">
                                          <p:val>
                                            <p:fltVal val="0"/>
                                          </p:val>
                                        </p:tav>
                                      </p:tavLst>
                                    </p:anim>
                                    <p:anim calcmode="lin" valueType="num">
                                      <p:cBhvr>
                                        <p:cTn id="27" dur="750"/>
                                        <p:tgtEl>
                                          <p:spTgt spid="8"/>
                                        </p:tgtEl>
                                        <p:attrNameLst>
                                          <p:attrName>ppt_h</p:attrName>
                                        </p:attrNameLst>
                                      </p:cBhvr>
                                      <p:tavLst>
                                        <p:tav tm="0">
                                          <p:val>
                                            <p:strVal val="ppt_h"/>
                                          </p:val>
                                        </p:tav>
                                        <p:tav tm="100000">
                                          <p:val>
                                            <p:fltVal val="0"/>
                                          </p:val>
                                        </p:tav>
                                      </p:tavLst>
                                    </p:anim>
                                    <p:animEffect transition="out" filter="fade">
                                      <p:cBhvr>
                                        <p:cTn id="28" dur="750"/>
                                        <p:tgtEl>
                                          <p:spTgt spid="8"/>
                                        </p:tgtEl>
                                      </p:cBhvr>
                                    </p:animEffect>
                                    <p:set>
                                      <p:cBhvr>
                                        <p:cTn id="29" dur="1" fill="hold">
                                          <p:stCondLst>
                                            <p:cond delay="749"/>
                                          </p:stCondLst>
                                        </p:cTn>
                                        <p:tgtEl>
                                          <p:spTgt spid="8"/>
                                        </p:tgtEl>
                                        <p:attrNameLst>
                                          <p:attrName>style.visibility</p:attrName>
                                        </p:attrNameLst>
                                      </p:cBhvr>
                                      <p:to>
                                        <p:strVal val="hidden"/>
                                      </p:to>
                                    </p:set>
                                  </p:childTnLst>
                                </p:cTn>
                              </p:par>
                              <p:par>
                                <p:cTn id="30" presetID="10" presetClass="entr" presetSubtype="0" fill="hold" nodeType="withEffect">
                                  <p:stCondLst>
                                    <p:cond delay="25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10" presetClass="entr" presetSubtype="0"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par>
                                <p:cTn id="36" presetID="10" presetClass="entr" presetSubtype="0" fill="hold" nodeType="withEffect">
                                  <p:stCondLst>
                                    <p:cond delay="25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childTnLst>
                                </p:cTn>
                              </p:par>
                              <p:par>
                                <p:cTn id="48" presetID="47" presetClass="entr" presetSubtype="0" fill="hold" grpId="0" nodeType="withEffect">
                                  <p:stCondLst>
                                    <p:cond delay="5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hlinkClick r:id="rId2" action="ppaction://hlinksldjump"/>
            <a:extLst>
              <a:ext uri="{FF2B5EF4-FFF2-40B4-BE49-F238E27FC236}">
                <a16:creationId xmlns:a16="http://schemas.microsoft.com/office/drawing/2014/main" id="{B7917CC4-16EE-4BFB-A1E6-80437F1895C6}"/>
              </a:ext>
            </a:extLst>
          </p:cNvPr>
          <p:cNvSpPr/>
          <p:nvPr/>
        </p:nvSpPr>
        <p:spPr>
          <a:xfrm>
            <a:off x="9235" y="1087456"/>
            <a:ext cx="12068015" cy="713016"/>
          </a:xfrm>
          <a:prstGeom prst="rect">
            <a:avLst/>
          </a:prstGeom>
        </p:spPr>
        <p:txBody>
          <a:bodyPr wrap="square">
            <a:spAutoFit/>
          </a:bodyPr>
          <a:lstStyle/>
          <a:p>
            <a:pPr lvl="0" algn="just">
              <a:lnSpc>
                <a:spcPct val="150000"/>
              </a:lnSpc>
              <a:spcAft>
                <a:spcPts val="0"/>
              </a:spcAft>
            </a:pPr>
            <a:r>
              <a:rPr lang="fr-FR" sz="3000" dirty="0">
                <a:latin typeface="Arial Black" panose="020B0A04020102020204" pitchFamily="34" charset="0"/>
                <a:cs typeface="Times New Roman" panose="02020603050405020304" pitchFamily="18" charset="0"/>
              </a:rPr>
              <a:t>II) </a:t>
            </a:r>
            <a:r>
              <a:rPr lang="fr-FR" sz="2900" b="1" u="sng" dirty="0">
                <a:latin typeface="Calibri" panose="020F0502020204030204" pitchFamily="34" charset="0"/>
                <a:cs typeface="Times New Roman" panose="02020603050405020304" pitchFamily="18" charset="0"/>
              </a:rPr>
              <a:t>Rappel </a:t>
            </a:r>
            <a:r>
              <a:rPr lang="fr-FR" sz="2900" b="1" u="sng" dirty="0">
                <a:latin typeface="Calibri" panose="020F0502020204030204" pitchFamily="34" charset="0"/>
                <a:ea typeface="Times New Roman" panose="02020603050405020304" pitchFamily="18" charset="0"/>
                <a:cs typeface="Times New Roman" panose="02020603050405020304" pitchFamily="18" charset="0"/>
              </a:rPr>
              <a:t>du vocabulaire clé et documents pour les aborder avec les élèves</a:t>
            </a:r>
          </a:p>
        </p:txBody>
      </p:sp>
      <p:sp>
        <p:nvSpPr>
          <p:cNvPr id="5" name="ZoneTexte 4">
            <a:extLst>
              <a:ext uri="{FF2B5EF4-FFF2-40B4-BE49-F238E27FC236}">
                <a16:creationId xmlns:a16="http://schemas.microsoft.com/office/drawing/2014/main" id="{1578AE1C-85FB-499B-99ED-24A33F52C8EE}"/>
              </a:ext>
            </a:extLst>
          </p:cNvPr>
          <p:cNvSpPr txBox="1"/>
          <p:nvPr/>
        </p:nvSpPr>
        <p:spPr>
          <a:xfrm>
            <a:off x="0" y="0"/>
            <a:ext cx="12192000" cy="523220"/>
          </a:xfrm>
          <a:prstGeom prst="rect">
            <a:avLst/>
          </a:prstGeom>
          <a:solidFill>
            <a:srgbClr val="FFFF00"/>
          </a:solidFill>
        </p:spPr>
        <p:txBody>
          <a:bodyPr wrap="square" rtlCol="0">
            <a:spAutoFit/>
          </a:bodyPr>
          <a:lstStyle/>
          <a:p>
            <a:pPr algn="ctr"/>
            <a:r>
              <a:rPr lang="fr-FR" sz="2800" dirty="0">
                <a:solidFill>
                  <a:srgbClr val="FF0000"/>
                </a:solidFill>
                <a:latin typeface="Arial Black" panose="020B0A04020102020204" pitchFamily="34" charset="0"/>
              </a:rPr>
              <a:t>Plan de mon intervention</a:t>
            </a:r>
          </a:p>
        </p:txBody>
      </p:sp>
      <p:sp>
        <p:nvSpPr>
          <p:cNvPr id="4" name="Rectangle 3">
            <a:hlinkClick r:id="rId3" action="ppaction://hlinksldjump"/>
            <a:extLst>
              <a:ext uri="{FF2B5EF4-FFF2-40B4-BE49-F238E27FC236}">
                <a16:creationId xmlns:a16="http://schemas.microsoft.com/office/drawing/2014/main" id="{CBB5C1FC-939D-4F70-B720-CBA9E94D4673}"/>
              </a:ext>
            </a:extLst>
          </p:cNvPr>
          <p:cNvSpPr/>
          <p:nvPr/>
        </p:nvSpPr>
        <p:spPr>
          <a:xfrm>
            <a:off x="26820" y="1873708"/>
            <a:ext cx="12068015" cy="713272"/>
          </a:xfrm>
          <a:prstGeom prst="rect">
            <a:avLst/>
          </a:prstGeom>
        </p:spPr>
        <p:txBody>
          <a:bodyPr wrap="square">
            <a:spAutoFit/>
          </a:bodyPr>
          <a:lstStyle/>
          <a:p>
            <a:pPr lvl="0" algn="just">
              <a:lnSpc>
                <a:spcPct val="150000"/>
              </a:lnSpc>
              <a:spcAft>
                <a:spcPts val="0"/>
              </a:spcAft>
            </a:pPr>
            <a:r>
              <a:rPr lang="fr-FR" sz="3000" dirty="0">
                <a:latin typeface="Arial Black" panose="020B0A04020102020204" pitchFamily="34" charset="0"/>
                <a:cs typeface="Times New Roman" panose="02020603050405020304" pitchFamily="18" charset="0"/>
              </a:rPr>
              <a:t>III) </a:t>
            </a:r>
            <a:r>
              <a:rPr lang="fr-FR" sz="2900" b="1" u="sng" dirty="0">
                <a:latin typeface="Calibri" panose="020F0502020204030204" pitchFamily="34" charset="0"/>
                <a:ea typeface="Times New Roman" panose="02020603050405020304" pitchFamily="18" charset="0"/>
                <a:cs typeface="Times New Roman" panose="02020603050405020304" pitchFamily="18" charset="0"/>
              </a:rPr>
              <a:t>Des documents et des activités pour traiter ce thème de Spécialité </a:t>
            </a:r>
          </a:p>
        </p:txBody>
      </p:sp>
      <p:sp>
        <p:nvSpPr>
          <p:cNvPr id="6" name="Rectangle 5">
            <a:extLst>
              <a:ext uri="{FF2B5EF4-FFF2-40B4-BE49-F238E27FC236}">
                <a16:creationId xmlns:a16="http://schemas.microsoft.com/office/drawing/2014/main" id="{4936476A-EF82-4EC8-B222-9C7BB4B7E128}"/>
              </a:ext>
            </a:extLst>
          </p:cNvPr>
          <p:cNvSpPr/>
          <p:nvPr/>
        </p:nvSpPr>
        <p:spPr>
          <a:xfrm>
            <a:off x="786063" y="2733453"/>
            <a:ext cx="11163128" cy="4139595"/>
          </a:xfrm>
          <a:prstGeom prst="rect">
            <a:avLst/>
          </a:prstGeom>
        </p:spPr>
        <p:txBody>
          <a:bodyPr wrap="square">
            <a:spAutoFit/>
          </a:bodyPr>
          <a:lstStyle/>
          <a:p>
            <a:pPr lvl="0" algn="ctr">
              <a:spcAft>
                <a:spcPts val="0"/>
              </a:spcAft>
            </a:pPr>
            <a:r>
              <a:rPr lang="fr-FR" sz="2400" b="1" u="sng" dirty="0">
                <a:latin typeface="Arial Black" panose="020B0A04020102020204" pitchFamily="34" charset="0"/>
                <a:cs typeface="Times New Roman" panose="02020603050405020304" pitchFamily="18" charset="0"/>
              </a:rPr>
              <a:t>Introduction :</a:t>
            </a:r>
            <a:r>
              <a:rPr lang="fr-FR" sz="2400" b="1" dirty="0">
                <a:latin typeface="Arial Black" panose="020B0A04020102020204" pitchFamily="34" charset="0"/>
                <a:cs typeface="Times New Roman" panose="02020603050405020304" pitchFamily="18" charset="0"/>
              </a:rPr>
              <a:t> </a:t>
            </a:r>
            <a:r>
              <a:rPr lang="fr-FR" sz="2400" i="1" dirty="0">
                <a:latin typeface="Calibri" panose="020F0502020204030204" pitchFamily="34" charset="0"/>
                <a:ea typeface="Times New Roman" panose="02020603050405020304" pitchFamily="18" charset="0"/>
                <a:cs typeface="Times New Roman" panose="02020603050405020304" pitchFamily="18" charset="0"/>
                <a:hlinkClick r:id="rId3" action="ppaction://hlinksldjump"/>
              </a:rPr>
              <a:t>Des frontières de plus en plus nombreuses</a:t>
            </a:r>
            <a:endParaRPr lang="fr-FR" sz="1600" dirty="0">
              <a:solidFill>
                <a:srgbClr val="FF0000"/>
              </a:solidFill>
              <a:latin typeface="Arial Black" panose="020B0A04020102020204" pitchFamily="34" charset="0"/>
              <a:ea typeface="Times New Roman" panose="02020603050405020304" pitchFamily="18" charset="0"/>
              <a:cs typeface="Times New Roman" panose="02020603050405020304" pitchFamily="18" charset="0"/>
            </a:endParaRPr>
          </a:p>
          <a:p>
            <a:pPr lvl="0" algn="ctr">
              <a:spcAft>
                <a:spcPts val="0"/>
              </a:spcAft>
            </a:pPr>
            <a:endParaRPr lang="fr-FR" sz="1400" i="1"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Rockwell" panose="02060603020205020403" pitchFamily="18" charset="0"/>
              <a:buChar char="-"/>
            </a:pPr>
            <a:r>
              <a:rPr lang="fr-FR" sz="2400" b="1" u="sng" dirty="0">
                <a:latin typeface="Arial Black" panose="020B0A04020102020204" pitchFamily="34" charset="0"/>
                <a:cs typeface="Times New Roman" panose="02020603050405020304" pitchFamily="18" charset="0"/>
              </a:rPr>
              <a:t>Axe 1 : </a:t>
            </a:r>
            <a:r>
              <a:rPr lang="fr-FR" sz="2800" dirty="0">
                <a:latin typeface="Calibri" panose="020F0502020204030204" pitchFamily="34" charset="0"/>
                <a:ea typeface="Times New Roman" panose="02020603050405020304" pitchFamily="18" charset="0"/>
                <a:cs typeface="Times New Roman" panose="02020603050405020304" pitchFamily="18" charset="0"/>
              </a:rPr>
              <a:t>Tracer des frontières pour se protéger </a:t>
            </a:r>
            <a:endParaRPr lang="fr-FR" sz="3200" dirty="0">
              <a:latin typeface="Calibri" panose="020F0502020204030204" pitchFamily="34" charset="0"/>
              <a:ea typeface="Times New Roman" panose="02020603050405020304" pitchFamily="18" charset="0"/>
              <a:cs typeface="Times New Roman" panose="02020603050405020304" pitchFamily="18" charset="0"/>
            </a:endParaRPr>
          </a:p>
          <a:p>
            <a:pPr marL="2254250" lvl="0" indent="-457200">
              <a:spcAft>
                <a:spcPts val="0"/>
              </a:spcAft>
              <a:buFont typeface="Wingdings" panose="05000000000000000000" pitchFamily="2" charset="2"/>
              <a:buChar char="ü"/>
            </a:pPr>
            <a:r>
              <a:rPr lang="fr-FR" sz="2800" i="1" dirty="0">
                <a:latin typeface="Bodoni MT" panose="02070603080606020203" pitchFamily="18" charset="0"/>
                <a:ea typeface="Times New Roman" panose="02020603050405020304" pitchFamily="18" charset="0"/>
                <a:cs typeface="Times New Roman" panose="02020603050405020304" pitchFamily="18" charset="0"/>
                <a:hlinkClick r:id="rId4" action="ppaction://hlinksldjump"/>
              </a:rPr>
              <a:t>Limes rhénan</a:t>
            </a:r>
            <a:endParaRPr lang="fr-FR" sz="2800" i="1" dirty="0">
              <a:latin typeface="Bodoni MT" panose="02070603080606020203" pitchFamily="18" charset="0"/>
              <a:ea typeface="Times New Roman" panose="02020603050405020304" pitchFamily="18" charset="0"/>
              <a:cs typeface="Times New Roman" panose="02020603050405020304" pitchFamily="18" charset="0"/>
            </a:endParaRPr>
          </a:p>
          <a:p>
            <a:pPr marL="2254250" lvl="0" indent="-457200">
              <a:spcAft>
                <a:spcPts val="0"/>
              </a:spcAft>
              <a:buFont typeface="Wingdings" panose="05000000000000000000" pitchFamily="2" charset="2"/>
              <a:buChar char="ü"/>
            </a:pPr>
            <a:r>
              <a:rPr lang="fr-FR" sz="2800" i="1" dirty="0">
                <a:latin typeface="Bodoni MT" panose="02070603080606020203" pitchFamily="18" charset="0"/>
                <a:cs typeface="Times New Roman" panose="02020603050405020304" pitchFamily="18" charset="0"/>
                <a:hlinkClick r:id="rId5" action="ppaction://hlinksldjump"/>
              </a:rPr>
              <a:t>La frontière États Unis – Mexique</a:t>
            </a:r>
            <a:r>
              <a:rPr lang="fr-FR" sz="2800" b="1" i="1" dirty="0">
                <a:solidFill>
                  <a:srgbClr val="FF0000"/>
                </a:solidFill>
                <a:latin typeface="Bodoni MT" panose="02070603080606020203" pitchFamily="18" charset="0"/>
                <a:cs typeface="Times New Roman" panose="02020603050405020304" pitchFamily="18" charset="0"/>
              </a:rPr>
              <a:t>*</a:t>
            </a:r>
          </a:p>
          <a:p>
            <a:pPr marL="1797050" lvl="0">
              <a:spcAft>
                <a:spcPts val="0"/>
              </a:spcAft>
            </a:pPr>
            <a:endParaRPr lang="fr-FR" sz="1100" i="1" dirty="0">
              <a:latin typeface="Bodoni MT" panose="02070603080606020203" pitchFamily="18" charset="0"/>
              <a:cs typeface="Times New Roman" panose="02020603050405020304" pitchFamily="18" charset="0"/>
            </a:endParaRPr>
          </a:p>
          <a:p>
            <a:pPr marL="342900" lvl="0" indent="-342900">
              <a:spcAft>
                <a:spcPts val="0"/>
              </a:spcAft>
              <a:buFont typeface="Rockwell" panose="02060603020205020403" pitchFamily="18" charset="0"/>
              <a:buChar char="-"/>
            </a:pPr>
            <a:r>
              <a:rPr lang="fr-FR" sz="2400" b="1" u="sng" dirty="0">
                <a:latin typeface="Arial Black" panose="020B0A04020102020204" pitchFamily="34" charset="0"/>
                <a:cs typeface="Times New Roman" panose="02020603050405020304" pitchFamily="18" charset="0"/>
              </a:rPr>
              <a:t>Axe 2 : </a:t>
            </a:r>
            <a:r>
              <a:rPr lang="fr-FR" sz="2800" dirty="0">
                <a:latin typeface="Calibri" panose="020F0502020204030204" pitchFamily="34" charset="0"/>
                <a:ea typeface="Times New Roman" panose="02020603050405020304" pitchFamily="18" charset="0"/>
                <a:cs typeface="Times New Roman" panose="02020603050405020304" pitchFamily="18" charset="0"/>
              </a:rPr>
              <a:t>Les frontières en débat</a:t>
            </a:r>
            <a:endParaRPr lang="fr-FR" sz="3200" dirty="0">
              <a:latin typeface="Calibri" panose="020F0502020204030204" pitchFamily="34" charset="0"/>
              <a:ea typeface="Times New Roman" panose="02020603050405020304" pitchFamily="18" charset="0"/>
              <a:cs typeface="Times New Roman" panose="02020603050405020304" pitchFamily="18" charset="0"/>
            </a:endParaRPr>
          </a:p>
          <a:p>
            <a:pPr marL="2333625" lvl="0" indent="-457200">
              <a:spcAft>
                <a:spcPts val="0"/>
              </a:spcAft>
              <a:buFont typeface="Wingdings" panose="05000000000000000000" pitchFamily="2" charset="2"/>
              <a:buChar char="ü"/>
            </a:pPr>
            <a:r>
              <a:rPr lang="fr-FR" sz="2800" i="1" dirty="0">
                <a:latin typeface="Bodoni MT" panose="02070603080606020203" pitchFamily="18" charset="0"/>
                <a:cs typeface="Times New Roman" panose="02020603050405020304" pitchFamily="18" charset="0"/>
                <a:hlinkClick r:id="rId6" action="ppaction://hlinksldjump"/>
              </a:rPr>
              <a:t>Les espaces maritimes</a:t>
            </a:r>
            <a:endParaRPr lang="fr-FR" sz="2800" i="1" dirty="0">
              <a:latin typeface="Bodoni MT" panose="02070603080606020203" pitchFamily="18" charset="0"/>
              <a:cs typeface="Times New Roman" panose="02020603050405020304" pitchFamily="18" charset="0"/>
            </a:endParaRPr>
          </a:p>
          <a:p>
            <a:pPr marL="1876425" lvl="0">
              <a:spcAft>
                <a:spcPts val="0"/>
              </a:spcAft>
            </a:pPr>
            <a:endParaRPr lang="fr-FR" sz="1200" i="1" dirty="0">
              <a:latin typeface="Bodoni MT" panose="02070603080606020203" pitchFamily="18" charset="0"/>
              <a:cs typeface="Times New Roman" panose="02020603050405020304" pitchFamily="18" charset="0"/>
            </a:endParaRPr>
          </a:p>
          <a:p>
            <a:pPr marL="352425" lvl="0" indent="-352425">
              <a:spcAft>
                <a:spcPts val="0"/>
              </a:spcAft>
              <a:buFont typeface="Wide Latin" panose="020A0A07050505020404" pitchFamily="18" charset="0"/>
              <a:buChar char="-"/>
            </a:pPr>
            <a:r>
              <a:rPr lang="fr-FR" sz="2400" b="1" u="sng" dirty="0">
                <a:latin typeface="Arial Black" panose="020B0A04020102020204" pitchFamily="34" charset="0"/>
                <a:cs typeface="Times New Roman" panose="02020603050405020304" pitchFamily="18" charset="0"/>
              </a:rPr>
              <a:t>Objet de travail conclusif </a:t>
            </a:r>
            <a:r>
              <a:rPr lang="fr-FR" sz="3200" b="1" u="sng" dirty="0">
                <a:latin typeface="Calibri" panose="020F0502020204030204" pitchFamily="34" charset="0"/>
                <a:cs typeface="Times New Roman" panose="02020603050405020304" pitchFamily="18" charset="0"/>
              </a:rPr>
              <a:t>:</a:t>
            </a:r>
          </a:p>
          <a:p>
            <a:pPr marL="2333625" indent="-457200">
              <a:buFont typeface="Wingdings" panose="05000000000000000000" pitchFamily="2" charset="2"/>
              <a:buChar char="ü"/>
            </a:pPr>
            <a:r>
              <a:rPr lang="fr-FR" sz="2800" i="1" dirty="0">
                <a:latin typeface="Bodoni MT" panose="02070603080606020203" pitchFamily="18" charset="0"/>
                <a:cs typeface="Times New Roman" panose="02020603050405020304" pitchFamily="18" charset="0"/>
              </a:rPr>
              <a:t> </a:t>
            </a:r>
            <a:r>
              <a:rPr lang="fr-FR" sz="2800" dirty="0">
                <a:latin typeface="Bodoni MT" panose="02070603080606020203" pitchFamily="18" charset="0"/>
                <a:cs typeface="Times New Roman" panose="02020603050405020304" pitchFamily="18" charset="0"/>
                <a:hlinkClick r:id="rId7" action="ppaction://hlinksldjump"/>
              </a:rPr>
              <a:t>L’espace Schengen</a:t>
            </a:r>
            <a:r>
              <a:rPr lang="fr-FR" sz="2800" dirty="0">
                <a:latin typeface="Bodoni MT" panose="02070603080606020203" pitchFamily="18" charset="0"/>
                <a:cs typeface="Times New Roman" panose="02020603050405020304" pitchFamily="18" charset="0"/>
                <a:hlinkClick r:id="rId6" action="ppaction://hlinksldjump"/>
              </a:rPr>
              <a:t> </a:t>
            </a:r>
            <a:r>
              <a:rPr lang="fr-FR" sz="2800" i="1" dirty="0">
                <a:latin typeface="Bodoni MT" panose="02070603080606020203" pitchFamily="18" charset="0"/>
                <a:cs typeface="Times New Roman" panose="02020603050405020304" pitchFamily="18" charset="0"/>
              </a:rPr>
              <a:t>: un espace ouvert ou une forteresse ?</a:t>
            </a:r>
          </a:p>
        </p:txBody>
      </p:sp>
      <p:sp>
        <p:nvSpPr>
          <p:cNvPr id="7" name="Rectangle 6">
            <a:extLst>
              <a:ext uri="{FF2B5EF4-FFF2-40B4-BE49-F238E27FC236}">
                <a16:creationId xmlns:a16="http://schemas.microsoft.com/office/drawing/2014/main" id="{B04886FB-D1D1-46E8-8A03-8DB8BCE960E1}"/>
              </a:ext>
            </a:extLst>
          </p:cNvPr>
          <p:cNvSpPr/>
          <p:nvPr/>
        </p:nvSpPr>
        <p:spPr>
          <a:xfrm>
            <a:off x="7985881" y="4797213"/>
            <a:ext cx="3689685" cy="1143070"/>
          </a:xfrm>
          <a:prstGeom prst="rect">
            <a:avLst/>
          </a:prstGeom>
          <a:solidFill>
            <a:schemeClr val="bg1">
              <a:lumMod val="85000"/>
            </a:schemeClr>
          </a:solidFill>
          <a:ln>
            <a:solidFill>
              <a:schemeClr val="tx1"/>
            </a:solidFill>
          </a:ln>
        </p:spPr>
        <p:txBody>
          <a:bodyPr wrap="square">
            <a:spAutoFit/>
          </a:bodyPr>
          <a:lstStyle/>
          <a:p>
            <a:pPr lvl="0" algn="ctr">
              <a:lnSpc>
                <a:spcPct val="150000"/>
              </a:lnSpc>
              <a:spcAft>
                <a:spcPts val="0"/>
              </a:spcAft>
            </a:pPr>
            <a:r>
              <a:rPr lang="fr-FR" sz="2400" b="1" dirty="0">
                <a:latin typeface="Calibri" panose="020F0502020204030204" pitchFamily="34" charset="0"/>
                <a:ea typeface="Times New Roman" panose="02020603050405020304" pitchFamily="18" charset="0"/>
                <a:cs typeface="Times New Roman" panose="02020603050405020304" pitchFamily="18" charset="0"/>
              </a:rPr>
              <a:t>Documents et activités à récupérer sur clé USB.</a:t>
            </a:r>
          </a:p>
        </p:txBody>
      </p:sp>
      <p:sp>
        <p:nvSpPr>
          <p:cNvPr id="8" name="Rectangle 7">
            <a:hlinkClick r:id="rId8" action="ppaction://hlinksldjump"/>
            <a:extLst>
              <a:ext uri="{FF2B5EF4-FFF2-40B4-BE49-F238E27FC236}">
                <a16:creationId xmlns:a16="http://schemas.microsoft.com/office/drawing/2014/main" id="{7F8C2260-D95D-46A2-A967-C36D6F6DE931}"/>
              </a:ext>
            </a:extLst>
          </p:cNvPr>
          <p:cNvSpPr/>
          <p:nvPr/>
        </p:nvSpPr>
        <p:spPr>
          <a:xfrm>
            <a:off x="0" y="448830"/>
            <a:ext cx="12068015" cy="713016"/>
          </a:xfrm>
          <a:prstGeom prst="rect">
            <a:avLst/>
          </a:prstGeom>
        </p:spPr>
        <p:txBody>
          <a:bodyPr wrap="square">
            <a:spAutoFit/>
          </a:bodyPr>
          <a:lstStyle/>
          <a:p>
            <a:pPr lvl="0" algn="just">
              <a:lnSpc>
                <a:spcPct val="150000"/>
              </a:lnSpc>
              <a:spcAft>
                <a:spcPts val="0"/>
              </a:spcAft>
            </a:pPr>
            <a:r>
              <a:rPr lang="fr-FR" sz="3000" dirty="0">
                <a:latin typeface="Arial Black" panose="020B0A04020102020204" pitchFamily="34" charset="0"/>
                <a:cs typeface="Times New Roman" panose="02020603050405020304" pitchFamily="18" charset="0"/>
              </a:rPr>
              <a:t>I) </a:t>
            </a:r>
            <a:r>
              <a:rPr lang="fr-FR" sz="2900" b="1" u="sng" dirty="0">
                <a:latin typeface="Calibri" panose="020F0502020204030204" pitchFamily="34" charset="0"/>
                <a:cs typeface="Times New Roman" panose="02020603050405020304" pitchFamily="18" charset="0"/>
              </a:rPr>
              <a:t>Rappel </a:t>
            </a:r>
            <a:r>
              <a:rPr lang="fr-FR" sz="2900" b="1" u="sng" dirty="0">
                <a:latin typeface="Calibri" panose="020F0502020204030204" pitchFamily="34" charset="0"/>
                <a:ea typeface="Times New Roman" panose="02020603050405020304" pitchFamily="18" charset="0"/>
                <a:cs typeface="Times New Roman" panose="02020603050405020304" pitchFamily="18" charset="0"/>
              </a:rPr>
              <a:t>des objectifs de ce thème et proposition de découpage horaire</a:t>
            </a:r>
          </a:p>
        </p:txBody>
      </p:sp>
      <p:sp>
        <p:nvSpPr>
          <p:cNvPr id="9" name="Rectangle 8">
            <a:hlinkClick r:id="rId2" action="ppaction://hlinksldjump"/>
            <a:extLst>
              <a:ext uri="{FF2B5EF4-FFF2-40B4-BE49-F238E27FC236}">
                <a16:creationId xmlns:a16="http://schemas.microsoft.com/office/drawing/2014/main" id="{83241156-035B-454F-AC00-CC4FF3EB66A1}"/>
              </a:ext>
            </a:extLst>
          </p:cNvPr>
          <p:cNvSpPr/>
          <p:nvPr/>
        </p:nvSpPr>
        <p:spPr>
          <a:xfrm>
            <a:off x="8860250" y="3521969"/>
            <a:ext cx="2398145" cy="830997"/>
          </a:xfrm>
          <a:prstGeom prst="rect">
            <a:avLst/>
          </a:prstGeom>
          <a:solidFill>
            <a:schemeClr val="bg1">
              <a:lumMod val="85000"/>
            </a:schemeClr>
          </a:solidFill>
          <a:ln>
            <a:solidFill>
              <a:schemeClr val="tx1"/>
            </a:solidFill>
          </a:ln>
        </p:spPr>
        <p:txBody>
          <a:bodyPr wrap="square">
            <a:spAutoFit/>
          </a:bodyPr>
          <a:lstStyle/>
          <a:p>
            <a:pPr lvl="0" algn="ctr">
              <a:spcAft>
                <a:spcPts val="0"/>
              </a:spcAft>
            </a:pPr>
            <a:r>
              <a:rPr lang="fr-FR" sz="2400" b="1"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Suite : </a:t>
            </a:r>
            <a:r>
              <a:rPr lang="fr-FR" sz="24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vocabulaire clé</a:t>
            </a:r>
          </a:p>
        </p:txBody>
      </p:sp>
    </p:spTree>
    <p:extLst>
      <p:ext uri="{BB962C8B-B14F-4D97-AF65-F5344CB8AC3E}">
        <p14:creationId xmlns:p14="http://schemas.microsoft.com/office/powerpoint/2010/main" val="3304675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P spid="7" grpId="0" animBg="1"/>
      <p:bldP spid="8"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DB340F-EE98-4566-A08E-E68F703522B6}"/>
              </a:ext>
            </a:extLst>
          </p:cNvPr>
          <p:cNvSpPr txBox="1"/>
          <p:nvPr/>
        </p:nvSpPr>
        <p:spPr>
          <a:xfrm>
            <a:off x="0" y="579622"/>
            <a:ext cx="4497450" cy="400110"/>
          </a:xfrm>
          <a:prstGeom prst="rect">
            <a:avLst/>
          </a:prstGeom>
          <a:noFill/>
        </p:spPr>
        <p:txBody>
          <a:bodyPr wrap="none" rtlCol="0">
            <a:spAutoFit/>
          </a:bodyPr>
          <a:lstStyle/>
          <a:p>
            <a:r>
              <a:rPr lang="fr-FR" sz="2000" b="1" dirty="0"/>
              <a:t>L’Europe, le continent le plus morcelé …</a:t>
            </a:r>
          </a:p>
        </p:txBody>
      </p:sp>
      <p:pic>
        <p:nvPicPr>
          <p:cNvPr id="4" name="Image 3">
            <a:extLst>
              <a:ext uri="{FF2B5EF4-FFF2-40B4-BE49-F238E27FC236}">
                <a16:creationId xmlns:a16="http://schemas.microsoft.com/office/drawing/2014/main" id="{D46A005D-0E30-463D-A420-E9C1F2F01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387" y="1036134"/>
            <a:ext cx="8273676" cy="5821866"/>
          </a:xfrm>
          <a:prstGeom prst="rect">
            <a:avLst/>
          </a:prstGeom>
        </p:spPr>
      </p:pic>
      <p:sp>
        <p:nvSpPr>
          <p:cNvPr id="6" name="ZoneTexte 5">
            <a:extLst>
              <a:ext uri="{FF2B5EF4-FFF2-40B4-BE49-F238E27FC236}">
                <a16:creationId xmlns:a16="http://schemas.microsoft.com/office/drawing/2014/main" id="{87A978A2-E0B7-43D7-A95D-3EEC1561DF8A}"/>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Tree>
    <p:extLst>
      <p:ext uri="{BB962C8B-B14F-4D97-AF65-F5344CB8AC3E}">
        <p14:creationId xmlns:p14="http://schemas.microsoft.com/office/powerpoint/2010/main" val="3446504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F64D70-0F5B-49C7-80A5-0080D589C50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pic>
        <p:nvPicPr>
          <p:cNvPr id="8" name="Image 7">
            <a:extLst>
              <a:ext uri="{FF2B5EF4-FFF2-40B4-BE49-F238E27FC236}">
                <a16:creationId xmlns:a16="http://schemas.microsoft.com/office/drawing/2014/main" id="{C78A7344-9947-45F8-874E-D049A3461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71" y="984884"/>
            <a:ext cx="10157531" cy="5873115"/>
          </a:xfrm>
          <a:prstGeom prst="rect">
            <a:avLst/>
          </a:prstGeom>
        </p:spPr>
      </p:pic>
      <p:sp>
        <p:nvSpPr>
          <p:cNvPr id="9" name="ZoneTexte 8">
            <a:extLst>
              <a:ext uri="{FF2B5EF4-FFF2-40B4-BE49-F238E27FC236}">
                <a16:creationId xmlns:a16="http://schemas.microsoft.com/office/drawing/2014/main" id="{42407EE7-F92E-4512-82E1-862B5DB63871}"/>
              </a:ext>
            </a:extLst>
          </p:cNvPr>
          <p:cNvSpPr txBox="1"/>
          <p:nvPr/>
        </p:nvSpPr>
        <p:spPr>
          <a:xfrm>
            <a:off x="0" y="579622"/>
            <a:ext cx="4497450" cy="400110"/>
          </a:xfrm>
          <a:prstGeom prst="rect">
            <a:avLst/>
          </a:prstGeom>
          <a:noFill/>
        </p:spPr>
        <p:txBody>
          <a:bodyPr wrap="none" rtlCol="0">
            <a:spAutoFit/>
          </a:bodyPr>
          <a:lstStyle/>
          <a:p>
            <a:r>
              <a:rPr lang="fr-FR" sz="2000" b="1" dirty="0"/>
              <a:t>L’Europe, le continent le plus morcelé …</a:t>
            </a:r>
          </a:p>
        </p:txBody>
      </p:sp>
      <p:sp>
        <p:nvSpPr>
          <p:cNvPr id="10" name="ZoneTexte 9">
            <a:extLst>
              <a:ext uri="{FF2B5EF4-FFF2-40B4-BE49-F238E27FC236}">
                <a16:creationId xmlns:a16="http://schemas.microsoft.com/office/drawing/2014/main" id="{61670075-18AB-4722-BFA9-42A6772B8EB8}"/>
              </a:ext>
            </a:extLst>
          </p:cNvPr>
          <p:cNvSpPr txBox="1"/>
          <p:nvPr/>
        </p:nvSpPr>
        <p:spPr>
          <a:xfrm>
            <a:off x="4055354" y="579622"/>
            <a:ext cx="4612545" cy="400110"/>
          </a:xfrm>
          <a:prstGeom prst="rect">
            <a:avLst/>
          </a:prstGeom>
          <a:noFill/>
        </p:spPr>
        <p:txBody>
          <a:bodyPr wrap="none" rtlCol="0">
            <a:spAutoFit/>
          </a:bodyPr>
          <a:lstStyle/>
          <a:p>
            <a:r>
              <a:rPr lang="fr-FR" sz="2000" b="1" dirty="0"/>
              <a:t>… où resurgissent des conflits frontaliers !</a:t>
            </a:r>
          </a:p>
        </p:txBody>
      </p:sp>
    </p:spTree>
    <p:extLst>
      <p:ext uri="{BB962C8B-B14F-4D97-AF65-F5344CB8AC3E}">
        <p14:creationId xmlns:p14="http://schemas.microsoft.com/office/powerpoint/2010/main" val="1787623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C48EB3A-DFF6-44EA-B806-F507649C4B72}"/>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pic>
        <p:nvPicPr>
          <p:cNvPr id="5" name="Image 4">
            <a:extLst>
              <a:ext uri="{FF2B5EF4-FFF2-40B4-BE49-F238E27FC236}">
                <a16:creationId xmlns:a16="http://schemas.microsoft.com/office/drawing/2014/main" id="{1000401C-FD5B-41B4-9297-4DE610CAF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605" y="1180513"/>
            <a:ext cx="8780789" cy="5493002"/>
          </a:xfrm>
          <a:prstGeom prst="rect">
            <a:avLst/>
          </a:prstGeom>
        </p:spPr>
      </p:pic>
      <p:sp>
        <p:nvSpPr>
          <p:cNvPr id="4" name="ZoneTexte 3">
            <a:extLst>
              <a:ext uri="{FF2B5EF4-FFF2-40B4-BE49-F238E27FC236}">
                <a16:creationId xmlns:a16="http://schemas.microsoft.com/office/drawing/2014/main" id="{473BB035-EC47-4072-991D-AC97DC415271}"/>
              </a:ext>
            </a:extLst>
          </p:cNvPr>
          <p:cNvSpPr txBox="1"/>
          <p:nvPr/>
        </p:nvSpPr>
        <p:spPr>
          <a:xfrm>
            <a:off x="0" y="579622"/>
            <a:ext cx="6329618" cy="400110"/>
          </a:xfrm>
          <a:prstGeom prst="rect">
            <a:avLst/>
          </a:prstGeom>
          <a:noFill/>
        </p:spPr>
        <p:txBody>
          <a:bodyPr wrap="none" rtlCol="0">
            <a:spAutoFit/>
          </a:bodyPr>
          <a:lstStyle/>
          <a:p>
            <a:r>
              <a:rPr lang="fr-FR" sz="2000" b="1" dirty="0"/>
              <a:t>Des risques d’éclatement y compris en Europe de l’Ouest :</a:t>
            </a:r>
          </a:p>
        </p:txBody>
      </p:sp>
      <p:sp>
        <p:nvSpPr>
          <p:cNvPr id="7" name="ZoneTexte 6">
            <a:extLst>
              <a:ext uri="{FF2B5EF4-FFF2-40B4-BE49-F238E27FC236}">
                <a16:creationId xmlns:a16="http://schemas.microsoft.com/office/drawing/2014/main" id="{ADBD9815-2482-4F94-ABFF-507EF0168B53}"/>
              </a:ext>
            </a:extLst>
          </p:cNvPr>
          <p:cNvSpPr txBox="1"/>
          <p:nvPr/>
        </p:nvSpPr>
        <p:spPr>
          <a:xfrm>
            <a:off x="6798553" y="579622"/>
            <a:ext cx="2787045" cy="400110"/>
          </a:xfrm>
          <a:prstGeom prst="rect">
            <a:avLst/>
          </a:prstGeom>
          <a:noFill/>
        </p:spPr>
        <p:txBody>
          <a:bodyPr wrap="none" rtlCol="0">
            <a:spAutoFit/>
          </a:bodyPr>
          <a:lstStyle/>
          <a:p>
            <a:r>
              <a:rPr lang="fr-FR" sz="2000" b="1" dirty="0"/>
              <a:t>L’exemple de la Belgique</a:t>
            </a:r>
          </a:p>
        </p:txBody>
      </p:sp>
    </p:spTree>
    <p:extLst>
      <p:ext uri="{BB962C8B-B14F-4D97-AF65-F5344CB8AC3E}">
        <p14:creationId xmlns:p14="http://schemas.microsoft.com/office/powerpoint/2010/main" val="2969352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8A2A45A-102C-40CA-ACF6-9337DA2F0C8D}"/>
              </a:ext>
            </a:extLst>
          </p:cNvPr>
          <p:cNvSpPr txBox="1"/>
          <p:nvPr/>
        </p:nvSpPr>
        <p:spPr>
          <a:xfrm>
            <a:off x="312672" y="5475764"/>
            <a:ext cx="430989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La notion d’État-nation…</a:t>
            </a:r>
          </a:p>
        </p:txBody>
      </p:sp>
      <p:pic>
        <p:nvPicPr>
          <p:cNvPr id="3" name="Image 2">
            <a:extLst>
              <a:ext uri="{FF2B5EF4-FFF2-40B4-BE49-F238E27FC236}">
                <a16:creationId xmlns:a16="http://schemas.microsoft.com/office/drawing/2014/main" id="{5B2249A0-E1B7-4A40-8AE8-2C5721956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2236"/>
            <a:ext cx="4737656" cy="2660376"/>
          </a:xfrm>
          <a:prstGeom prst="rect">
            <a:avLst/>
          </a:prstGeom>
        </p:spPr>
      </p:pic>
      <p:pic>
        <p:nvPicPr>
          <p:cNvPr id="9" name="Image 8">
            <a:extLst>
              <a:ext uri="{FF2B5EF4-FFF2-40B4-BE49-F238E27FC236}">
                <a16:creationId xmlns:a16="http://schemas.microsoft.com/office/drawing/2014/main" id="{95FA3B65-CD71-4DD1-9E70-F25A5F57A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057" y="1382236"/>
            <a:ext cx="7461943" cy="5120941"/>
          </a:xfrm>
          <a:prstGeom prst="rect">
            <a:avLst/>
          </a:prstGeom>
        </p:spPr>
      </p:pic>
      <p:sp>
        <p:nvSpPr>
          <p:cNvPr id="11" name="ZoneTexte 10">
            <a:extLst>
              <a:ext uri="{FF2B5EF4-FFF2-40B4-BE49-F238E27FC236}">
                <a16:creationId xmlns:a16="http://schemas.microsoft.com/office/drawing/2014/main" id="{6AE0F227-1325-4B56-AF68-11980DCDE51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6" name="ZoneTexte 5">
            <a:extLst>
              <a:ext uri="{FF2B5EF4-FFF2-40B4-BE49-F238E27FC236}">
                <a16:creationId xmlns:a16="http://schemas.microsoft.com/office/drawing/2014/main" id="{B4160C6F-F21B-4665-9C6F-14C00013A0E6}"/>
              </a:ext>
            </a:extLst>
          </p:cNvPr>
          <p:cNvSpPr txBox="1"/>
          <p:nvPr/>
        </p:nvSpPr>
        <p:spPr>
          <a:xfrm>
            <a:off x="0" y="579622"/>
            <a:ext cx="6329618" cy="400110"/>
          </a:xfrm>
          <a:prstGeom prst="rect">
            <a:avLst/>
          </a:prstGeom>
          <a:noFill/>
        </p:spPr>
        <p:txBody>
          <a:bodyPr wrap="none" rtlCol="0">
            <a:spAutoFit/>
          </a:bodyPr>
          <a:lstStyle/>
          <a:p>
            <a:r>
              <a:rPr lang="fr-FR" sz="2000" b="1" dirty="0"/>
              <a:t>Des risques d’éclatement y compris en Europe de l’Ouest :</a:t>
            </a:r>
          </a:p>
        </p:txBody>
      </p:sp>
      <p:sp>
        <p:nvSpPr>
          <p:cNvPr id="7" name="ZoneTexte 6">
            <a:extLst>
              <a:ext uri="{FF2B5EF4-FFF2-40B4-BE49-F238E27FC236}">
                <a16:creationId xmlns:a16="http://schemas.microsoft.com/office/drawing/2014/main" id="{8A67399A-40B1-474C-AEB2-2A0EFC603ED8}"/>
              </a:ext>
            </a:extLst>
          </p:cNvPr>
          <p:cNvSpPr txBox="1"/>
          <p:nvPr/>
        </p:nvSpPr>
        <p:spPr>
          <a:xfrm>
            <a:off x="6798553" y="579622"/>
            <a:ext cx="2689262" cy="400110"/>
          </a:xfrm>
          <a:prstGeom prst="rect">
            <a:avLst/>
          </a:prstGeom>
          <a:noFill/>
        </p:spPr>
        <p:txBody>
          <a:bodyPr wrap="none" rtlCol="0">
            <a:spAutoFit/>
          </a:bodyPr>
          <a:lstStyle/>
          <a:p>
            <a:r>
              <a:rPr lang="fr-FR" sz="2000" b="1" dirty="0"/>
              <a:t>L’exemple de l’Espagne.</a:t>
            </a:r>
          </a:p>
        </p:txBody>
      </p:sp>
    </p:spTree>
    <p:extLst>
      <p:ext uri="{BB962C8B-B14F-4D97-AF65-F5344CB8AC3E}">
        <p14:creationId xmlns:p14="http://schemas.microsoft.com/office/powerpoint/2010/main" val="3545737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D2C10A7-D6AF-4AA5-8D65-9A1921C78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1605" y="2417204"/>
            <a:ext cx="6190395" cy="3520225"/>
          </a:xfrm>
          <a:prstGeom prst="rect">
            <a:avLst/>
          </a:prstGeom>
        </p:spPr>
      </p:pic>
      <p:sp>
        <p:nvSpPr>
          <p:cNvPr id="12" name="ZoneTexte 11">
            <a:extLst>
              <a:ext uri="{FF2B5EF4-FFF2-40B4-BE49-F238E27FC236}">
                <a16:creationId xmlns:a16="http://schemas.microsoft.com/office/drawing/2014/main" id="{75476EC9-B9B7-4B2B-92A3-F17AB79E078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7" name="ZoneTexte 6">
            <a:extLst>
              <a:ext uri="{FF2B5EF4-FFF2-40B4-BE49-F238E27FC236}">
                <a16:creationId xmlns:a16="http://schemas.microsoft.com/office/drawing/2014/main" id="{82FD4092-C350-491D-A783-B9C4E841608F}"/>
              </a:ext>
            </a:extLst>
          </p:cNvPr>
          <p:cNvSpPr txBox="1"/>
          <p:nvPr/>
        </p:nvSpPr>
        <p:spPr>
          <a:xfrm>
            <a:off x="0" y="579622"/>
            <a:ext cx="6329618" cy="400110"/>
          </a:xfrm>
          <a:prstGeom prst="rect">
            <a:avLst/>
          </a:prstGeom>
          <a:noFill/>
        </p:spPr>
        <p:txBody>
          <a:bodyPr wrap="none" rtlCol="0">
            <a:spAutoFit/>
          </a:bodyPr>
          <a:lstStyle/>
          <a:p>
            <a:r>
              <a:rPr lang="fr-FR" sz="2000" b="1" dirty="0"/>
              <a:t>Des risques d’éclatement y compris en Europe de l’Ouest :</a:t>
            </a:r>
          </a:p>
        </p:txBody>
      </p:sp>
      <p:sp>
        <p:nvSpPr>
          <p:cNvPr id="9" name="ZoneTexte 8">
            <a:extLst>
              <a:ext uri="{FF2B5EF4-FFF2-40B4-BE49-F238E27FC236}">
                <a16:creationId xmlns:a16="http://schemas.microsoft.com/office/drawing/2014/main" id="{96FC6CFB-632F-498C-9A43-5717B6E3C87D}"/>
              </a:ext>
            </a:extLst>
          </p:cNvPr>
          <p:cNvSpPr txBox="1"/>
          <p:nvPr/>
        </p:nvSpPr>
        <p:spPr>
          <a:xfrm>
            <a:off x="6798553" y="579622"/>
            <a:ext cx="2689262" cy="400110"/>
          </a:xfrm>
          <a:prstGeom prst="rect">
            <a:avLst/>
          </a:prstGeom>
          <a:noFill/>
        </p:spPr>
        <p:txBody>
          <a:bodyPr wrap="none" rtlCol="0">
            <a:spAutoFit/>
          </a:bodyPr>
          <a:lstStyle/>
          <a:p>
            <a:r>
              <a:rPr lang="fr-FR" sz="2000" b="1" dirty="0"/>
              <a:t>L’exemple de l’Espagne.</a:t>
            </a:r>
          </a:p>
        </p:txBody>
      </p:sp>
      <p:sp>
        <p:nvSpPr>
          <p:cNvPr id="13" name="ZoneTexte 12">
            <a:extLst>
              <a:ext uri="{FF2B5EF4-FFF2-40B4-BE49-F238E27FC236}">
                <a16:creationId xmlns:a16="http://schemas.microsoft.com/office/drawing/2014/main" id="{07ACA7BB-4A56-4F49-BFE3-96A1B66DC458}"/>
              </a:ext>
            </a:extLst>
          </p:cNvPr>
          <p:cNvSpPr txBox="1"/>
          <p:nvPr/>
        </p:nvSpPr>
        <p:spPr>
          <a:xfrm>
            <a:off x="4939935" y="6219453"/>
            <a:ext cx="3717236"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 et de nationalisme</a:t>
            </a:r>
          </a:p>
        </p:txBody>
      </p:sp>
      <p:sp>
        <p:nvSpPr>
          <p:cNvPr id="11" name="ZoneTexte 10">
            <a:extLst>
              <a:ext uri="{FF2B5EF4-FFF2-40B4-BE49-F238E27FC236}">
                <a16:creationId xmlns:a16="http://schemas.microsoft.com/office/drawing/2014/main" id="{AE1C02E2-52F7-4F3D-ADF0-C0B55085FBC2}"/>
              </a:ext>
            </a:extLst>
          </p:cNvPr>
          <p:cNvSpPr txBox="1"/>
          <p:nvPr/>
        </p:nvSpPr>
        <p:spPr>
          <a:xfrm>
            <a:off x="312672" y="5475764"/>
            <a:ext cx="430989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La notion d’État-nation…</a:t>
            </a:r>
          </a:p>
        </p:txBody>
      </p:sp>
      <p:pic>
        <p:nvPicPr>
          <p:cNvPr id="14" name="Image 13">
            <a:extLst>
              <a:ext uri="{FF2B5EF4-FFF2-40B4-BE49-F238E27FC236}">
                <a16:creationId xmlns:a16="http://schemas.microsoft.com/office/drawing/2014/main" id="{ABF5803B-F946-4D9A-B4A8-82836AE2A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2236"/>
            <a:ext cx="4737656" cy="2660376"/>
          </a:xfrm>
          <a:prstGeom prst="rect">
            <a:avLst/>
          </a:prstGeom>
        </p:spPr>
      </p:pic>
      <p:pic>
        <p:nvPicPr>
          <p:cNvPr id="8" name="Image 7">
            <a:extLst>
              <a:ext uri="{FF2B5EF4-FFF2-40B4-BE49-F238E27FC236}">
                <a16:creationId xmlns:a16="http://schemas.microsoft.com/office/drawing/2014/main" id="{9CABE9E6-CF6E-48CD-9891-F6872A26F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0866"/>
            <a:ext cx="5739671" cy="3950850"/>
          </a:xfrm>
          <a:prstGeom prst="rect">
            <a:avLst/>
          </a:prstGeom>
        </p:spPr>
      </p:pic>
    </p:spTree>
    <p:extLst>
      <p:ext uri="{BB962C8B-B14F-4D97-AF65-F5344CB8AC3E}">
        <p14:creationId xmlns:p14="http://schemas.microsoft.com/office/powerpoint/2010/main" val="3408691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15E3DE5F-BCD1-4726-9BC1-06B33961A17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7" name="ZoneTexte 6">
            <a:extLst>
              <a:ext uri="{FF2B5EF4-FFF2-40B4-BE49-F238E27FC236}">
                <a16:creationId xmlns:a16="http://schemas.microsoft.com/office/drawing/2014/main" id="{63B653B9-D99E-478C-8CC2-DCFC4CD7D66C}"/>
              </a:ext>
            </a:extLst>
          </p:cNvPr>
          <p:cNvSpPr txBox="1"/>
          <p:nvPr/>
        </p:nvSpPr>
        <p:spPr>
          <a:xfrm>
            <a:off x="2109388" y="679174"/>
            <a:ext cx="8504892"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La notion d’État-nation et de </a:t>
            </a:r>
            <a:r>
              <a:rPr lang="fr-FR" sz="2400" b="1" i="1" u="sng" dirty="0">
                <a:latin typeface="Arial Black" panose="020B0A04020102020204" pitchFamily="34" charset="0"/>
                <a:cs typeface="Times New Roman" panose="02020603050405020304" pitchFamily="18" charset="0"/>
              </a:rPr>
              <a:t>frontières naturelles</a:t>
            </a:r>
          </a:p>
        </p:txBody>
      </p:sp>
      <p:pic>
        <p:nvPicPr>
          <p:cNvPr id="3" name="Image 2">
            <a:extLst>
              <a:ext uri="{FF2B5EF4-FFF2-40B4-BE49-F238E27FC236}">
                <a16:creationId xmlns:a16="http://schemas.microsoft.com/office/drawing/2014/main" id="{95BE38AC-2BED-4595-B419-5D96DCBAB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411" y="1296792"/>
            <a:ext cx="5253789" cy="5253789"/>
          </a:xfrm>
          <a:prstGeom prst="rect">
            <a:avLst/>
          </a:prstGeom>
        </p:spPr>
      </p:pic>
      <p:pic>
        <p:nvPicPr>
          <p:cNvPr id="5" name="Image 4">
            <a:extLst>
              <a:ext uri="{FF2B5EF4-FFF2-40B4-BE49-F238E27FC236}">
                <a16:creationId xmlns:a16="http://schemas.microsoft.com/office/drawing/2014/main" id="{91C3D941-E74A-4313-94A2-B48484BC5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6793"/>
            <a:ext cx="3865146" cy="5194106"/>
          </a:xfrm>
          <a:prstGeom prst="rect">
            <a:avLst/>
          </a:prstGeom>
        </p:spPr>
      </p:pic>
    </p:spTree>
    <p:extLst>
      <p:ext uri="{BB962C8B-B14F-4D97-AF65-F5344CB8AC3E}">
        <p14:creationId xmlns:p14="http://schemas.microsoft.com/office/powerpoint/2010/main" val="3394944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15E3DE5F-BCD1-4726-9BC1-06B33961A17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7" name="ZoneTexte 6">
            <a:extLst>
              <a:ext uri="{FF2B5EF4-FFF2-40B4-BE49-F238E27FC236}">
                <a16:creationId xmlns:a16="http://schemas.microsoft.com/office/drawing/2014/main" id="{63B653B9-D99E-478C-8CC2-DCFC4CD7D66C}"/>
              </a:ext>
            </a:extLst>
          </p:cNvPr>
          <p:cNvSpPr txBox="1"/>
          <p:nvPr/>
        </p:nvSpPr>
        <p:spPr>
          <a:xfrm>
            <a:off x="2109388" y="679174"/>
            <a:ext cx="8504892"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La notion d’État-nation et de </a:t>
            </a:r>
            <a:r>
              <a:rPr lang="fr-FR" sz="2400" b="1" i="1" u="sng" dirty="0">
                <a:latin typeface="Arial Black" panose="020B0A04020102020204" pitchFamily="34" charset="0"/>
                <a:cs typeface="Times New Roman" panose="02020603050405020304" pitchFamily="18" charset="0"/>
              </a:rPr>
              <a:t>frontières naturelles</a:t>
            </a:r>
          </a:p>
        </p:txBody>
      </p:sp>
      <p:pic>
        <p:nvPicPr>
          <p:cNvPr id="3" name="Image 2">
            <a:extLst>
              <a:ext uri="{FF2B5EF4-FFF2-40B4-BE49-F238E27FC236}">
                <a16:creationId xmlns:a16="http://schemas.microsoft.com/office/drawing/2014/main" id="{95BE38AC-2BED-4595-B419-5D96DCBAB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1411" y="1296792"/>
            <a:ext cx="5253789" cy="5253789"/>
          </a:xfrm>
          <a:prstGeom prst="rect">
            <a:avLst/>
          </a:prstGeom>
        </p:spPr>
      </p:pic>
      <p:pic>
        <p:nvPicPr>
          <p:cNvPr id="5" name="Image 4">
            <a:extLst>
              <a:ext uri="{FF2B5EF4-FFF2-40B4-BE49-F238E27FC236}">
                <a16:creationId xmlns:a16="http://schemas.microsoft.com/office/drawing/2014/main" id="{91C3D941-E74A-4313-94A2-B48484BC5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96793"/>
            <a:ext cx="3865146" cy="5194106"/>
          </a:xfrm>
          <a:prstGeom prst="rect">
            <a:avLst/>
          </a:prstGeom>
        </p:spPr>
      </p:pic>
      <p:pic>
        <p:nvPicPr>
          <p:cNvPr id="4" name="Image 3">
            <a:extLst>
              <a:ext uri="{FF2B5EF4-FFF2-40B4-BE49-F238E27FC236}">
                <a16:creationId xmlns:a16="http://schemas.microsoft.com/office/drawing/2014/main" id="{CC831FC4-99F5-47B4-87EE-11DD821BA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67" y="1296792"/>
            <a:ext cx="4158612" cy="5194106"/>
          </a:xfrm>
          <a:prstGeom prst="rect">
            <a:avLst/>
          </a:prstGeom>
        </p:spPr>
      </p:pic>
      <p:sp>
        <p:nvSpPr>
          <p:cNvPr id="6" name="ZoneTexte 5">
            <a:extLst>
              <a:ext uri="{FF2B5EF4-FFF2-40B4-BE49-F238E27FC236}">
                <a16:creationId xmlns:a16="http://schemas.microsoft.com/office/drawing/2014/main" id="{DA1211B7-A241-474E-B1A0-2B99BA19A914}"/>
              </a:ext>
            </a:extLst>
          </p:cNvPr>
          <p:cNvSpPr txBox="1"/>
          <p:nvPr/>
        </p:nvSpPr>
        <p:spPr>
          <a:xfrm>
            <a:off x="5410199" y="1140839"/>
            <a:ext cx="6176211" cy="5159554"/>
          </a:xfrm>
          <a:prstGeom prst="rect">
            <a:avLst/>
          </a:prstGeom>
          <a:noFill/>
        </p:spPr>
        <p:txBody>
          <a:bodyPr wrap="square" rtlCol="0">
            <a:spAutoFit/>
          </a:bodyPr>
          <a:lstStyle/>
          <a:p>
            <a:pPr indent="273050" algn="just">
              <a:lnSpc>
                <a:spcPct val="200000"/>
              </a:lnSpc>
            </a:pPr>
            <a:r>
              <a:rPr lang="fr-FR" sz="2400" b="1" i="1" dirty="0"/>
              <a:t>« Les limites de la France sont marquées par la nature, nous les atteindrons des quatre coins de l'horizon, du côté du Rhin, du côté de l'Océan, du côté des Pyrénées, du côté des Alpes. Là doivent finir les bornes de notre République. »</a:t>
            </a:r>
          </a:p>
          <a:p>
            <a:pPr indent="273050" algn="r">
              <a:lnSpc>
                <a:spcPct val="200000"/>
              </a:lnSpc>
            </a:pPr>
            <a:r>
              <a:rPr lang="fr-FR" sz="2400" b="1" dirty="0"/>
              <a:t>Danton - Janvier 1793</a:t>
            </a:r>
          </a:p>
        </p:txBody>
      </p:sp>
    </p:spTree>
    <p:extLst>
      <p:ext uri="{BB962C8B-B14F-4D97-AF65-F5344CB8AC3E}">
        <p14:creationId xmlns:p14="http://schemas.microsoft.com/office/powerpoint/2010/main" val="2674065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fltVal val="0"/>
                                          </p:val>
                                        </p:tav>
                                      </p:tavLst>
                                    </p:anim>
                                    <p:animEffect transition="out" filter="fad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ppt_w</p:attrName>
                                        </p:attrNameLst>
                                      </p:cBhvr>
                                      <p:tavLst>
                                        <p:tav tm="0">
                                          <p:val>
                                            <p:fltVal val="0"/>
                                          </p:val>
                                        </p:tav>
                                        <p:tav tm="100000">
                                          <p:val>
                                            <p:strVal val="#ppt_w"/>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15E3DE5F-BCD1-4726-9BC1-06B33961A17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7" name="ZoneTexte 6">
            <a:extLst>
              <a:ext uri="{FF2B5EF4-FFF2-40B4-BE49-F238E27FC236}">
                <a16:creationId xmlns:a16="http://schemas.microsoft.com/office/drawing/2014/main" id="{63B653B9-D99E-478C-8CC2-DCFC4CD7D66C}"/>
              </a:ext>
            </a:extLst>
          </p:cNvPr>
          <p:cNvSpPr txBox="1"/>
          <p:nvPr/>
        </p:nvSpPr>
        <p:spPr>
          <a:xfrm>
            <a:off x="2109388" y="679174"/>
            <a:ext cx="8504892"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La notion d’État-nation et de </a:t>
            </a:r>
            <a:r>
              <a:rPr lang="fr-FR" sz="2400" b="1" i="1" u="sng" dirty="0">
                <a:latin typeface="Arial Black" panose="020B0A04020102020204" pitchFamily="34" charset="0"/>
                <a:cs typeface="Times New Roman" panose="02020603050405020304" pitchFamily="18" charset="0"/>
              </a:rPr>
              <a:t>frontières naturelles</a:t>
            </a:r>
          </a:p>
        </p:txBody>
      </p:sp>
      <p:pic>
        <p:nvPicPr>
          <p:cNvPr id="11" name="Image 10">
            <a:extLst>
              <a:ext uri="{FF2B5EF4-FFF2-40B4-BE49-F238E27FC236}">
                <a16:creationId xmlns:a16="http://schemas.microsoft.com/office/drawing/2014/main" id="{08D8AF02-D45F-4FD8-8C61-A3C3789CC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6793"/>
            <a:ext cx="5983705" cy="5280968"/>
          </a:xfrm>
          <a:prstGeom prst="rect">
            <a:avLst/>
          </a:prstGeom>
        </p:spPr>
      </p:pic>
      <p:pic>
        <p:nvPicPr>
          <p:cNvPr id="15" name="Image 14">
            <a:extLst>
              <a:ext uri="{FF2B5EF4-FFF2-40B4-BE49-F238E27FC236}">
                <a16:creationId xmlns:a16="http://schemas.microsoft.com/office/drawing/2014/main" id="{DBABAB12-C9EC-4BFD-B2C4-07AC0FD54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1795" y="3052263"/>
            <a:ext cx="5680205" cy="3805737"/>
          </a:xfrm>
          <a:prstGeom prst="rect">
            <a:avLst/>
          </a:prstGeom>
        </p:spPr>
      </p:pic>
      <p:sp>
        <p:nvSpPr>
          <p:cNvPr id="17" name="ZoneTexte 16">
            <a:extLst>
              <a:ext uri="{FF2B5EF4-FFF2-40B4-BE49-F238E27FC236}">
                <a16:creationId xmlns:a16="http://schemas.microsoft.com/office/drawing/2014/main" id="{1CEB8C7C-D95E-4F3D-91E0-6D8B29FBAFE1}"/>
              </a:ext>
            </a:extLst>
          </p:cNvPr>
          <p:cNvSpPr txBox="1"/>
          <p:nvPr/>
        </p:nvSpPr>
        <p:spPr>
          <a:xfrm>
            <a:off x="5820509" y="1587686"/>
            <a:ext cx="6371492" cy="446276"/>
          </a:xfrm>
          <a:prstGeom prst="rect">
            <a:avLst/>
          </a:prstGeom>
          <a:noFill/>
        </p:spPr>
        <p:txBody>
          <a:bodyPr wrap="square" rtlCol="0">
            <a:spAutoFit/>
          </a:bodyPr>
          <a:lstStyle/>
          <a:p>
            <a:pPr algn="ctr"/>
            <a:r>
              <a:rPr lang="fr-FR" sz="2300" b="1" dirty="0"/>
              <a:t>Deux idées qui se propagent au XIX</a:t>
            </a:r>
            <a:r>
              <a:rPr lang="fr-FR" sz="2300" b="1" baseline="30000" dirty="0"/>
              <a:t>ème</a:t>
            </a:r>
            <a:r>
              <a:rPr lang="fr-FR" sz="2300" b="1" dirty="0"/>
              <a:t> et au XX</a:t>
            </a:r>
            <a:r>
              <a:rPr lang="fr-FR" sz="2300" b="1" baseline="30000" dirty="0"/>
              <a:t>ème</a:t>
            </a:r>
          </a:p>
        </p:txBody>
      </p:sp>
      <p:sp>
        <p:nvSpPr>
          <p:cNvPr id="8" name="ZoneTexte 7">
            <a:extLst>
              <a:ext uri="{FF2B5EF4-FFF2-40B4-BE49-F238E27FC236}">
                <a16:creationId xmlns:a16="http://schemas.microsoft.com/office/drawing/2014/main" id="{02254E29-FBE3-46E5-99C9-897640DF3EC1}"/>
              </a:ext>
            </a:extLst>
          </p:cNvPr>
          <p:cNvSpPr txBox="1"/>
          <p:nvPr/>
        </p:nvSpPr>
        <p:spPr>
          <a:xfrm>
            <a:off x="5820508" y="2057111"/>
            <a:ext cx="6371492" cy="400110"/>
          </a:xfrm>
          <a:prstGeom prst="rect">
            <a:avLst/>
          </a:prstGeom>
          <a:noFill/>
        </p:spPr>
        <p:txBody>
          <a:bodyPr wrap="square" rtlCol="0">
            <a:spAutoFit/>
          </a:bodyPr>
          <a:lstStyle/>
          <a:p>
            <a:pPr algn="ctr"/>
            <a:r>
              <a:rPr lang="fr-FR" sz="2000" b="1" dirty="0">
                <a:solidFill>
                  <a:srgbClr val="FF0000"/>
                </a:solidFill>
              </a:rPr>
              <a:t>Au programme du Tronc commun de 1</a:t>
            </a:r>
            <a:r>
              <a:rPr lang="fr-FR" sz="2000" b="1" baseline="30000" dirty="0">
                <a:solidFill>
                  <a:srgbClr val="FF0000"/>
                </a:solidFill>
              </a:rPr>
              <a:t>ère</a:t>
            </a:r>
            <a:r>
              <a:rPr lang="fr-FR" sz="2000" b="1" dirty="0">
                <a:solidFill>
                  <a:srgbClr val="FF0000"/>
                </a:solidFill>
              </a:rPr>
              <a:t> </a:t>
            </a:r>
          </a:p>
        </p:txBody>
      </p:sp>
    </p:spTree>
    <p:extLst>
      <p:ext uri="{BB962C8B-B14F-4D97-AF65-F5344CB8AC3E}">
        <p14:creationId xmlns:p14="http://schemas.microsoft.com/office/powerpoint/2010/main" val="546714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15E3DE5F-BCD1-4726-9BC1-06B33961A17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7" name="ZoneTexte 6">
            <a:extLst>
              <a:ext uri="{FF2B5EF4-FFF2-40B4-BE49-F238E27FC236}">
                <a16:creationId xmlns:a16="http://schemas.microsoft.com/office/drawing/2014/main" id="{63B653B9-D99E-478C-8CC2-DCFC4CD7D66C}"/>
              </a:ext>
            </a:extLst>
          </p:cNvPr>
          <p:cNvSpPr txBox="1"/>
          <p:nvPr/>
        </p:nvSpPr>
        <p:spPr>
          <a:xfrm>
            <a:off x="3860984" y="983902"/>
            <a:ext cx="4437946"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A faire retenir aux élèves</a:t>
            </a:r>
          </a:p>
        </p:txBody>
      </p:sp>
      <p:sp>
        <p:nvSpPr>
          <p:cNvPr id="2" name="ZoneTexte 1">
            <a:extLst>
              <a:ext uri="{FF2B5EF4-FFF2-40B4-BE49-F238E27FC236}">
                <a16:creationId xmlns:a16="http://schemas.microsoft.com/office/drawing/2014/main" id="{393493D7-0C74-415B-A0DA-22622F6853AF}"/>
              </a:ext>
            </a:extLst>
          </p:cNvPr>
          <p:cNvSpPr txBox="1"/>
          <p:nvPr/>
        </p:nvSpPr>
        <p:spPr>
          <a:xfrm>
            <a:off x="376987" y="1839539"/>
            <a:ext cx="11438021" cy="3257174"/>
          </a:xfrm>
          <a:prstGeom prst="rect">
            <a:avLst/>
          </a:prstGeom>
          <a:noFill/>
        </p:spPr>
        <p:txBody>
          <a:bodyPr wrap="square" rtlCol="0">
            <a:spAutoFit/>
          </a:bodyPr>
          <a:lstStyle/>
          <a:p>
            <a:pPr indent="625475" algn="just">
              <a:lnSpc>
                <a:spcPct val="150000"/>
              </a:lnSpc>
            </a:pPr>
            <a:r>
              <a:rPr lang="fr-FR" sz="2800" dirty="0"/>
              <a:t>Les frontières demeurent des </a:t>
            </a:r>
            <a:r>
              <a:rPr lang="fr-FR" sz="2800" u="sng" dirty="0"/>
              <a:t>enjeux</a:t>
            </a:r>
            <a:r>
              <a:rPr lang="fr-FR" sz="2800" dirty="0"/>
              <a:t> majeurs et des terrains d’affrontement entre </a:t>
            </a:r>
            <a:r>
              <a:rPr lang="fr-FR" sz="2800" u="sng" dirty="0"/>
              <a:t>différents acteurs</a:t>
            </a:r>
            <a:r>
              <a:rPr lang="fr-FR" sz="2800" dirty="0"/>
              <a:t>, et pas seulement des États. </a:t>
            </a:r>
          </a:p>
          <a:p>
            <a:pPr indent="625475" algn="just">
              <a:lnSpc>
                <a:spcPct val="150000"/>
              </a:lnSpc>
            </a:pPr>
            <a:r>
              <a:rPr lang="fr-FR" sz="2800" dirty="0"/>
              <a:t>L’espace, ce qu’il contient et incarne </a:t>
            </a:r>
            <a:r>
              <a:rPr lang="fr-FR" sz="2400" dirty="0"/>
              <a:t>(</a:t>
            </a:r>
            <a:r>
              <a:rPr lang="fr-FR" sz="2400" i="1" dirty="0"/>
              <a:t>ressources, populations, valeurs</a:t>
            </a:r>
            <a:r>
              <a:rPr lang="fr-FR" sz="2400" dirty="0"/>
              <a:t>…)</a:t>
            </a:r>
            <a:r>
              <a:rPr lang="fr-FR" sz="2800" dirty="0"/>
              <a:t>, est l’objet de beaucoup de </a:t>
            </a:r>
            <a:r>
              <a:rPr lang="fr-FR" sz="2800" u="sng" dirty="0"/>
              <a:t>convoitises</a:t>
            </a:r>
            <a:r>
              <a:rPr lang="fr-FR" sz="2800" dirty="0"/>
              <a:t>, et les délimitations, donc les frontières, restent des </a:t>
            </a:r>
            <a:r>
              <a:rPr lang="fr-FR" sz="2800" u="sng" dirty="0"/>
              <a:t>objets de controverses</a:t>
            </a:r>
            <a:r>
              <a:rPr lang="fr-FR" sz="2800" dirty="0"/>
              <a:t>, d’oppositions et de conflits. </a:t>
            </a:r>
          </a:p>
        </p:txBody>
      </p:sp>
      <p:sp>
        <p:nvSpPr>
          <p:cNvPr id="3" name="ZoneTexte 2">
            <a:extLst>
              <a:ext uri="{FF2B5EF4-FFF2-40B4-BE49-F238E27FC236}">
                <a16:creationId xmlns:a16="http://schemas.microsoft.com/office/drawing/2014/main" id="{32055380-4CDF-4E33-ACDA-2A55476B1AA9}"/>
              </a:ext>
            </a:extLst>
          </p:cNvPr>
          <p:cNvSpPr txBox="1"/>
          <p:nvPr/>
        </p:nvSpPr>
        <p:spPr>
          <a:xfrm>
            <a:off x="2723763" y="6182199"/>
            <a:ext cx="7764379" cy="461665"/>
          </a:xfrm>
          <a:prstGeom prst="rect">
            <a:avLst/>
          </a:prstGeom>
          <a:noFill/>
        </p:spPr>
        <p:txBody>
          <a:bodyPr wrap="square" rtlCol="0">
            <a:spAutoFit/>
          </a:bodyPr>
          <a:lstStyle/>
          <a:p>
            <a:pPr algn="ctr"/>
            <a:r>
              <a:rPr lang="fr-FR" sz="2400" b="1" u="sng" dirty="0">
                <a:effectLst>
                  <a:outerShdw blurRad="38100" dist="38100" dir="2700000" algn="tl">
                    <a:srgbClr val="000000">
                      <a:alpha val="43137"/>
                    </a:srgbClr>
                  </a:outerShdw>
                </a:effectLst>
              </a:rPr>
              <a:t>Toutes les frontières sont par définition artificielles !</a:t>
            </a:r>
          </a:p>
        </p:txBody>
      </p:sp>
    </p:spTree>
    <p:extLst>
      <p:ext uri="{BB962C8B-B14F-4D97-AF65-F5344CB8AC3E}">
        <p14:creationId xmlns:p14="http://schemas.microsoft.com/office/powerpoint/2010/main" val="3978702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25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15E3DE5F-BCD1-4726-9BC1-06B33961A17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Introduction : </a:t>
            </a:r>
            <a:r>
              <a:rPr lang="fr-FR" sz="2800" i="1" dirty="0">
                <a:solidFill>
                  <a:srgbClr val="FF0000"/>
                </a:solidFill>
                <a:latin typeface="Arial Black" panose="020B0A04020102020204" pitchFamily="34" charset="0"/>
              </a:rPr>
              <a:t>Des frontières de plus en plus nombreuses</a:t>
            </a:r>
          </a:p>
        </p:txBody>
      </p:sp>
      <p:sp>
        <p:nvSpPr>
          <p:cNvPr id="7" name="ZoneTexte 6">
            <a:extLst>
              <a:ext uri="{FF2B5EF4-FFF2-40B4-BE49-F238E27FC236}">
                <a16:creationId xmlns:a16="http://schemas.microsoft.com/office/drawing/2014/main" id="{63B653B9-D99E-478C-8CC2-DCFC4CD7D66C}"/>
              </a:ext>
            </a:extLst>
          </p:cNvPr>
          <p:cNvSpPr txBox="1"/>
          <p:nvPr/>
        </p:nvSpPr>
        <p:spPr>
          <a:xfrm>
            <a:off x="3860984" y="983902"/>
            <a:ext cx="4437946"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A faire retenir aux élèves</a:t>
            </a:r>
          </a:p>
        </p:txBody>
      </p:sp>
      <p:pic>
        <p:nvPicPr>
          <p:cNvPr id="8" name="Image 7">
            <a:extLst>
              <a:ext uri="{FF2B5EF4-FFF2-40B4-BE49-F238E27FC236}">
                <a16:creationId xmlns:a16="http://schemas.microsoft.com/office/drawing/2014/main" id="{64ABEA06-2863-4717-AA51-891D8778A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88" y="1445567"/>
            <a:ext cx="2818272" cy="3978736"/>
          </a:xfrm>
          <a:prstGeom prst="rect">
            <a:avLst/>
          </a:prstGeom>
          <a:ln w="28575">
            <a:solidFill>
              <a:schemeClr val="tx1"/>
            </a:solidFill>
          </a:ln>
        </p:spPr>
      </p:pic>
      <p:sp>
        <p:nvSpPr>
          <p:cNvPr id="12" name="ZoneTexte 11">
            <a:extLst>
              <a:ext uri="{FF2B5EF4-FFF2-40B4-BE49-F238E27FC236}">
                <a16:creationId xmlns:a16="http://schemas.microsoft.com/office/drawing/2014/main" id="{A288BD7B-17F5-496E-8557-05953405541A}"/>
              </a:ext>
            </a:extLst>
          </p:cNvPr>
          <p:cNvSpPr txBox="1"/>
          <p:nvPr/>
        </p:nvSpPr>
        <p:spPr>
          <a:xfrm>
            <a:off x="3200399" y="1839539"/>
            <a:ext cx="8803913" cy="3441840"/>
          </a:xfrm>
          <a:prstGeom prst="rect">
            <a:avLst/>
          </a:prstGeom>
          <a:noFill/>
        </p:spPr>
        <p:txBody>
          <a:bodyPr wrap="square" rtlCol="0">
            <a:spAutoFit/>
          </a:bodyPr>
          <a:lstStyle/>
          <a:p>
            <a:pPr indent="625475" algn="just">
              <a:lnSpc>
                <a:spcPct val="150000"/>
              </a:lnSpc>
            </a:pPr>
            <a:r>
              <a:rPr lang="fr-FR" sz="2400" dirty="0"/>
              <a:t>« En plus des facteurs « </a:t>
            </a:r>
            <a:r>
              <a:rPr lang="fr-FR" sz="2400" i="1" dirty="0"/>
              <a:t>classiques </a:t>
            </a:r>
            <a:r>
              <a:rPr lang="fr-FR" sz="2400" dirty="0"/>
              <a:t>» à l’origine de l’appropriation de l’espace, il est fort probable que </a:t>
            </a:r>
            <a:r>
              <a:rPr lang="fr-FR" sz="2400" u="sng" dirty="0"/>
              <a:t>les facteurs environnementaux, écologiques, représenteront à l’avenir des éléments à intégrer</a:t>
            </a:r>
            <a:r>
              <a:rPr lang="fr-FR" sz="2400" dirty="0"/>
              <a:t>, à part entière, dans l’analyse géopolitique des conflits d’usage et d’appropriation de l’espace. »</a:t>
            </a:r>
          </a:p>
          <a:p>
            <a:pPr indent="625475" algn="r">
              <a:lnSpc>
                <a:spcPct val="150000"/>
              </a:lnSpc>
            </a:pPr>
            <a:r>
              <a:rPr lang="fr-FR" sz="2400" b="1" dirty="0"/>
              <a:t>Fabien Guillot</a:t>
            </a:r>
            <a:endParaRPr lang="fr-FR" sz="2800" b="1" dirty="0"/>
          </a:p>
        </p:txBody>
      </p:sp>
      <p:sp>
        <p:nvSpPr>
          <p:cNvPr id="13" name="ZoneTexte 12">
            <a:extLst>
              <a:ext uri="{FF2B5EF4-FFF2-40B4-BE49-F238E27FC236}">
                <a16:creationId xmlns:a16="http://schemas.microsoft.com/office/drawing/2014/main" id="{CD4FE22C-4D38-4148-AF00-5A598557BDC2}"/>
              </a:ext>
            </a:extLst>
          </p:cNvPr>
          <p:cNvSpPr txBox="1"/>
          <p:nvPr/>
        </p:nvSpPr>
        <p:spPr>
          <a:xfrm>
            <a:off x="2723763" y="6182199"/>
            <a:ext cx="7764379" cy="461665"/>
          </a:xfrm>
          <a:prstGeom prst="rect">
            <a:avLst/>
          </a:prstGeom>
          <a:noFill/>
        </p:spPr>
        <p:txBody>
          <a:bodyPr wrap="square" rtlCol="0">
            <a:spAutoFit/>
          </a:bodyPr>
          <a:lstStyle/>
          <a:p>
            <a:pPr algn="ctr"/>
            <a:r>
              <a:rPr lang="fr-FR" sz="2400" b="1" u="sng" dirty="0">
                <a:effectLst>
                  <a:outerShdw blurRad="38100" dist="38100" dir="2700000" algn="tl">
                    <a:srgbClr val="000000">
                      <a:alpha val="43137"/>
                    </a:srgbClr>
                  </a:outerShdw>
                </a:effectLst>
              </a:rPr>
              <a:t>Toutes les frontières sont par définition artificielles !</a:t>
            </a:r>
          </a:p>
        </p:txBody>
      </p:sp>
    </p:spTree>
    <p:extLst>
      <p:ext uri="{BB962C8B-B14F-4D97-AF65-F5344CB8AC3E}">
        <p14:creationId xmlns:p14="http://schemas.microsoft.com/office/powerpoint/2010/main" val="3416862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8B9D92-0883-4349-9941-C3F2ACDABDAE}"/>
              </a:ext>
            </a:extLst>
          </p:cNvPr>
          <p:cNvSpPr txBox="1"/>
          <p:nvPr/>
        </p:nvSpPr>
        <p:spPr>
          <a:xfrm>
            <a:off x="0" y="1567923"/>
            <a:ext cx="12192000" cy="4462760"/>
          </a:xfrm>
          <a:prstGeom prst="rect">
            <a:avLst/>
          </a:prstGeom>
          <a:noFill/>
        </p:spPr>
        <p:txBody>
          <a:bodyPr wrap="square" rtlCol="0">
            <a:spAutoFit/>
          </a:bodyPr>
          <a:lstStyle/>
          <a:p>
            <a:pPr indent="546100" algn="just"/>
            <a:r>
              <a:rPr lang="fr-FR" sz="2800" dirty="0"/>
              <a:t>Ce thème a un pour objectif </a:t>
            </a:r>
            <a:r>
              <a:rPr lang="fr-FR" sz="2800" dirty="0">
                <a:solidFill>
                  <a:schemeClr val="accent1"/>
                </a:solidFill>
                <a:effectLst>
                  <a:outerShdw blurRad="38100" dist="38100" dir="2700000" algn="tl">
                    <a:srgbClr val="000000">
                      <a:alpha val="43137"/>
                    </a:srgbClr>
                  </a:outerShdw>
                </a:effectLst>
              </a:rPr>
              <a:t>de faire comprendre aux élèves ce que sont les frontières politiques</a:t>
            </a:r>
            <a:r>
              <a:rPr lang="fr-FR" sz="2800" dirty="0"/>
              <a:t> : </a:t>
            </a:r>
            <a:r>
              <a:rPr lang="fr-FR" sz="2800" i="1" dirty="0"/>
              <a:t>leurs formes, leurs dynamiques, les enjeux internes et externes qui leur sont associés.</a:t>
            </a:r>
          </a:p>
          <a:p>
            <a:pPr indent="546100" algn="just"/>
            <a:r>
              <a:rPr lang="fr-FR" sz="2800" dirty="0"/>
              <a:t>Les élèves doivent percevoir que les frontières sont </a:t>
            </a:r>
            <a:r>
              <a:rPr lang="fr-FR" sz="2800" dirty="0">
                <a:solidFill>
                  <a:schemeClr val="accent1"/>
                </a:solidFill>
                <a:effectLst>
                  <a:outerShdw blurRad="38100" dist="38100" dir="2700000" algn="tl">
                    <a:srgbClr val="000000">
                      <a:alpha val="43137"/>
                    </a:srgbClr>
                  </a:outerShdw>
                </a:effectLst>
              </a:rPr>
              <a:t>des zones de séparation </a:t>
            </a:r>
            <a:r>
              <a:rPr lang="fr-FR" sz="3200" i="1" dirty="0">
                <a:solidFill>
                  <a:schemeClr val="accent1"/>
                </a:solidFill>
                <a:effectLst>
                  <a:outerShdw blurRad="38100" dist="38100" dir="2700000" algn="tl">
                    <a:srgbClr val="000000">
                      <a:alpha val="43137"/>
                    </a:srgbClr>
                  </a:outerShdw>
                </a:effectLst>
              </a:rPr>
              <a:t>et </a:t>
            </a:r>
            <a:r>
              <a:rPr lang="fr-FR" sz="2800" dirty="0">
                <a:solidFill>
                  <a:schemeClr val="accent1"/>
                </a:solidFill>
                <a:effectLst>
                  <a:outerShdw blurRad="38100" dist="38100" dir="2700000" algn="tl">
                    <a:srgbClr val="000000">
                      <a:alpha val="43137"/>
                    </a:srgbClr>
                  </a:outerShdw>
                </a:effectLst>
              </a:rPr>
              <a:t>de contacts, </a:t>
            </a:r>
            <a:r>
              <a:rPr lang="fr-FR" sz="2800" dirty="0"/>
              <a:t>qu’elles sont ouvertes ou fermées, matérialisées ou non.</a:t>
            </a:r>
          </a:p>
          <a:p>
            <a:pPr marL="989013" indent="-358775" algn="just">
              <a:buFontTx/>
              <a:buChar char="-"/>
            </a:pPr>
            <a:endParaRPr lang="fr-FR" dirty="0"/>
          </a:p>
          <a:p>
            <a:pPr algn="just"/>
            <a:r>
              <a:rPr lang="fr-FR" sz="2800" b="1" u="sng" dirty="0">
                <a:latin typeface="Arial Black" panose="020B0A04020102020204" pitchFamily="34" charset="0"/>
              </a:rPr>
              <a:t>Les deux axes visent à : </a:t>
            </a:r>
          </a:p>
          <a:p>
            <a:pPr marL="625475" algn="just">
              <a:buFontTx/>
              <a:buChar char="-"/>
            </a:pPr>
            <a:r>
              <a:rPr lang="fr-FR" sz="2800" dirty="0"/>
              <a:t> Expliquer </a:t>
            </a:r>
            <a:r>
              <a:rPr lang="fr-FR" sz="2800" dirty="0">
                <a:solidFill>
                  <a:schemeClr val="accent1"/>
                </a:solidFill>
                <a:effectLst>
                  <a:outerShdw blurRad="38100" dist="38100" dir="2700000" algn="tl">
                    <a:srgbClr val="000000">
                      <a:alpha val="43137"/>
                    </a:srgbClr>
                  </a:outerShdw>
                </a:effectLst>
              </a:rPr>
              <a:t>pourquoi les acteurs tracent les frontières </a:t>
            </a:r>
            <a:r>
              <a:rPr lang="fr-FR" sz="2800" dirty="0"/>
              <a:t>et quelles sont les conséquences de leurs actions; </a:t>
            </a:r>
          </a:p>
          <a:p>
            <a:pPr marL="625475" algn="just"/>
            <a:endParaRPr lang="fr-FR" sz="1000" dirty="0"/>
          </a:p>
          <a:p>
            <a:pPr marL="625475" algn="just"/>
            <a:r>
              <a:rPr lang="fr-FR" sz="2800" dirty="0"/>
              <a:t>- Montrer les </a:t>
            </a:r>
            <a:r>
              <a:rPr lang="fr-FR" sz="2800" dirty="0">
                <a:solidFill>
                  <a:schemeClr val="accent1"/>
                </a:solidFill>
                <a:effectLst>
                  <a:outerShdw blurRad="38100" dist="38100" dir="2700000" algn="tl">
                    <a:srgbClr val="000000">
                      <a:alpha val="43137"/>
                    </a:srgbClr>
                  </a:outerShdw>
                </a:effectLst>
              </a:rPr>
              <a:t>affrontements,</a:t>
            </a:r>
            <a:r>
              <a:rPr lang="fr-FR" sz="2800" dirty="0"/>
              <a:t> </a:t>
            </a:r>
            <a:r>
              <a:rPr lang="fr-FR" sz="2800" dirty="0">
                <a:solidFill>
                  <a:schemeClr val="accent1"/>
                </a:solidFill>
                <a:effectLst>
                  <a:outerShdw blurRad="38100" dist="38100" dir="2700000" algn="tl">
                    <a:srgbClr val="000000">
                      <a:alpha val="43137"/>
                    </a:srgbClr>
                  </a:outerShdw>
                </a:effectLst>
              </a:rPr>
              <a:t>débats</a:t>
            </a:r>
            <a:r>
              <a:rPr lang="fr-FR" sz="2800" dirty="0"/>
              <a:t> et </a:t>
            </a:r>
            <a:r>
              <a:rPr lang="fr-FR" sz="2800" dirty="0">
                <a:solidFill>
                  <a:schemeClr val="accent1"/>
                </a:solidFill>
                <a:effectLst>
                  <a:outerShdw blurRad="38100" dist="38100" dir="2700000" algn="tl">
                    <a:srgbClr val="000000">
                      <a:alpha val="43137"/>
                    </a:srgbClr>
                  </a:outerShdw>
                </a:effectLst>
              </a:rPr>
              <a:t>négociations</a:t>
            </a:r>
            <a:r>
              <a:rPr lang="fr-FR" sz="2800" dirty="0"/>
              <a:t> liés aux frontières.</a:t>
            </a:r>
          </a:p>
        </p:txBody>
      </p:sp>
      <p:sp>
        <p:nvSpPr>
          <p:cNvPr id="2" name="ZoneTexte 1">
            <a:extLst>
              <a:ext uri="{FF2B5EF4-FFF2-40B4-BE49-F238E27FC236}">
                <a16:creationId xmlns:a16="http://schemas.microsoft.com/office/drawing/2014/main" id="{329CE0DA-5EBB-4A62-969E-479D8096D620}"/>
              </a:ext>
            </a:extLst>
          </p:cNvPr>
          <p:cNvSpPr txBox="1"/>
          <p:nvPr/>
        </p:nvSpPr>
        <p:spPr>
          <a:xfrm>
            <a:off x="2664794" y="835378"/>
            <a:ext cx="6503382" cy="461665"/>
          </a:xfrm>
          <a:prstGeom prst="rect">
            <a:avLst/>
          </a:prstGeom>
          <a:noFill/>
        </p:spPr>
        <p:txBody>
          <a:bodyPr wrap="none" rtlCol="0">
            <a:spAutoFit/>
          </a:bodyPr>
          <a:lstStyle/>
          <a:p>
            <a:pPr algn="ctr"/>
            <a:r>
              <a:rPr lang="fr-FR" sz="2400" u="sng" dirty="0">
                <a:solidFill>
                  <a:schemeClr val="accent1"/>
                </a:solidFill>
                <a:latin typeface="Arial Black" panose="020B0A04020102020204" pitchFamily="34" charset="0"/>
              </a:rPr>
              <a:t>Rappel du programme de 1</a:t>
            </a:r>
            <a:r>
              <a:rPr lang="fr-FR" sz="2400" u="sng" baseline="30000" dirty="0">
                <a:solidFill>
                  <a:schemeClr val="accent1"/>
                </a:solidFill>
                <a:latin typeface="Arial Black" panose="020B0A04020102020204" pitchFamily="34" charset="0"/>
              </a:rPr>
              <a:t>ère</a:t>
            </a:r>
            <a:r>
              <a:rPr lang="fr-FR" sz="2400" u="sng" dirty="0">
                <a:solidFill>
                  <a:schemeClr val="accent1"/>
                </a:solidFill>
                <a:latin typeface="Arial Black" panose="020B0A04020102020204" pitchFamily="34" charset="0"/>
              </a:rPr>
              <a:t> HGGSP </a:t>
            </a:r>
          </a:p>
        </p:txBody>
      </p:sp>
      <p:sp>
        <p:nvSpPr>
          <p:cNvPr id="7" name="ZoneTexte 6">
            <a:extLst>
              <a:ext uri="{FF2B5EF4-FFF2-40B4-BE49-F238E27FC236}">
                <a16:creationId xmlns:a16="http://schemas.microsoft.com/office/drawing/2014/main" id="{36C705F0-19EC-46ED-95C5-7D212B003A5A}"/>
              </a:ext>
            </a:extLst>
          </p:cNvPr>
          <p:cNvSpPr txBox="1"/>
          <p:nvPr/>
        </p:nvSpPr>
        <p:spPr>
          <a:xfrm>
            <a:off x="0" y="0"/>
            <a:ext cx="12192000" cy="523220"/>
          </a:xfrm>
          <a:prstGeom prst="rect">
            <a:avLst/>
          </a:prstGeom>
          <a:solidFill>
            <a:srgbClr val="FFFF00"/>
          </a:solidFill>
        </p:spPr>
        <p:txBody>
          <a:bodyPr wrap="square" rtlCol="0">
            <a:spAutoFit/>
          </a:bodyPr>
          <a:lstStyle/>
          <a:p>
            <a:pPr algn="ctr"/>
            <a:r>
              <a:rPr lang="fr-FR" sz="2800" dirty="0">
                <a:solidFill>
                  <a:srgbClr val="FF0000"/>
                </a:solidFill>
                <a:latin typeface="Arial Black" panose="020B0A04020102020204" pitchFamily="34" charset="0"/>
              </a:rPr>
              <a:t>Rappel des objectifs et découpage horaire</a:t>
            </a:r>
          </a:p>
        </p:txBody>
      </p:sp>
    </p:spTree>
    <p:extLst>
      <p:ext uri="{BB962C8B-B14F-4D97-AF65-F5344CB8AC3E}">
        <p14:creationId xmlns:p14="http://schemas.microsoft.com/office/powerpoint/2010/main" val="1370997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9A3973B-89FC-4431-B880-C61F1D178BD3}"/>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8" name="ZoneTexte 7">
            <a:extLst>
              <a:ext uri="{FF2B5EF4-FFF2-40B4-BE49-F238E27FC236}">
                <a16:creationId xmlns:a16="http://schemas.microsoft.com/office/drawing/2014/main" id="{5EA401AB-C355-4D11-A29E-60C589534090}"/>
              </a:ext>
            </a:extLst>
          </p:cNvPr>
          <p:cNvSpPr txBox="1"/>
          <p:nvPr/>
        </p:nvSpPr>
        <p:spPr>
          <a:xfrm>
            <a:off x="3071914" y="2806914"/>
            <a:ext cx="6417334" cy="461665"/>
          </a:xfrm>
          <a:prstGeom prst="rect">
            <a:avLst/>
          </a:prstGeom>
          <a:noFill/>
        </p:spPr>
        <p:txBody>
          <a:bodyPr wrap="none" rtlCol="0">
            <a:spAutoFit/>
          </a:bodyPr>
          <a:lstStyle/>
          <a:p>
            <a:r>
              <a:rPr lang="fr-FR" sz="2400" b="1" dirty="0">
                <a:solidFill>
                  <a:schemeClr val="accent1"/>
                </a:solidFill>
                <a:latin typeface="Arial Black" panose="020B0A04020102020204" pitchFamily="34" charset="0"/>
                <a:cs typeface="Times New Roman" panose="02020603050405020304" pitchFamily="18" charset="0"/>
              </a:rPr>
              <a:t>Proposition d’activités pour la classe</a:t>
            </a:r>
          </a:p>
        </p:txBody>
      </p:sp>
    </p:spTree>
    <p:extLst>
      <p:ext uri="{BB962C8B-B14F-4D97-AF65-F5344CB8AC3E}">
        <p14:creationId xmlns:p14="http://schemas.microsoft.com/office/powerpoint/2010/main" val="1561525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87AA584-131B-45FC-8710-3D944FA78CB0}"/>
              </a:ext>
            </a:extLst>
          </p:cNvPr>
          <p:cNvPicPr>
            <a:picLocks noChangeAspect="1"/>
          </p:cNvPicPr>
          <p:nvPr/>
        </p:nvPicPr>
        <p:blipFill rotWithShape="1">
          <a:blip r:embed="rId3">
            <a:extLst>
              <a:ext uri="{28A0092B-C50C-407E-A947-70E740481C1C}">
                <a14:useLocalDpi xmlns:a14="http://schemas.microsoft.com/office/drawing/2010/main" val="0"/>
              </a:ext>
            </a:extLst>
          </a:blip>
          <a:srcRect r="5396" b="23080"/>
          <a:stretch/>
        </p:blipFill>
        <p:spPr>
          <a:xfrm>
            <a:off x="2551897" y="994611"/>
            <a:ext cx="9615247" cy="5863389"/>
          </a:xfrm>
          <a:prstGeom prst="rect">
            <a:avLst/>
          </a:prstGeom>
        </p:spPr>
      </p:pic>
      <p:pic>
        <p:nvPicPr>
          <p:cNvPr id="17" name="Image 16">
            <a:extLst>
              <a:ext uri="{FF2B5EF4-FFF2-40B4-BE49-F238E27FC236}">
                <a16:creationId xmlns:a16="http://schemas.microsoft.com/office/drawing/2014/main" id="{D4DDC7C0-A48F-4B89-9287-D82BB64CEC31}"/>
              </a:ext>
            </a:extLst>
          </p:cNvPr>
          <p:cNvPicPr>
            <a:picLocks noChangeAspect="1"/>
          </p:cNvPicPr>
          <p:nvPr/>
        </p:nvPicPr>
        <p:blipFill rotWithShape="1">
          <a:blip r:embed="rId3">
            <a:extLst>
              <a:ext uri="{28A0092B-C50C-407E-A947-70E740481C1C}">
                <a14:useLocalDpi xmlns:a14="http://schemas.microsoft.com/office/drawing/2010/main" val="0"/>
              </a:ext>
            </a:extLst>
          </a:blip>
          <a:srcRect l="2040" t="77088" r="70071"/>
          <a:stretch/>
        </p:blipFill>
        <p:spPr>
          <a:xfrm>
            <a:off x="0" y="1526984"/>
            <a:ext cx="2780951" cy="1713521"/>
          </a:xfrm>
          <a:prstGeom prst="rect">
            <a:avLst/>
          </a:prstGeom>
        </p:spPr>
      </p:pic>
      <p:pic>
        <p:nvPicPr>
          <p:cNvPr id="18" name="Image 17">
            <a:extLst>
              <a:ext uri="{FF2B5EF4-FFF2-40B4-BE49-F238E27FC236}">
                <a16:creationId xmlns:a16="http://schemas.microsoft.com/office/drawing/2014/main" id="{4FA39875-CB62-44B4-A563-917D13982C79}"/>
              </a:ext>
            </a:extLst>
          </p:cNvPr>
          <p:cNvPicPr>
            <a:picLocks noChangeAspect="1"/>
          </p:cNvPicPr>
          <p:nvPr/>
        </p:nvPicPr>
        <p:blipFill rotWithShape="1">
          <a:blip r:embed="rId3">
            <a:extLst>
              <a:ext uri="{28A0092B-C50C-407E-A947-70E740481C1C}">
                <a14:useLocalDpi xmlns:a14="http://schemas.microsoft.com/office/drawing/2010/main" val="0"/>
              </a:ext>
            </a:extLst>
          </a:blip>
          <a:srcRect l="34621" t="77088" r="20326"/>
          <a:stretch/>
        </p:blipFill>
        <p:spPr>
          <a:xfrm>
            <a:off x="24856" y="3422973"/>
            <a:ext cx="2760180" cy="1052773"/>
          </a:xfrm>
          <a:prstGeom prst="rect">
            <a:avLst/>
          </a:prstGeom>
        </p:spPr>
      </p:pic>
      <p:sp>
        <p:nvSpPr>
          <p:cNvPr id="14" name="ZoneTexte 13">
            <a:extLst>
              <a:ext uri="{FF2B5EF4-FFF2-40B4-BE49-F238E27FC236}">
                <a16:creationId xmlns:a16="http://schemas.microsoft.com/office/drawing/2014/main" id="{87D0D063-98DF-4D99-9B19-38BA545BF4AF}"/>
              </a:ext>
            </a:extLst>
          </p:cNvPr>
          <p:cNvSpPr txBox="1"/>
          <p:nvPr/>
        </p:nvSpPr>
        <p:spPr>
          <a:xfrm>
            <a:off x="0" y="715725"/>
            <a:ext cx="4878387"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du limes romain :</a:t>
            </a:r>
          </a:p>
        </p:txBody>
      </p:sp>
      <p:sp>
        <p:nvSpPr>
          <p:cNvPr id="7" name="ZoneTexte 6">
            <a:extLst>
              <a:ext uri="{FF2B5EF4-FFF2-40B4-BE49-F238E27FC236}">
                <a16:creationId xmlns:a16="http://schemas.microsoft.com/office/drawing/2014/main" id="{988C768C-8763-4B16-BFE7-F3784ACFD03A}"/>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Tree>
    <p:extLst>
      <p:ext uri="{BB962C8B-B14F-4D97-AF65-F5344CB8AC3E}">
        <p14:creationId xmlns:p14="http://schemas.microsoft.com/office/powerpoint/2010/main" val="3651512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878387"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du limes romain :</a:t>
            </a:r>
          </a:p>
        </p:txBody>
      </p:sp>
      <p:sp>
        <p:nvSpPr>
          <p:cNvPr id="7" name="ZoneTexte 6">
            <a:extLst>
              <a:ext uri="{FF2B5EF4-FFF2-40B4-BE49-F238E27FC236}">
                <a16:creationId xmlns:a16="http://schemas.microsoft.com/office/drawing/2014/main" id="{988C768C-8763-4B16-BFE7-F3784ACFD03A}"/>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pic>
        <p:nvPicPr>
          <p:cNvPr id="3" name="Image 2">
            <a:extLst>
              <a:ext uri="{FF2B5EF4-FFF2-40B4-BE49-F238E27FC236}">
                <a16:creationId xmlns:a16="http://schemas.microsoft.com/office/drawing/2014/main" id="{726EDDAE-D6EF-4214-BE70-BD91D45BF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0" y="1315792"/>
            <a:ext cx="4456047" cy="5542208"/>
          </a:xfrm>
          <a:prstGeom prst="rect">
            <a:avLst/>
          </a:prstGeom>
        </p:spPr>
      </p:pic>
      <p:pic>
        <p:nvPicPr>
          <p:cNvPr id="5" name="Image 4">
            <a:extLst>
              <a:ext uri="{FF2B5EF4-FFF2-40B4-BE49-F238E27FC236}">
                <a16:creationId xmlns:a16="http://schemas.microsoft.com/office/drawing/2014/main" id="{7CFEBC89-0B32-491E-B4CB-C2AA1CACC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553" y="1705646"/>
            <a:ext cx="6350000" cy="4762500"/>
          </a:xfrm>
          <a:prstGeom prst="rect">
            <a:avLst/>
          </a:prstGeom>
        </p:spPr>
      </p:pic>
      <p:sp>
        <p:nvSpPr>
          <p:cNvPr id="15" name="ZoneTexte 14">
            <a:extLst>
              <a:ext uri="{FF2B5EF4-FFF2-40B4-BE49-F238E27FC236}">
                <a16:creationId xmlns:a16="http://schemas.microsoft.com/office/drawing/2014/main" id="{C546DD01-5369-4C2B-A8B8-E7C925ACE0CA}"/>
              </a:ext>
            </a:extLst>
          </p:cNvPr>
          <p:cNvSpPr txBox="1"/>
          <p:nvPr/>
        </p:nvSpPr>
        <p:spPr>
          <a:xfrm>
            <a:off x="7449801" y="1115737"/>
            <a:ext cx="2044149" cy="400110"/>
          </a:xfrm>
          <a:prstGeom prst="rect">
            <a:avLst/>
          </a:prstGeom>
          <a:noFill/>
        </p:spPr>
        <p:txBody>
          <a:bodyPr wrap="none" rtlCol="0">
            <a:spAutoFit/>
          </a:bodyPr>
          <a:lstStyle/>
          <a:p>
            <a:r>
              <a:rPr lang="fr-FR" sz="2000" b="1" dirty="0"/>
              <a:t>Le Mur d’Hadrien</a:t>
            </a:r>
            <a:endParaRPr lang="fr-FR" sz="2000" b="1" baseline="30000" dirty="0"/>
          </a:p>
        </p:txBody>
      </p:sp>
    </p:spTree>
    <p:extLst>
      <p:ext uri="{BB962C8B-B14F-4D97-AF65-F5344CB8AC3E}">
        <p14:creationId xmlns:p14="http://schemas.microsoft.com/office/powerpoint/2010/main" val="987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9F64D70-0F5B-49C7-80A5-0080D589C50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14" name="ZoneTexte 13">
            <a:extLst>
              <a:ext uri="{FF2B5EF4-FFF2-40B4-BE49-F238E27FC236}">
                <a16:creationId xmlns:a16="http://schemas.microsoft.com/office/drawing/2014/main" id="{87D0D063-98DF-4D99-9B19-38BA545BF4AF}"/>
              </a:ext>
            </a:extLst>
          </p:cNvPr>
          <p:cNvSpPr txBox="1"/>
          <p:nvPr/>
        </p:nvSpPr>
        <p:spPr>
          <a:xfrm>
            <a:off x="0" y="715725"/>
            <a:ext cx="4878387"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du limes romain :</a:t>
            </a:r>
          </a:p>
        </p:txBody>
      </p:sp>
      <p:pic>
        <p:nvPicPr>
          <p:cNvPr id="24" name="Image 23">
            <a:extLst>
              <a:ext uri="{FF2B5EF4-FFF2-40B4-BE49-F238E27FC236}">
                <a16:creationId xmlns:a16="http://schemas.microsoft.com/office/drawing/2014/main" id="{302A981E-6D14-42CA-9D33-CBF1F7C4E228}"/>
              </a:ext>
            </a:extLst>
          </p:cNvPr>
          <p:cNvPicPr>
            <a:picLocks noChangeAspect="1"/>
          </p:cNvPicPr>
          <p:nvPr/>
        </p:nvPicPr>
        <p:blipFill rotWithShape="1">
          <a:blip r:embed="rId2">
            <a:extLst>
              <a:ext uri="{28A0092B-C50C-407E-A947-70E740481C1C}">
                <a14:useLocalDpi xmlns:a14="http://schemas.microsoft.com/office/drawing/2010/main" val="0"/>
              </a:ext>
            </a:extLst>
          </a:blip>
          <a:srcRect l="4404" t="8049"/>
          <a:stretch/>
        </p:blipFill>
        <p:spPr>
          <a:xfrm>
            <a:off x="6701154" y="946557"/>
            <a:ext cx="5200686" cy="3038161"/>
          </a:xfrm>
          <a:prstGeom prst="rect">
            <a:avLst/>
          </a:prstGeom>
        </p:spPr>
      </p:pic>
      <p:pic>
        <p:nvPicPr>
          <p:cNvPr id="25" name="Image 24">
            <a:extLst>
              <a:ext uri="{FF2B5EF4-FFF2-40B4-BE49-F238E27FC236}">
                <a16:creationId xmlns:a16="http://schemas.microsoft.com/office/drawing/2014/main" id="{E400F413-7855-4473-A29B-C1D02B7EF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99" y="2258656"/>
            <a:ext cx="5440269" cy="3624579"/>
          </a:xfrm>
          <a:prstGeom prst="rect">
            <a:avLst/>
          </a:prstGeom>
        </p:spPr>
      </p:pic>
      <p:pic>
        <p:nvPicPr>
          <p:cNvPr id="26" name="Image 25">
            <a:extLst>
              <a:ext uri="{FF2B5EF4-FFF2-40B4-BE49-F238E27FC236}">
                <a16:creationId xmlns:a16="http://schemas.microsoft.com/office/drawing/2014/main" id="{ECA39B8D-B5C3-47CF-A5A6-3B25ACE48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906" y="4294511"/>
            <a:ext cx="3727094" cy="2512393"/>
          </a:xfrm>
          <a:prstGeom prst="rect">
            <a:avLst/>
          </a:prstGeom>
        </p:spPr>
      </p:pic>
      <p:pic>
        <p:nvPicPr>
          <p:cNvPr id="27" name="Image 26">
            <a:extLst>
              <a:ext uri="{FF2B5EF4-FFF2-40B4-BE49-F238E27FC236}">
                <a16:creationId xmlns:a16="http://schemas.microsoft.com/office/drawing/2014/main" id="{921074DB-B3E2-4FC6-9563-CFDF1DEA5699}"/>
              </a:ext>
            </a:extLst>
          </p:cNvPr>
          <p:cNvPicPr>
            <a:picLocks noChangeAspect="1"/>
          </p:cNvPicPr>
          <p:nvPr/>
        </p:nvPicPr>
        <p:blipFill rotWithShape="1">
          <a:blip r:embed="rId5">
            <a:extLst>
              <a:ext uri="{28A0092B-C50C-407E-A947-70E740481C1C}">
                <a14:useLocalDpi xmlns:a14="http://schemas.microsoft.com/office/drawing/2010/main" val="0"/>
              </a:ext>
            </a:extLst>
          </a:blip>
          <a:srcRect t="8561" b="1676"/>
          <a:stretch/>
        </p:blipFill>
        <p:spPr>
          <a:xfrm>
            <a:off x="5871698" y="4070946"/>
            <a:ext cx="2286000" cy="2735958"/>
          </a:xfrm>
          <a:prstGeom prst="rect">
            <a:avLst/>
          </a:prstGeom>
        </p:spPr>
      </p:pic>
      <p:sp>
        <p:nvSpPr>
          <p:cNvPr id="28" name="ZoneTexte 27">
            <a:extLst>
              <a:ext uri="{FF2B5EF4-FFF2-40B4-BE49-F238E27FC236}">
                <a16:creationId xmlns:a16="http://schemas.microsoft.com/office/drawing/2014/main" id="{878DA141-AB45-4767-8A8B-95FBED99C616}"/>
              </a:ext>
            </a:extLst>
          </p:cNvPr>
          <p:cNvSpPr txBox="1"/>
          <p:nvPr/>
        </p:nvSpPr>
        <p:spPr>
          <a:xfrm>
            <a:off x="150899" y="1248917"/>
            <a:ext cx="6550255" cy="400110"/>
          </a:xfrm>
          <a:prstGeom prst="rect">
            <a:avLst/>
          </a:prstGeom>
          <a:noFill/>
        </p:spPr>
        <p:txBody>
          <a:bodyPr wrap="none" rtlCol="0">
            <a:spAutoFit/>
          </a:bodyPr>
          <a:lstStyle/>
          <a:p>
            <a:r>
              <a:rPr lang="fr-FR" sz="2000" b="1" dirty="0"/>
              <a:t>Vestiges du limes rhénan et reconstitutions contemporaines</a:t>
            </a:r>
          </a:p>
        </p:txBody>
      </p:sp>
    </p:spTree>
    <p:extLst>
      <p:ext uri="{BB962C8B-B14F-4D97-AF65-F5344CB8AC3E}">
        <p14:creationId xmlns:p14="http://schemas.microsoft.com/office/powerpoint/2010/main" val="1356708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878387"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du limes romain :</a:t>
            </a:r>
          </a:p>
        </p:txBody>
      </p:sp>
      <p:pic>
        <p:nvPicPr>
          <p:cNvPr id="4" name="Image 3">
            <a:hlinkClick r:id="rId2" action="ppaction://hlinkfile"/>
            <a:extLst>
              <a:ext uri="{FF2B5EF4-FFF2-40B4-BE49-F238E27FC236}">
                <a16:creationId xmlns:a16="http://schemas.microsoft.com/office/drawing/2014/main" id="{BD150FBD-332F-44CE-83B4-89F6C47D4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17" y="1501486"/>
            <a:ext cx="4576504" cy="4965815"/>
          </a:xfrm>
          <a:prstGeom prst="rect">
            <a:avLst/>
          </a:prstGeom>
          <a:ln w="38100">
            <a:solidFill>
              <a:srgbClr val="FF0000"/>
            </a:solidFill>
          </a:ln>
        </p:spPr>
      </p:pic>
      <p:sp>
        <p:nvSpPr>
          <p:cNvPr id="16" name="Rectangle 15">
            <a:extLst>
              <a:ext uri="{FF2B5EF4-FFF2-40B4-BE49-F238E27FC236}">
                <a16:creationId xmlns:a16="http://schemas.microsoft.com/office/drawing/2014/main" id="{9C4EBC30-1E86-4C42-A027-0AE94E5E2B86}"/>
              </a:ext>
            </a:extLst>
          </p:cNvPr>
          <p:cNvSpPr/>
          <p:nvPr/>
        </p:nvSpPr>
        <p:spPr>
          <a:xfrm>
            <a:off x="7202904" y="2857465"/>
            <a:ext cx="3689685" cy="1143070"/>
          </a:xfrm>
          <a:prstGeom prst="rect">
            <a:avLst/>
          </a:prstGeom>
          <a:solidFill>
            <a:schemeClr val="bg1">
              <a:lumMod val="85000"/>
            </a:schemeClr>
          </a:solidFill>
          <a:ln>
            <a:solidFill>
              <a:schemeClr val="tx1"/>
            </a:solidFill>
          </a:ln>
        </p:spPr>
        <p:txBody>
          <a:bodyPr wrap="square">
            <a:spAutoFit/>
          </a:bodyPr>
          <a:lstStyle/>
          <a:p>
            <a:pPr lvl="0" algn="ctr">
              <a:lnSpc>
                <a:spcPct val="150000"/>
              </a:lnSpc>
              <a:spcAft>
                <a:spcPts val="0"/>
              </a:spcAft>
            </a:pPr>
            <a:r>
              <a:rPr lang="fr-FR" sz="2400" b="1" dirty="0">
                <a:latin typeface="Calibri" panose="020F0502020204030204" pitchFamily="34" charset="0"/>
                <a:ea typeface="Times New Roman" panose="02020603050405020304" pitchFamily="18" charset="0"/>
                <a:cs typeface="Times New Roman" panose="02020603050405020304" pitchFamily="18" charset="0"/>
              </a:rPr>
              <a:t>Questionnaire pour les élèves + corrigé .</a:t>
            </a:r>
          </a:p>
        </p:txBody>
      </p:sp>
      <p:sp>
        <p:nvSpPr>
          <p:cNvPr id="7" name="ZoneTexte 6">
            <a:extLst>
              <a:ext uri="{FF2B5EF4-FFF2-40B4-BE49-F238E27FC236}">
                <a16:creationId xmlns:a16="http://schemas.microsoft.com/office/drawing/2014/main" id="{474FACB7-9941-4640-ADB8-B32AEA0B5F9B}"/>
              </a:ext>
            </a:extLst>
          </p:cNvPr>
          <p:cNvSpPr txBox="1"/>
          <p:nvPr/>
        </p:nvSpPr>
        <p:spPr>
          <a:xfrm>
            <a:off x="7796462" y="1501486"/>
            <a:ext cx="2227405" cy="369332"/>
          </a:xfrm>
          <a:prstGeom prst="rect">
            <a:avLst/>
          </a:prstGeom>
          <a:noFill/>
        </p:spPr>
        <p:txBody>
          <a:bodyPr wrap="none" rtlCol="0">
            <a:spAutoFit/>
          </a:bodyPr>
          <a:lstStyle/>
          <a:p>
            <a:r>
              <a:rPr lang="fr-FR" dirty="0">
                <a:latin typeface="Arial Black" panose="020B0A04020102020204" pitchFamily="34" charset="0"/>
              </a:rPr>
              <a:t>Montage (8 mm)</a:t>
            </a:r>
          </a:p>
        </p:txBody>
      </p:sp>
      <p:sp>
        <p:nvSpPr>
          <p:cNvPr id="17" name="ZoneTexte 16">
            <a:extLst>
              <a:ext uri="{FF2B5EF4-FFF2-40B4-BE49-F238E27FC236}">
                <a16:creationId xmlns:a16="http://schemas.microsoft.com/office/drawing/2014/main" id="{6BD4A639-9FFA-42A8-9B21-AAB85E58169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Tree>
    <p:extLst>
      <p:ext uri="{BB962C8B-B14F-4D97-AF65-F5344CB8AC3E}">
        <p14:creationId xmlns:p14="http://schemas.microsoft.com/office/powerpoint/2010/main" val="383926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878387"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du limes romain :</a:t>
            </a:r>
          </a:p>
        </p:txBody>
      </p:sp>
      <p:sp>
        <p:nvSpPr>
          <p:cNvPr id="17" name="ZoneTexte 16">
            <a:extLst>
              <a:ext uri="{FF2B5EF4-FFF2-40B4-BE49-F238E27FC236}">
                <a16:creationId xmlns:a16="http://schemas.microsoft.com/office/drawing/2014/main" id="{6BD4A639-9FFA-42A8-9B21-AAB85E581696}"/>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8" name="ZoneTexte 7">
            <a:extLst>
              <a:ext uri="{FF2B5EF4-FFF2-40B4-BE49-F238E27FC236}">
                <a16:creationId xmlns:a16="http://schemas.microsoft.com/office/drawing/2014/main" id="{0015EF47-E3E2-40D2-9670-8D45DBE59A14}"/>
              </a:ext>
            </a:extLst>
          </p:cNvPr>
          <p:cNvSpPr txBox="1"/>
          <p:nvPr/>
        </p:nvSpPr>
        <p:spPr>
          <a:xfrm>
            <a:off x="3685138" y="1336756"/>
            <a:ext cx="4437946"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A faire retenir aux élèves</a:t>
            </a:r>
          </a:p>
        </p:txBody>
      </p:sp>
      <p:sp>
        <p:nvSpPr>
          <p:cNvPr id="9" name="ZoneTexte 8">
            <a:extLst>
              <a:ext uri="{FF2B5EF4-FFF2-40B4-BE49-F238E27FC236}">
                <a16:creationId xmlns:a16="http://schemas.microsoft.com/office/drawing/2014/main" id="{29288ED6-6282-4B21-9231-DC55293A3EB8}"/>
              </a:ext>
            </a:extLst>
          </p:cNvPr>
          <p:cNvSpPr txBox="1"/>
          <p:nvPr/>
        </p:nvSpPr>
        <p:spPr>
          <a:xfrm>
            <a:off x="0" y="1922888"/>
            <a:ext cx="12191999" cy="4216539"/>
          </a:xfrm>
          <a:prstGeom prst="rect">
            <a:avLst/>
          </a:prstGeom>
          <a:noFill/>
        </p:spPr>
        <p:txBody>
          <a:bodyPr wrap="square" rtlCol="0">
            <a:spAutoFit/>
          </a:bodyPr>
          <a:lstStyle/>
          <a:p>
            <a:pPr marL="457200" lvl="0" indent="-457200" algn="just">
              <a:buFont typeface="Wingdings" panose="05000000000000000000" pitchFamily="2" charset="2"/>
              <a:buChar char="§"/>
            </a:pPr>
            <a:r>
              <a:rPr lang="fr-FR" sz="2800" dirty="0"/>
              <a:t>Le </a:t>
            </a:r>
            <a:r>
              <a:rPr lang="fr-FR" sz="2800" b="1" i="1" dirty="0"/>
              <a:t>limes rhénan </a:t>
            </a:r>
            <a:r>
              <a:rPr lang="fr-FR" sz="2800" dirty="0"/>
              <a:t>est une frontière fortifiée édifiée au 1</a:t>
            </a:r>
            <a:r>
              <a:rPr lang="fr-FR" sz="2800" baseline="30000" dirty="0"/>
              <a:t>er </a:t>
            </a:r>
            <a:r>
              <a:rPr lang="fr-FR" sz="2800" dirty="0"/>
              <a:t>siècle (apogée) et qui s’étendait sur plus de 500 km entre le Rhin et le Danube afin de se protéger des peuples considérés comme barbares et dangereux. Il était constitué de plus de 900 tours de guet et de 60 places fortes.</a:t>
            </a:r>
          </a:p>
          <a:p>
            <a:pPr marL="457200" lvl="0" indent="-457200" algn="just">
              <a:buFont typeface="Wingdings" panose="05000000000000000000" pitchFamily="2" charset="2"/>
              <a:buChar char="§"/>
            </a:pPr>
            <a:endParaRPr lang="fr-FR" sz="1600" dirty="0"/>
          </a:p>
          <a:p>
            <a:pPr marL="457200" lvl="0" indent="-457200" algn="just">
              <a:buFont typeface="Wingdings" panose="05000000000000000000" pitchFamily="2" charset="2"/>
              <a:buChar char="§"/>
            </a:pPr>
            <a:r>
              <a:rPr lang="fr-FR" sz="2800" dirty="0"/>
              <a:t> Néanmoins, les Germains traversaient fréquemment le limes pour piller les provinces romaines puis se retiraient une fois leurs raids accomplis.</a:t>
            </a:r>
          </a:p>
          <a:p>
            <a:pPr marL="457200" lvl="0" indent="-457200" algn="just">
              <a:buFont typeface="Wingdings" panose="05000000000000000000" pitchFamily="2" charset="2"/>
              <a:buChar char="§"/>
            </a:pPr>
            <a:endParaRPr lang="fr-FR" sz="2800" dirty="0"/>
          </a:p>
          <a:p>
            <a:pPr marL="457200" lvl="0" indent="-457200" algn="just">
              <a:buFont typeface="Wingdings" panose="05000000000000000000" pitchFamily="2" charset="2"/>
              <a:buChar char="§"/>
            </a:pPr>
            <a:r>
              <a:rPr lang="fr-FR" sz="2800" dirty="0"/>
              <a:t>Leur installation définitive au IV</a:t>
            </a:r>
            <a:r>
              <a:rPr lang="fr-FR" sz="2800" baseline="30000" dirty="0"/>
              <a:t>ème</a:t>
            </a:r>
            <a:r>
              <a:rPr lang="fr-FR" sz="2800" dirty="0"/>
              <a:t> siècle et V</a:t>
            </a:r>
            <a:r>
              <a:rPr lang="fr-FR" sz="2800" baseline="30000" dirty="0"/>
              <a:t>ème</a:t>
            </a:r>
            <a:r>
              <a:rPr lang="fr-FR" sz="2800" dirty="0"/>
              <a:t> siècle dans l’Empire marque ainsi </a:t>
            </a:r>
            <a:r>
              <a:rPr lang="fr-FR" sz="2800" u="sng" dirty="0"/>
              <a:t>les limites </a:t>
            </a:r>
            <a:r>
              <a:rPr lang="fr-FR" sz="2800" dirty="0"/>
              <a:t>puis </a:t>
            </a:r>
            <a:r>
              <a:rPr lang="fr-FR" sz="2800" u="sng" dirty="0"/>
              <a:t>l’échec</a:t>
            </a:r>
            <a:r>
              <a:rPr lang="fr-FR" sz="2800" dirty="0"/>
              <a:t> du limes rhénan. </a:t>
            </a:r>
          </a:p>
        </p:txBody>
      </p:sp>
    </p:spTree>
    <p:extLst>
      <p:ext uri="{BB962C8B-B14F-4D97-AF65-F5344CB8AC3E}">
        <p14:creationId xmlns:p14="http://schemas.microsoft.com/office/powerpoint/2010/main" val="520688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1E5F2876-CD2F-4824-A580-387001DFBF85}"/>
              </a:ext>
            </a:extLst>
          </p:cNvPr>
          <p:cNvSpPr txBox="1"/>
          <p:nvPr/>
        </p:nvSpPr>
        <p:spPr>
          <a:xfrm>
            <a:off x="2195701" y="2743525"/>
            <a:ext cx="7988149" cy="769441"/>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Quelques rappels préalables pour l’enseignant</a:t>
            </a:r>
          </a:p>
          <a:p>
            <a:pPr algn="ctr"/>
            <a:r>
              <a:rPr lang="fr-FR" sz="2000" b="1" dirty="0">
                <a:solidFill>
                  <a:schemeClr val="accent1"/>
                </a:solidFill>
                <a:latin typeface="Arial Black" panose="020B0A04020102020204" pitchFamily="34" charset="0"/>
                <a:cs typeface="Times New Roman" panose="02020603050405020304" pitchFamily="18" charset="0"/>
              </a:rPr>
              <a:t>(</a:t>
            </a:r>
            <a:r>
              <a:rPr lang="fr-FR" sz="2000" b="1" dirty="0">
                <a:solidFill>
                  <a:srgbClr val="FF0000"/>
                </a:solidFill>
                <a:latin typeface="Arial Black" panose="020B0A04020102020204" pitchFamily="34" charset="0"/>
                <a:cs typeface="Times New Roman" panose="02020603050405020304" pitchFamily="18" charset="0"/>
              </a:rPr>
              <a:t>combattre les préjugés des élèves</a:t>
            </a:r>
            <a:r>
              <a:rPr lang="fr-FR" sz="2000" b="1" dirty="0">
                <a:solidFill>
                  <a:schemeClr val="accent1"/>
                </a:solidFill>
                <a:latin typeface="Arial Black" panose="020B0A04020102020204" pitchFamily="34" charset="0"/>
                <a:cs typeface="Times New Roman" panose="02020603050405020304" pitchFamily="18" charset="0"/>
              </a:rPr>
              <a:t>)</a:t>
            </a:r>
          </a:p>
        </p:txBody>
      </p:sp>
      <p:sp>
        <p:nvSpPr>
          <p:cNvPr id="2" name="ZoneTexte 1">
            <a:extLst>
              <a:ext uri="{FF2B5EF4-FFF2-40B4-BE49-F238E27FC236}">
                <a16:creationId xmlns:a16="http://schemas.microsoft.com/office/drawing/2014/main" id="{F57E5729-2FBC-4319-8DC1-3519C172882D}"/>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4270843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pic>
        <p:nvPicPr>
          <p:cNvPr id="3" name="Image 2">
            <a:extLst>
              <a:ext uri="{FF2B5EF4-FFF2-40B4-BE49-F238E27FC236}">
                <a16:creationId xmlns:a16="http://schemas.microsoft.com/office/drawing/2014/main" id="{017B0AA3-73F8-4438-8CAA-2AE981E0D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095" y="1142945"/>
            <a:ext cx="8565905" cy="5696843"/>
          </a:xfrm>
          <a:prstGeom prst="rect">
            <a:avLst/>
          </a:prstGeom>
        </p:spPr>
      </p:pic>
      <p:sp>
        <p:nvSpPr>
          <p:cNvPr id="2" name="ZoneTexte 1">
            <a:extLst>
              <a:ext uri="{FF2B5EF4-FFF2-40B4-BE49-F238E27FC236}">
                <a16:creationId xmlns:a16="http://schemas.microsoft.com/office/drawing/2014/main" id="{398DFE0E-1B58-4902-91CD-DD087AF87237}"/>
              </a:ext>
            </a:extLst>
          </p:cNvPr>
          <p:cNvSpPr txBox="1"/>
          <p:nvPr/>
        </p:nvSpPr>
        <p:spPr>
          <a:xfrm>
            <a:off x="0" y="2954309"/>
            <a:ext cx="3639394" cy="400110"/>
          </a:xfrm>
          <a:prstGeom prst="rect">
            <a:avLst/>
          </a:prstGeom>
          <a:noFill/>
        </p:spPr>
        <p:txBody>
          <a:bodyPr wrap="none" rtlCol="0">
            <a:spAutoFit/>
          </a:bodyPr>
          <a:lstStyle/>
          <a:p>
            <a:r>
              <a:rPr lang="fr-FR" sz="2000" b="1" dirty="0"/>
              <a:t>Un espace transfrontalier ancien</a:t>
            </a:r>
          </a:p>
        </p:txBody>
      </p:sp>
      <p:sp>
        <p:nvSpPr>
          <p:cNvPr id="6" name="ZoneTexte 5">
            <a:extLst>
              <a:ext uri="{FF2B5EF4-FFF2-40B4-BE49-F238E27FC236}">
                <a16:creationId xmlns:a16="http://schemas.microsoft.com/office/drawing/2014/main" id="{8E9A8B43-8465-472F-AD6D-82E56014D5CD}"/>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917631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pic>
        <p:nvPicPr>
          <p:cNvPr id="6" name="Image 5">
            <a:extLst>
              <a:ext uri="{FF2B5EF4-FFF2-40B4-BE49-F238E27FC236}">
                <a16:creationId xmlns:a16="http://schemas.microsoft.com/office/drawing/2014/main" id="{2A73547E-1908-480E-9229-77F3A1666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754" y="1275719"/>
            <a:ext cx="7515023" cy="5511018"/>
          </a:xfrm>
          <a:prstGeom prst="rect">
            <a:avLst/>
          </a:prstGeom>
        </p:spPr>
      </p:pic>
      <p:sp>
        <p:nvSpPr>
          <p:cNvPr id="11" name="ZoneTexte 10">
            <a:extLst>
              <a:ext uri="{FF2B5EF4-FFF2-40B4-BE49-F238E27FC236}">
                <a16:creationId xmlns:a16="http://schemas.microsoft.com/office/drawing/2014/main" id="{58BCBA2F-1454-4FFE-9935-8619A7853CA5}"/>
              </a:ext>
            </a:extLst>
          </p:cNvPr>
          <p:cNvSpPr txBox="1"/>
          <p:nvPr/>
        </p:nvSpPr>
        <p:spPr>
          <a:xfrm>
            <a:off x="52223" y="2303467"/>
            <a:ext cx="4624754" cy="2251065"/>
          </a:xfrm>
          <a:prstGeom prst="rect">
            <a:avLst/>
          </a:prstGeom>
          <a:noFill/>
        </p:spPr>
        <p:txBody>
          <a:bodyPr wrap="square" rtlCol="0">
            <a:spAutoFit/>
          </a:bodyPr>
          <a:lstStyle/>
          <a:p>
            <a:pPr algn="ctr">
              <a:lnSpc>
                <a:spcPct val="150000"/>
              </a:lnSpc>
            </a:pPr>
            <a:r>
              <a:rPr lang="fr-FR" sz="2400" b="1" dirty="0"/>
              <a:t>Une immigration clandestine </a:t>
            </a:r>
            <a:r>
              <a:rPr lang="fr-FR" sz="2400" b="1" u="sng" dirty="0"/>
              <a:t>à partir de 1965</a:t>
            </a:r>
            <a:r>
              <a:rPr lang="fr-FR" sz="2400" b="1" dirty="0"/>
              <a:t> et qui devient de plus en plus importante dans les années 80-90.</a:t>
            </a:r>
          </a:p>
        </p:txBody>
      </p:sp>
      <p:sp>
        <p:nvSpPr>
          <p:cNvPr id="7" name="ZoneTexte 6">
            <a:extLst>
              <a:ext uri="{FF2B5EF4-FFF2-40B4-BE49-F238E27FC236}">
                <a16:creationId xmlns:a16="http://schemas.microsoft.com/office/drawing/2014/main" id="{05BEF0EC-C5CD-4313-9C62-72A4DDADF591}"/>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40251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pic>
        <p:nvPicPr>
          <p:cNvPr id="5" name="Image 4">
            <a:extLst>
              <a:ext uri="{FF2B5EF4-FFF2-40B4-BE49-F238E27FC236}">
                <a16:creationId xmlns:a16="http://schemas.microsoft.com/office/drawing/2014/main" id="{965CB124-1373-4714-8B48-5AE666648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201" y="1627054"/>
            <a:ext cx="9938799" cy="5230946"/>
          </a:xfrm>
          <a:prstGeom prst="rect">
            <a:avLst/>
          </a:prstGeom>
        </p:spPr>
      </p:pic>
      <p:pic>
        <p:nvPicPr>
          <p:cNvPr id="8" name="Image 7">
            <a:extLst>
              <a:ext uri="{FF2B5EF4-FFF2-40B4-BE49-F238E27FC236}">
                <a16:creationId xmlns:a16="http://schemas.microsoft.com/office/drawing/2014/main" id="{18FBF5AB-2521-4F41-8D8B-611C0342B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72" y="4077440"/>
            <a:ext cx="1706022" cy="2467170"/>
          </a:xfrm>
          <a:prstGeom prst="rect">
            <a:avLst/>
          </a:prstGeom>
        </p:spPr>
      </p:pic>
      <p:pic>
        <p:nvPicPr>
          <p:cNvPr id="12" name="Image 11">
            <a:extLst>
              <a:ext uri="{FF2B5EF4-FFF2-40B4-BE49-F238E27FC236}">
                <a16:creationId xmlns:a16="http://schemas.microsoft.com/office/drawing/2014/main" id="{E67E1F68-7F7A-47DE-8886-4FF513E75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 y="1520523"/>
            <a:ext cx="2143125" cy="2143125"/>
          </a:xfrm>
          <a:prstGeom prst="rect">
            <a:avLst/>
          </a:prstGeom>
        </p:spPr>
      </p:pic>
      <p:sp>
        <p:nvSpPr>
          <p:cNvPr id="15" name="ZoneTexte 14">
            <a:extLst>
              <a:ext uri="{FF2B5EF4-FFF2-40B4-BE49-F238E27FC236}">
                <a16:creationId xmlns:a16="http://schemas.microsoft.com/office/drawing/2014/main" id="{37A12A92-CE9B-4426-9A39-DA676F35EDE1}"/>
              </a:ext>
            </a:extLst>
          </p:cNvPr>
          <p:cNvSpPr txBox="1"/>
          <p:nvPr/>
        </p:nvSpPr>
        <p:spPr>
          <a:xfrm>
            <a:off x="7088593" y="796057"/>
            <a:ext cx="5103407" cy="830997"/>
          </a:xfrm>
          <a:prstGeom prst="rect">
            <a:avLst/>
          </a:prstGeom>
          <a:noFill/>
        </p:spPr>
        <p:txBody>
          <a:bodyPr wrap="square" rtlCol="0">
            <a:spAutoFit/>
          </a:bodyPr>
          <a:lstStyle/>
          <a:p>
            <a:pPr algn="ctr"/>
            <a:r>
              <a:rPr lang="fr-FR" sz="2400" b="1" dirty="0"/>
              <a:t>Vers une frontière hermétique depuis les années 90 (</a:t>
            </a:r>
            <a:r>
              <a:rPr lang="en-US" sz="2400" b="1" i="1" dirty="0">
                <a:solidFill>
                  <a:srgbClr val="FF0000"/>
                </a:solidFill>
              </a:rPr>
              <a:t>Operation Gatekeeper</a:t>
            </a:r>
            <a:r>
              <a:rPr lang="fr-FR" sz="2400" b="1" dirty="0"/>
              <a:t>)</a:t>
            </a:r>
          </a:p>
        </p:txBody>
      </p:sp>
    </p:spTree>
    <p:extLst>
      <p:ext uri="{BB962C8B-B14F-4D97-AF65-F5344CB8AC3E}">
        <p14:creationId xmlns:p14="http://schemas.microsoft.com/office/powerpoint/2010/main" val="3782127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2000" fill="hold"/>
                                        <p:tgtEl>
                                          <p:spTgt spid="15"/>
                                        </p:tgtEl>
                                        <p:attrNameLst>
                                          <p:attrName>ppt_w</p:attrName>
                                        </p:attrNameLst>
                                      </p:cBhvr>
                                      <p:tavLst>
                                        <p:tav tm="0">
                                          <p:val>
                                            <p:fltVal val="0"/>
                                          </p:val>
                                        </p:tav>
                                        <p:tav tm="100000">
                                          <p:val>
                                            <p:strVal val="#ppt_w"/>
                                          </p:val>
                                        </p:tav>
                                      </p:tavLst>
                                    </p:anim>
                                    <p:anim calcmode="lin" valueType="num">
                                      <p:cBhvr>
                                        <p:cTn id="17" dur="2000" fill="hold"/>
                                        <p:tgtEl>
                                          <p:spTgt spid="15"/>
                                        </p:tgtEl>
                                        <p:attrNameLst>
                                          <p:attrName>ppt_h</p:attrName>
                                        </p:attrNameLst>
                                      </p:cBhvr>
                                      <p:tavLst>
                                        <p:tav tm="0">
                                          <p:val>
                                            <p:fltVal val="0"/>
                                          </p:val>
                                        </p:tav>
                                        <p:tav tm="100000">
                                          <p:val>
                                            <p:strVal val="#ppt_h"/>
                                          </p:val>
                                        </p:tav>
                                      </p:tavLst>
                                    </p:anim>
                                    <p:animEffect transition="in" filter="fade">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8B9D92-0883-4349-9941-C3F2ACDABDAE}"/>
              </a:ext>
            </a:extLst>
          </p:cNvPr>
          <p:cNvSpPr txBox="1"/>
          <p:nvPr/>
        </p:nvSpPr>
        <p:spPr>
          <a:xfrm>
            <a:off x="-45686" y="1855122"/>
            <a:ext cx="12192000" cy="523220"/>
          </a:xfrm>
          <a:prstGeom prst="rect">
            <a:avLst/>
          </a:prstGeom>
          <a:noFill/>
        </p:spPr>
        <p:txBody>
          <a:bodyPr wrap="square" rtlCol="0">
            <a:spAutoFit/>
          </a:bodyPr>
          <a:lstStyle/>
          <a:p>
            <a:pPr algn="ctr"/>
            <a:r>
              <a:rPr lang="fr-FR" sz="2800" b="1" u="sng" dirty="0">
                <a:latin typeface="Arial Black" panose="020B0A04020102020204" pitchFamily="34" charset="0"/>
              </a:rPr>
              <a:t>Introduction : </a:t>
            </a:r>
            <a:r>
              <a:rPr lang="fr-FR" sz="2400" b="1" i="1" u="sng" dirty="0">
                <a:latin typeface="Arial Black" panose="020B0A04020102020204" pitchFamily="34" charset="0"/>
              </a:rPr>
              <a:t>Les frontières dans le monde d’aujourd’hui</a:t>
            </a:r>
            <a:endParaRPr lang="fr-FR" sz="2800" b="1" i="1" u="sng" dirty="0">
              <a:latin typeface="Arial Black" panose="020B0A04020102020204" pitchFamily="34" charset="0"/>
            </a:endParaRPr>
          </a:p>
        </p:txBody>
      </p:sp>
      <p:sp>
        <p:nvSpPr>
          <p:cNvPr id="3" name="Rectangle 2">
            <a:extLst>
              <a:ext uri="{FF2B5EF4-FFF2-40B4-BE49-F238E27FC236}">
                <a16:creationId xmlns:a16="http://schemas.microsoft.com/office/drawing/2014/main" id="{BF3739C1-F185-45A6-B19E-7602A25EE4B0}"/>
              </a:ext>
            </a:extLst>
          </p:cNvPr>
          <p:cNvSpPr/>
          <p:nvPr/>
        </p:nvSpPr>
        <p:spPr>
          <a:xfrm>
            <a:off x="5146623" y="2218976"/>
            <a:ext cx="1539717" cy="523220"/>
          </a:xfrm>
          <a:prstGeom prst="rect">
            <a:avLst/>
          </a:prstGeom>
        </p:spPr>
        <p:txBody>
          <a:bodyPr wrap="none">
            <a:spAutoFit/>
          </a:bodyPr>
          <a:lstStyle/>
          <a:p>
            <a:r>
              <a:rPr lang="fr-FR" sz="2800" i="1" dirty="0">
                <a:latin typeface="Calibri" panose="020F0502020204030204" pitchFamily="34" charset="0"/>
                <a:ea typeface="Times New Roman" panose="02020603050405020304" pitchFamily="18" charset="0"/>
                <a:cs typeface="Times New Roman" panose="02020603050405020304" pitchFamily="18" charset="0"/>
              </a:rPr>
              <a:t> </a:t>
            </a:r>
            <a:r>
              <a:rPr lang="fr-FR" dirty="0">
                <a:solidFill>
                  <a:srgbClr val="FF0000"/>
                </a:solidFill>
                <a:latin typeface="Arial Black" panose="020B0A04020102020204" pitchFamily="34" charset="0"/>
                <a:ea typeface="Times New Roman" panose="02020603050405020304" pitchFamily="18" charset="0"/>
                <a:cs typeface="Times New Roman" panose="02020603050405020304" pitchFamily="18" charset="0"/>
              </a:rPr>
              <a:t>(2 heures)</a:t>
            </a:r>
            <a:endParaRPr lang="fr-FR" dirty="0"/>
          </a:p>
        </p:txBody>
      </p:sp>
      <p:sp>
        <p:nvSpPr>
          <p:cNvPr id="7" name="Rectangle 6">
            <a:extLst>
              <a:ext uri="{FF2B5EF4-FFF2-40B4-BE49-F238E27FC236}">
                <a16:creationId xmlns:a16="http://schemas.microsoft.com/office/drawing/2014/main" id="{C2AEB847-0BFC-4643-80A7-5FFDE6643B1E}"/>
              </a:ext>
            </a:extLst>
          </p:cNvPr>
          <p:cNvSpPr/>
          <p:nvPr/>
        </p:nvSpPr>
        <p:spPr>
          <a:xfrm>
            <a:off x="3820043" y="1199232"/>
            <a:ext cx="4192879" cy="461665"/>
          </a:xfrm>
          <a:prstGeom prst="rect">
            <a:avLst/>
          </a:prstGeom>
        </p:spPr>
        <p:txBody>
          <a:bodyPr wrap="none">
            <a:spAutoFit/>
          </a:bodyPr>
          <a:lstStyle/>
          <a:p>
            <a:pPr algn="ctr"/>
            <a:r>
              <a:rPr lang="fr-FR" sz="2400" i="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 </a:t>
            </a:r>
            <a:r>
              <a:rPr lang="fr-FR" sz="1600" dirty="0">
                <a:solidFill>
                  <a:schemeClr val="accent1"/>
                </a:solidFill>
                <a:latin typeface="Arial Black" panose="020B0A04020102020204" pitchFamily="34" charset="0"/>
                <a:ea typeface="Times New Roman" panose="02020603050405020304" pitchFamily="18" charset="0"/>
                <a:cs typeface="Times New Roman" panose="02020603050405020304" pitchFamily="18" charset="0"/>
              </a:rPr>
              <a:t>(proposition de découpage horaire)</a:t>
            </a:r>
            <a:endParaRPr lang="fr-FR" sz="1600" dirty="0">
              <a:solidFill>
                <a:schemeClr val="accent1"/>
              </a:solidFill>
            </a:endParaRPr>
          </a:p>
        </p:txBody>
      </p:sp>
      <p:sp>
        <p:nvSpPr>
          <p:cNvPr id="9" name="ZoneTexte 8">
            <a:extLst>
              <a:ext uri="{FF2B5EF4-FFF2-40B4-BE49-F238E27FC236}">
                <a16:creationId xmlns:a16="http://schemas.microsoft.com/office/drawing/2014/main" id="{96613B87-1EA6-414C-8DC8-2F7F5C2AA852}"/>
              </a:ext>
            </a:extLst>
          </p:cNvPr>
          <p:cNvSpPr txBox="1"/>
          <p:nvPr/>
        </p:nvSpPr>
        <p:spPr>
          <a:xfrm>
            <a:off x="2664794" y="835378"/>
            <a:ext cx="6503382" cy="461665"/>
          </a:xfrm>
          <a:prstGeom prst="rect">
            <a:avLst/>
          </a:prstGeom>
          <a:noFill/>
        </p:spPr>
        <p:txBody>
          <a:bodyPr wrap="none" rtlCol="0">
            <a:spAutoFit/>
          </a:bodyPr>
          <a:lstStyle/>
          <a:p>
            <a:pPr algn="ctr"/>
            <a:r>
              <a:rPr lang="fr-FR" sz="2400" u="sng" dirty="0">
                <a:solidFill>
                  <a:schemeClr val="accent1"/>
                </a:solidFill>
                <a:latin typeface="Arial Black" panose="020B0A04020102020204" pitchFamily="34" charset="0"/>
              </a:rPr>
              <a:t>Rappel du programme de 1</a:t>
            </a:r>
            <a:r>
              <a:rPr lang="fr-FR" sz="2400" u="sng" baseline="30000" dirty="0">
                <a:solidFill>
                  <a:schemeClr val="accent1"/>
                </a:solidFill>
                <a:latin typeface="Arial Black" panose="020B0A04020102020204" pitchFamily="34" charset="0"/>
              </a:rPr>
              <a:t>ère</a:t>
            </a:r>
            <a:r>
              <a:rPr lang="fr-FR" sz="2400" u="sng" dirty="0">
                <a:solidFill>
                  <a:schemeClr val="accent1"/>
                </a:solidFill>
                <a:latin typeface="Arial Black" panose="020B0A04020102020204" pitchFamily="34" charset="0"/>
              </a:rPr>
              <a:t> HGGSP </a:t>
            </a:r>
          </a:p>
        </p:txBody>
      </p:sp>
      <p:sp>
        <p:nvSpPr>
          <p:cNvPr id="10" name="ZoneTexte 9">
            <a:extLst>
              <a:ext uri="{FF2B5EF4-FFF2-40B4-BE49-F238E27FC236}">
                <a16:creationId xmlns:a16="http://schemas.microsoft.com/office/drawing/2014/main" id="{FFE51D00-E7E1-4263-AD04-0BCCE49D84C5}"/>
              </a:ext>
            </a:extLst>
          </p:cNvPr>
          <p:cNvSpPr txBox="1"/>
          <p:nvPr/>
        </p:nvSpPr>
        <p:spPr>
          <a:xfrm>
            <a:off x="-21254" y="3429000"/>
            <a:ext cx="12192000" cy="2000548"/>
          </a:xfrm>
          <a:prstGeom prst="rect">
            <a:avLst/>
          </a:prstGeom>
          <a:noFill/>
        </p:spPr>
        <p:txBody>
          <a:bodyPr wrap="square" rtlCol="0">
            <a:spAutoFit/>
          </a:bodyPr>
          <a:lstStyle/>
          <a:p>
            <a:pPr lvl="0"/>
            <a:endParaRPr lang="fr-FR" sz="1400" dirty="0"/>
          </a:p>
          <a:p>
            <a:pPr marL="625475" lvl="0" indent="-280988">
              <a:buFont typeface="Wingdings" panose="05000000000000000000" pitchFamily="2" charset="2"/>
              <a:buChar char="§"/>
            </a:pPr>
            <a:r>
              <a:rPr lang="fr-FR" sz="2800" dirty="0"/>
              <a:t>Les frontières sont de plus en plus nombreuses.</a:t>
            </a:r>
          </a:p>
          <a:p>
            <a:pPr marL="344487"/>
            <a:endParaRPr lang="fr-FR" sz="1400" dirty="0">
              <a:solidFill>
                <a:schemeClr val="accent1"/>
              </a:solidFill>
              <a:effectLst>
                <a:outerShdw blurRad="38100" dist="38100" dir="2700000" algn="tl">
                  <a:srgbClr val="000000">
                    <a:alpha val="43137"/>
                  </a:srgbClr>
                </a:outerShdw>
              </a:effectLst>
            </a:endParaRPr>
          </a:p>
          <a:p>
            <a:pPr marL="625475" lvl="0" indent="-280988">
              <a:buFont typeface="Wingdings" panose="05000000000000000000" pitchFamily="2" charset="2"/>
              <a:buChar char="§"/>
            </a:pPr>
            <a:r>
              <a:rPr lang="fr-FR" sz="2800" dirty="0"/>
              <a:t>Les frontières sont plus ou moins marquées.</a:t>
            </a:r>
          </a:p>
          <a:p>
            <a:pPr marL="344487" lvl="0"/>
            <a:r>
              <a:rPr lang="fr-FR" sz="1200" dirty="0"/>
              <a:t> </a:t>
            </a:r>
          </a:p>
          <a:p>
            <a:pPr marL="625475" indent="-280988">
              <a:buFont typeface="Wingdings" panose="05000000000000000000" pitchFamily="2" charset="2"/>
              <a:buChar char="§"/>
            </a:pPr>
            <a:r>
              <a:rPr lang="fr-FR" sz="2800" dirty="0"/>
              <a:t>Frontières et ouverture : </a:t>
            </a:r>
            <a:r>
              <a:rPr lang="fr-FR" sz="2800" i="1" dirty="0"/>
              <a:t>affirmation d’espaces transfrontaliers.</a:t>
            </a:r>
          </a:p>
        </p:txBody>
      </p:sp>
      <p:sp>
        <p:nvSpPr>
          <p:cNvPr id="8" name="ZoneTexte 7">
            <a:extLst>
              <a:ext uri="{FF2B5EF4-FFF2-40B4-BE49-F238E27FC236}">
                <a16:creationId xmlns:a16="http://schemas.microsoft.com/office/drawing/2014/main" id="{C4188226-B5D2-4ED9-A7EE-0C482910D9A0}"/>
              </a:ext>
            </a:extLst>
          </p:cNvPr>
          <p:cNvSpPr txBox="1"/>
          <p:nvPr/>
        </p:nvSpPr>
        <p:spPr>
          <a:xfrm>
            <a:off x="0" y="0"/>
            <a:ext cx="12192000" cy="523220"/>
          </a:xfrm>
          <a:prstGeom prst="rect">
            <a:avLst/>
          </a:prstGeom>
          <a:solidFill>
            <a:srgbClr val="FFFF00"/>
          </a:solidFill>
        </p:spPr>
        <p:txBody>
          <a:bodyPr wrap="square" rtlCol="0">
            <a:spAutoFit/>
          </a:bodyPr>
          <a:lstStyle/>
          <a:p>
            <a:pPr algn="ctr"/>
            <a:r>
              <a:rPr lang="fr-FR" sz="2800" dirty="0">
                <a:solidFill>
                  <a:srgbClr val="FF0000"/>
                </a:solidFill>
                <a:latin typeface="Arial Black" panose="020B0A04020102020204" pitchFamily="34" charset="0"/>
              </a:rPr>
              <a:t>Rappel des objectifs et découpage horaire</a:t>
            </a:r>
          </a:p>
        </p:txBody>
      </p:sp>
      <p:sp>
        <p:nvSpPr>
          <p:cNvPr id="2" name="ZoneTexte 1">
            <a:extLst>
              <a:ext uri="{FF2B5EF4-FFF2-40B4-BE49-F238E27FC236}">
                <a16:creationId xmlns:a16="http://schemas.microsoft.com/office/drawing/2014/main" id="{7BEEBE3E-19B9-40F6-A21D-D2944A4ECD4E}"/>
              </a:ext>
            </a:extLst>
          </p:cNvPr>
          <p:cNvSpPr txBox="1"/>
          <p:nvPr/>
        </p:nvSpPr>
        <p:spPr>
          <a:xfrm>
            <a:off x="3209301" y="2961044"/>
            <a:ext cx="5958875" cy="461665"/>
          </a:xfrm>
          <a:prstGeom prst="rect">
            <a:avLst/>
          </a:prstGeom>
          <a:noFill/>
        </p:spPr>
        <p:txBody>
          <a:bodyPr wrap="none" rtlCol="0">
            <a:spAutoFit/>
          </a:bodyPr>
          <a:lstStyle/>
          <a:p>
            <a:r>
              <a:rPr lang="fr-FR" sz="2400" b="1" u="sng" dirty="0"/>
              <a:t>Faire découvrir aux élèves 3 caractéristiques :</a:t>
            </a:r>
          </a:p>
        </p:txBody>
      </p:sp>
    </p:spTree>
    <p:extLst>
      <p:ext uri="{BB962C8B-B14F-4D97-AF65-F5344CB8AC3E}">
        <p14:creationId xmlns:p14="http://schemas.microsoft.com/office/powerpoint/2010/main" val="1022147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3"/>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47" presetClass="entr" presetSubtype="0"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12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ntr" presetSubtype="0" fill="hold" grpId="0" nodeType="withEffect">
                                  <p:stCondLst>
                                    <p:cond delay="125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10"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pic>
        <p:nvPicPr>
          <p:cNvPr id="7" name="Image 6">
            <a:extLst>
              <a:ext uri="{FF2B5EF4-FFF2-40B4-BE49-F238E27FC236}">
                <a16:creationId xmlns:a16="http://schemas.microsoft.com/office/drawing/2014/main" id="{E2391C48-41B0-46B8-AD8B-31F19B841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69895"/>
            <a:ext cx="7317473" cy="5488105"/>
          </a:xfrm>
          <a:prstGeom prst="rect">
            <a:avLst/>
          </a:prstGeom>
        </p:spPr>
      </p:pic>
      <p:pic>
        <p:nvPicPr>
          <p:cNvPr id="10" name="Image 9">
            <a:extLst>
              <a:ext uri="{FF2B5EF4-FFF2-40B4-BE49-F238E27FC236}">
                <a16:creationId xmlns:a16="http://schemas.microsoft.com/office/drawing/2014/main" id="{EE609777-73E2-484B-8CF6-5B91445E1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096" y="3074698"/>
            <a:ext cx="4237773" cy="2786336"/>
          </a:xfrm>
          <a:prstGeom prst="rect">
            <a:avLst/>
          </a:prstGeom>
        </p:spPr>
      </p:pic>
      <p:sp>
        <p:nvSpPr>
          <p:cNvPr id="12" name="ZoneTexte 11">
            <a:extLst>
              <a:ext uri="{FF2B5EF4-FFF2-40B4-BE49-F238E27FC236}">
                <a16:creationId xmlns:a16="http://schemas.microsoft.com/office/drawing/2014/main" id="{A656EC62-5A7C-451F-815A-02BFDF886217}"/>
              </a:ext>
            </a:extLst>
          </p:cNvPr>
          <p:cNvSpPr txBox="1"/>
          <p:nvPr/>
        </p:nvSpPr>
        <p:spPr>
          <a:xfrm>
            <a:off x="7409967" y="1285098"/>
            <a:ext cx="4782033" cy="1569660"/>
          </a:xfrm>
          <a:prstGeom prst="rect">
            <a:avLst/>
          </a:prstGeom>
          <a:noFill/>
        </p:spPr>
        <p:txBody>
          <a:bodyPr wrap="square" rtlCol="0">
            <a:spAutoFit/>
          </a:bodyPr>
          <a:lstStyle/>
          <a:p>
            <a:pPr algn="ctr"/>
            <a:r>
              <a:rPr lang="fr-FR" sz="2400" b="1" u="sng" dirty="0">
                <a:effectLst>
                  <a:outerShdw blurRad="38100" dist="38100" dir="2700000" algn="tl">
                    <a:srgbClr val="000000">
                      <a:alpha val="43137"/>
                    </a:srgbClr>
                  </a:outerShdw>
                </a:effectLst>
              </a:rPr>
              <a:t>Essor des Maquiladoras :</a:t>
            </a:r>
          </a:p>
          <a:p>
            <a:pPr algn="ctr"/>
            <a:r>
              <a:rPr lang="fr-FR" sz="2400" b="1" dirty="0"/>
              <a:t>Une conséquence de la fin des accords bilatéraux de 1965, mais un phénomène en perte de vitesse.</a:t>
            </a:r>
          </a:p>
        </p:txBody>
      </p:sp>
      <p:sp>
        <p:nvSpPr>
          <p:cNvPr id="8" name="ZoneTexte 7">
            <a:extLst>
              <a:ext uri="{FF2B5EF4-FFF2-40B4-BE49-F238E27FC236}">
                <a16:creationId xmlns:a16="http://schemas.microsoft.com/office/drawing/2014/main" id="{99438AD3-0D64-40F4-8FF6-97EFCF3405A6}"/>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577177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12" name="ZoneTexte 11">
            <a:extLst>
              <a:ext uri="{FF2B5EF4-FFF2-40B4-BE49-F238E27FC236}">
                <a16:creationId xmlns:a16="http://schemas.microsoft.com/office/drawing/2014/main" id="{A656EC62-5A7C-451F-815A-02BFDF886217}"/>
              </a:ext>
            </a:extLst>
          </p:cNvPr>
          <p:cNvSpPr txBox="1"/>
          <p:nvPr/>
        </p:nvSpPr>
        <p:spPr>
          <a:xfrm>
            <a:off x="475420" y="2228293"/>
            <a:ext cx="5356811" cy="1789401"/>
          </a:xfrm>
          <a:prstGeom prst="rect">
            <a:avLst/>
          </a:prstGeom>
          <a:noFill/>
        </p:spPr>
        <p:txBody>
          <a:bodyPr wrap="square" rtlCol="0">
            <a:spAutoFit/>
          </a:bodyPr>
          <a:lstStyle/>
          <a:p>
            <a:pPr algn="ctr">
              <a:lnSpc>
                <a:spcPct val="150000"/>
              </a:lnSpc>
            </a:pPr>
            <a:r>
              <a:rPr lang="fr-FR" sz="2800" b="1" u="sng" dirty="0">
                <a:effectLst>
                  <a:outerShdw blurRad="38100" dist="38100" dir="2700000" algn="tl">
                    <a:srgbClr val="000000">
                      <a:alpha val="43137"/>
                    </a:srgbClr>
                  </a:outerShdw>
                </a:effectLst>
              </a:rPr>
              <a:t>ALENA</a:t>
            </a:r>
            <a:r>
              <a:rPr lang="fr-FR" sz="2400" b="1" dirty="0"/>
              <a:t> :</a:t>
            </a:r>
          </a:p>
          <a:p>
            <a:pPr algn="ctr">
              <a:lnSpc>
                <a:spcPct val="150000"/>
              </a:lnSpc>
            </a:pPr>
            <a:r>
              <a:rPr lang="fr-FR" sz="2400" b="1" dirty="0"/>
              <a:t>Un dynamisme transfrontalier qui ne profiterait qu’au Mexique ?</a:t>
            </a:r>
          </a:p>
        </p:txBody>
      </p:sp>
      <p:pic>
        <p:nvPicPr>
          <p:cNvPr id="3" name="Image 2">
            <a:extLst>
              <a:ext uri="{FF2B5EF4-FFF2-40B4-BE49-F238E27FC236}">
                <a16:creationId xmlns:a16="http://schemas.microsoft.com/office/drawing/2014/main" id="{B2CA27B8-FEBF-46FB-B3DB-6B6A9A8359EA}"/>
              </a:ext>
            </a:extLst>
          </p:cNvPr>
          <p:cNvPicPr>
            <a:picLocks noChangeAspect="1"/>
          </p:cNvPicPr>
          <p:nvPr/>
        </p:nvPicPr>
        <p:blipFill rotWithShape="1">
          <a:blip r:embed="rId2">
            <a:extLst>
              <a:ext uri="{28A0092B-C50C-407E-A947-70E740481C1C}">
                <a14:useLocalDpi xmlns:a14="http://schemas.microsoft.com/office/drawing/2010/main" val="0"/>
              </a:ext>
            </a:extLst>
          </a:blip>
          <a:srcRect t="5238"/>
          <a:stretch/>
        </p:blipFill>
        <p:spPr>
          <a:xfrm>
            <a:off x="6796097" y="1037492"/>
            <a:ext cx="5395904" cy="5820507"/>
          </a:xfrm>
          <a:prstGeom prst="rect">
            <a:avLst/>
          </a:prstGeom>
        </p:spPr>
      </p:pic>
      <p:sp>
        <p:nvSpPr>
          <p:cNvPr id="6" name="ZoneTexte 5">
            <a:extLst>
              <a:ext uri="{FF2B5EF4-FFF2-40B4-BE49-F238E27FC236}">
                <a16:creationId xmlns:a16="http://schemas.microsoft.com/office/drawing/2014/main" id="{3C9810A8-BE44-4E0E-B809-A7D2168C6C2F}"/>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79183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D556DCD5-F470-4A8B-A3F3-FD6247941392}"/>
              </a:ext>
            </a:extLst>
          </p:cNvPr>
          <p:cNvSpPr txBox="1"/>
          <p:nvPr/>
        </p:nvSpPr>
        <p:spPr>
          <a:xfrm>
            <a:off x="475420" y="2228293"/>
            <a:ext cx="5356811" cy="1789401"/>
          </a:xfrm>
          <a:prstGeom prst="rect">
            <a:avLst/>
          </a:prstGeom>
          <a:noFill/>
        </p:spPr>
        <p:txBody>
          <a:bodyPr wrap="square" rtlCol="0">
            <a:spAutoFit/>
          </a:bodyPr>
          <a:lstStyle/>
          <a:p>
            <a:pPr algn="ctr">
              <a:lnSpc>
                <a:spcPct val="150000"/>
              </a:lnSpc>
            </a:pPr>
            <a:r>
              <a:rPr lang="fr-FR" sz="2800" b="1" u="sng" dirty="0">
                <a:effectLst>
                  <a:outerShdw blurRad="38100" dist="38100" dir="2700000" algn="tl">
                    <a:srgbClr val="000000">
                      <a:alpha val="43137"/>
                    </a:srgbClr>
                  </a:outerShdw>
                </a:effectLst>
              </a:rPr>
              <a:t>ALENA</a:t>
            </a:r>
            <a:r>
              <a:rPr lang="fr-FR" sz="2400" b="1" dirty="0"/>
              <a:t> :</a:t>
            </a:r>
          </a:p>
          <a:p>
            <a:pPr algn="ctr">
              <a:lnSpc>
                <a:spcPct val="150000"/>
              </a:lnSpc>
            </a:pPr>
            <a:r>
              <a:rPr lang="fr-FR" sz="2400" b="1" dirty="0"/>
              <a:t>Un dynamisme transfrontalier qui ne profiterait qu’au Mexique ?</a:t>
            </a:r>
          </a:p>
        </p:txBody>
      </p:sp>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pic>
        <p:nvPicPr>
          <p:cNvPr id="3" name="Image 2">
            <a:extLst>
              <a:ext uri="{FF2B5EF4-FFF2-40B4-BE49-F238E27FC236}">
                <a16:creationId xmlns:a16="http://schemas.microsoft.com/office/drawing/2014/main" id="{B2CA27B8-FEBF-46FB-B3DB-6B6A9A8359EA}"/>
              </a:ext>
            </a:extLst>
          </p:cNvPr>
          <p:cNvPicPr>
            <a:picLocks noChangeAspect="1"/>
          </p:cNvPicPr>
          <p:nvPr/>
        </p:nvPicPr>
        <p:blipFill rotWithShape="1">
          <a:blip r:embed="rId2">
            <a:extLst>
              <a:ext uri="{28A0092B-C50C-407E-A947-70E740481C1C}">
                <a14:useLocalDpi xmlns:a14="http://schemas.microsoft.com/office/drawing/2010/main" val="0"/>
              </a:ext>
            </a:extLst>
          </a:blip>
          <a:srcRect t="5238"/>
          <a:stretch/>
        </p:blipFill>
        <p:spPr>
          <a:xfrm>
            <a:off x="6796097" y="1037492"/>
            <a:ext cx="5395904" cy="5820507"/>
          </a:xfrm>
          <a:prstGeom prst="rect">
            <a:avLst/>
          </a:prstGeom>
        </p:spPr>
      </p:pic>
      <p:pic>
        <p:nvPicPr>
          <p:cNvPr id="11" name="Image 10" descr="Manif latinos en 2010.jpg">
            <a:extLst>
              <a:ext uri="{FF2B5EF4-FFF2-40B4-BE49-F238E27FC236}">
                <a16:creationId xmlns:a16="http://schemas.microsoft.com/office/drawing/2014/main" id="{D34905C1-CBCB-4959-8AF9-67446BE6CA34}"/>
              </a:ext>
            </a:extLst>
          </p:cNvPr>
          <p:cNvPicPr>
            <a:picLocks noChangeAspect="1"/>
          </p:cNvPicPr>
          <p:nvPr/>
        </p:nvPicPr>
        <p:blipFill>
          <a:blip r:embed="rId3" cstate="print"/>
          <a:stretch>
            <a:fillRect/>
          </a:stretch>
        </p:blipFill>
        <p:spPr>
          <a:xfrm>
            <a:off x="-1" y="1177391"/>
            <a:ext cx="12192001" cy="5658224"/>
          </a:xfrm>
          <a:prstGeom prst="rect">
            <a:avLst/>
          </a:prstGeom>
        </p:spPr>
      </p:pic>
      <p:sp>
        <p:nvSpPr>
          <p:cNvPr id="13" name="ZoneTexte 12">
            <a:extLst>
              <a:ext uri="{FF2B5EF4-FFF2-40B4-BE49-F238E27FC236}">
                <a16:creationId xmlns:a16="http://schemas.microsoft.com/office/drawing/2014/main" id="{71C7B5DA-18BD-4978-A391-D7F4058F15A7}"/>
              </a:ext>
            </a:extLst>
          </p:cNvPr>
          <p:cNvSpPr txBox="1"/>
          <p:nvPr/>
        </p:nvSpPr>
        <p:spPr>
          <a:xfrm>
            <a:off x="0" y="6369098"/>
            <a:ext cx="12192000" cy="466517"/>
          </a:xfrm>
          <a:prstGeom prst="rect">
            <a:avLst/>
          </a:prstGeom>
          <a:gradFill flip="none" rotWithShape="1">
            <a:gsLst>
              <a:gs pos="0">
                <a:schemeClr val="accent2">
                  <a:lumMod val="67000"/>
                </a:schemeClr>
              </a:gs>
              <a:gs pos="22000">
                <a:schemeClr val="accent2">
                  <a:lumMod val="97000"/>
                  <a:lumOff val="3000"/>
                </a:schemeClr>
              </a:gs>
              <a:gs pos="57000">
                <a:schemeClr val="accent2">
                  <a:lumMod val="60000"/>
                  <a:lumOff val="40000"/>
                </a:schemeClr>
              </a:gs>
            </a:gsLst>
            <a:lin ang="8100000" scaled="1"/>
            <a:tileRect/>
          </a:gradFill>
        </p:spPr>
        <p:txBody>
          <a:bodyPr wrap="square" rtlCol="0">
            <a:spAutoFit/>
          </a:bodyPr>
          <a:lstStyle/>
          <a:p>
            <a:pPr algn="ctr"/>
            <a:r>
              <a:rPr lang="fr-FR" sz="2400" b="1" dirty="0">
                <a:solidFill>
                  <a:schemeClr val="accent1"/>
                </a:solidFill>
                <a:latin typeface="Arial Black" pitchFamily="34" charset="0"/>
              </a:rPr>
              <a:t>Manifestation du 1 mai 2006 : L</a:t>
            </a:r>
            <a:r>
              <a:rPr lang="fr-FR" sz="2400" b="1" i="1" dirty="0">
                <a:solidFill>
                  <a:schemeClr val="accent1"/>
                </a:solidFill>
                <a:latin typeface="Arial Black" pitchFamily="34" charset="0"/>
              </a:rPr>
              <a:t>e grand boycott</a:t>
            </a:r>
          </a:p>
        </p:txBody>
      </p:sp>
      <p:pic>
        <p:nvPicPr>
          <p:cNvPr id="15" name="Image 14" descr="time-immigration.jpg">
            <a:extLst>
              <a:ext uri="{FF2B5EF4-FFF2-40B4-BE49-F238E27FC236}">
                <a16:creationId xmlns:a16="http://schemas.microsoft.com/office/drawing/2014/main" id="{5DA67D55-59BD-4C6F-BB8D-103FF574F657}"/>
              </a:ext>
            </a:extLst>
          </p:cNvPr>
          <p:cNvPicPr>
            <a:picLocks noChangeAspect="1"/>
          </p:cNvPicPr>
          <p:nvPr/>
        </p:nvPicPr>
        <p:blipFill>
          <a:blip r:embed="rId4" cstate="print"/>
          <a:stretch>
            <a:fillRect/>
          </a:stretch>
        </p:blipFill>
        <p:spPr>
          <a:xfrm>
            <a:off x="8375547" y="1479630"/>
            <a:ext cx="3546450" cy="4738289"/>
          </a:xfrm>
          <a:prstGeom prst="rect">
            <a:avLst/>
          </a:prstGeom>
        </p:spPr>
      </p:pic>
      <p:sp>
        <p:nvSpPr>
          <p:cNvPr id="12" name="ZoneTexte 11">
            <a:extLst>
              <a:ext uri="{FF2B5EF4-FFF2-40B4-BE49-F238E27FC236}">
                <a16:creationId xmlns:a16="http://schemas.microsoft.com/office/drawing/2014/main" id="{2F300BF7-CA9E-47F0-BA95-DAB11900EA92}"/>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4214329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12" name="ZoneTexte 11">
            <a:hlinkClick r:id="rId2" action="ppaction://hlinkfile"/>
            <a:extLst>
              <a:ext uri="{FF2B5EF4-FFF2-40B4-BE49-F238E27FC236}">
                <a16:creationId xmlns:a16="http://schemas.microsoft.com/office/drawing/2014/main" id="{8CC8BA3F-71FF-42A7-92E7-74512864172C}"/>
              </a:ext>
            </a:extLst>
          </p:cNvPr>
          <p:cNvSpPr txBox="1"/>
          <p:nvPr/>
        </p:nvSpPr>
        <p:spPr>
          <a:xfrm>
            <a:off x="2878015" y="1386097"/>
            <a:ext cx="6435969" cy="1584408"/>
          </a:xfrm>
          <a:prstGeom prst="rect">
            <a:avLst/>
          </a:prstGeom>
          <a:solidFill>
            <a:schemeClr val="bg1">
              <a:lumMod val="85000"/>
            </a:schemeClr>
          </a:solidFill>
          <a:ln w="19050">
            <a:solidFill>
              <a:schemeClr val="tx1"/>
            </a:solidFill>
          </a:ln>
        </p:spPr>
        <p:txBody>
          <a:bodyPr wrap="square" rtlCol="0">
            <a:spAutoFit/>
          </a:bodyPr>
          <a:lstStyle/>
          <a:p>
            <a:pPr algn="ctr">
              <a:lnSpc>
                <a:spcPct val="150000"/>
              </a:lnSpc>
            </a:pPr>
            <a:r>
              <a:rPr lang="fr-FR" sz="2000" b="1" u="sng" dirty="0">
                <a:latin typeface="Arial Black" panose="020B0A04020102020204" pitchFamily="34" charset="0"/>
              </a:rPr>
              <a:t>Activité N°1 : </a:t>
            </a:r>
            <a:r>
              <a:rPr lang="fr-FR" sz="2000" b="1" i="1" u="sng" dirty="0">
                <a:latin typeface="Arial Black" panose="020B0A04020102020204" pitchFamily="34" charset="0"/>
              </a:rPr>
              <a:t>Le dessous des cartes </a:t>
            </a:r>
            <a:r>
              <a:rPr lang="fr-FR" b="1" dirty="0">
                <a:latin typeface="Arial Black" panose="020B0A04020102020204" pitchFamily="34" charset="0"/>
              </a:rPr>
              <a:t>(9mm)</a:t>
            </a:r>
          </a:p>
          <a:p>
            <a:pPr algn="ctr">
              <a:lnSpc>
                <a:spcPct val="150000"/>
              </a:lnSpc>
            </a:pPr>
            <a:endParaRPr lang="fr-FR" sz="1050" b="1" u="sng" dirty="0">
              <a:latin typeface="Arial Black" panose="020B0A04020102020204" pitchFamily="34" charset="0"/>
            </a:endParaRPr>
          </a:p>
          <a:p>
            <a:pPr algn="ctr">
              <a:lnSpc>
                <a:spcPct val="150000"/>
              </a:lnSpc>
            </a:pPr>
            <a:r>
              <a:rPr lang="fr-FR" b="1" dirty="0"/>
              <a:t>Travail en autonomie réalisé par tous les élèves</a:t>
            </a:r>
          </a:p>
          <a:p>
            <a:pPr algn="ctr">
              <a:lnSpc>
                <a:spcPct val="150000"/>
              </a:lnSpc>
            </a:pPr>
            <a:r>
              <a:rPr lang="fr-FR" b="1" dirty="0"/>
              <a:t>(Devoir maison)</a:t>
            </a:r>
          </a:p>
        </p:txBody>
      </p:sp>
      <p:sp>
        <p:nvSpPr>
          <p:cNvPr id="6" name="ZoneTexte 5">
            <a:extLst>
              <a:ext uri="{FF2B5EF4-FFF2-40B4-BE49-F238E27FC236}">
                <a16:creationId xmlns:a16="http://schemas.microsoft.com/office/drawing/2014/main" id="{3F902470-C2E4-4BAB-A151-B3420A2A0CB8}"/>
              </a:ext>
            </a:extLst>
          </p:cNvPr>
          <p:cNvSpPr txBox="1"/>
          <p:nvPr/>
        </p:nvSpPr>
        <p:spPr>
          <a:xfrm>
            <a:off x="4243569" y="3317646"/>
            <a:ext cx="3704860"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Objectifs à découvrir</a:t>
            </a:r>
          </a:p>
        </p:txBody>
      </p:sp>
      <p:sp>
        <p:nvSpPr>
          <p:cNvPr id="7" name="ZoneTexte 6">
            <a:extLst>
              <a:ext uri="{FF2B5EF4-FFF2-40B4-BE49-F238E27FC236}">
                <a16:creationId xmlns:a16="http://schemas.microsoft.com/office/drawing/2014/main" id="{F720C2F6-86C0-4823-8932-6D3ABFDEE793}"/>
              </a:ext>
            </a:extLst>
          </p:cNvPr>
          <p:cNvSpPr txBox="1"/>
          <p:nvPr/>
        </p:nvSpPr>
        <p:spPr>
          <a:xfrm>
            <a:off x="1" y="3887496"/>
            <a:ext cx="12191999" cy="2805063"/>
          </a:xfrm>
          <a:prstGeom prst="rect">
            <a:avLst/>
          </a:prstGeom>
          <a:noFill/>
        </p:spPr>
        <p:txBody>
          <a:bodyPr wrap="square" rtlCol="0">
            <a:spAutoFit/>
          </a:bodyPr>
          <a:lstStyle/>
          <a:p>
            <a:pPr marL="342900" lvl="0" indent="-342900">
              <a:lnSpc>
                <a:spcPct val="150000"/>
              </a:lnSpc>
              <a:buFont typeface="Wingdings" panose="05000000000000000000" pitchFamily="2" charset="2"/>
              <a:buChar char="§"/>
            </a:pPr>
            <a:r>
              <a:rPr lang="fr-FR" sz="2400" dirty="0"/>
              <a:t> Découvrir une </a:t>
            </a:r>
            <a:r>
              <a:rPr lang="fr-FR" sz="2400" u="sng" dirty="0"/>
              <a:t>région transfrontalière</a:t>
            </a:r>
            <a:r>
              <a:rPr lang="fr-FR" sz="2400" dirty="0"/>
              <a:t> très active depuis longtemps</a:t>
            </a:r>
          </a:p>
          <a:p>
            <a:pPr marL="342900" lvl="0" indent="-342900">
              <a:lnSpc>
                <a:spcPct val="150000"/>
              </a:lnSpc>
              <a:buFont typeface="Wingdings" panose="05000000000000000000" pitchFamily="2" charset="2"/>
              <a:buChar char="§"/>
            </a:pPr>
            <a:r>
              <a:rPr lang="fr-FR" sz="2400" dirty="0"/>
              <a:t>Une frontière </a:t>
            </a:r>
            <a:r>
              <a:rPr lang="fr-FR" sz="2400" u="sng" dirty="0"/>
              <a:t>qui s’est déplacée au 19</a:t>
            </a:r>
            <a:r>
              <a:rPr lang="fr-FR" sz="2400" u="sng" baseline="30000" dirty="0"/>
              <a:t>ème</a:t>
            </a:r>
            <a:r>
              <a:rPr lang="fr-FR" sz="2400" dirty="0"/>
              <a:t> vers le Sud, ancien territoire hispanique !</a:t>
            </a:r>
          </a:p>
          <a:p>
            <a:pPr marL="342900" lvl="0" indent="-342900">
              <a:lnSpc>
                <a:spcPct val="150000"/>
              </a:lnSpc>
              <a:buFont typeface="Wingdings" panose="05000000000000000000" pitchFamily="2" charset="2"/>
              <a:buChar char="§"/>
            </a:pPr>
            <a:r>
              <a:rPr lang="fr-FR" sz="2400" dirty="0"/>
              <a:t>Une </a:t>
            </a:r>
            <a:r>
              <a:rPr lang="fr-FR" sz="2400" u="sng" dirty="0"/>
              <a:t>frontière linguistique et culturelle qui s’estompe</a:t>
            </a:r>
            <a:r>
              <a:rPr lang="fr-FR" sz="2400" dirty="0"/>
              <a:t> (</a:t>
            </a:r>
            <a:r>
              <a:rPr lang="fr-FR" sz="2400" i="1" dirty="0" err="1"/>
              <a:t>Mexamérique</a:t>
            </a:r>
            <a:r>
              <a:rPr lang="fr-FR" sz="2400" dirty="0"/>
              <a:t>)</a:t>
            </a:r>
          </a:p>
          <a:p>
            <a:pPr marL="342900" lvl="0" indent="-342900">
              <a:lnSpc>
                <a:spcPct val="150000"/>
              </a:lnSpc>
              <a:buFont typeface="Wingdings" panose="05000000000000000000" pitchFamily="2" charset="2"/>
              <a:buChar char="§"/>
            </a:pPr>
            <a:r>
              <a:rPr lang="fr-FR" sz="2400" dirty="0"/>
              <a:t>Un </a:t>
            </a:r>
            <a:r>
              <a:rPr lang="fr-FR" sz="2400" u="sng" dirty="0"/>
              <a:t>dynamisme renforcé </a:t>
            </a:r>
            <a:r>
              <a:rPr lang="fr-FR" sz="2400" dirty="0"/>
              <a:t>avec ALENA mais des peurs et </a:t>
            </a:r>
            <a:r>
              <a:rPr lang="fr-FR" sz="2400" u="sng" dirty="0"/>
              <a:t>des craintes des deux cotés </a:t>
            </a:r>
          </a:p>
          <a:p>
            <a:pPr marL="342900" indent="-342900" algn="ctr">
              <a:lnSpc>
                <a:spcPct val="150000"/>
              </a:lnSpc>
              <a:buFont typeface="Wingdings" panose="05000000000000000000" pitchFamily="2" charset="2"/>
              <a:buChar char="Ä"/>
            </a:pPr>
            <a:r>
              <a:rPr lang="es-ES" sz="2400" dirty="0"/>
              <a:t>“</a:t>
            </a:r>
            <a:r>
              <a:rPr lang="fr-FR" sz="2400" i="1" dirty="0">
                <a:effectLst>
                  <a:outerShdw blurRad="38100" dist="38100" dir="2700000" algn="tl">
                    <a:srgbClr val="000000">
                      <a:alpha val="43137"/>
                    </a:srgbClr>
                  </a:outerShdw>
                </a:effectLst>
              </a:rPr>
              <a:t>Pauvre Mexique si loin de Dieu et si près des États Unis </a:t>
            </a:r>
            <a:r>
              <a:rPr lang="es-ES" sz="2400" dirty="0"/>
              <a:t>” </a:t>
            </a:r>
            <a:r>
              <a:rPr lang="es-ES" sz="1600" b="1" u="sng" dirty="0"/>
              <a:t>Porfirio Díaz </a:t>
            </a:r>
            <a:r>
              <a:rPr lang="es-ES" sz="1600" b="1" u="sng" dirty="0" err="1"/>
              <a:t>vers</a:t>
            </a:r>
            <a:r>
              <a:rPr lang="es-ES" sz="1600" b="1" u="sng" dirty="0"/>
              <a:t> 1900</a:t>
            </a:r>
            <a:endParaRPr lang="fr-FR" sz="2400" b="1" u="sng" dirty="0"/>
          </a:p>
        </p:txBody>
      </p:sp>
      <p:sp>
        <p:nvSpPr>
          <p:cNvPr id="8" name="ZoneTexte 7">
            <a:extLst>
              <a:ext uri="{FF2B5EF4-FFF2-40B4-BE49-F238E27FC236}">
                <a16:creationId xmlns:a16="http://schemas.microsoft.com/office/drawing/2014/main" id="{26B152C4-AC9E-4580-8DA0-86C177607B01}"/>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3447024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fltVal val="0"/>
                                          </p:val>
                                        </p:tav>
                                        <p:tav tm="100000">
                                          <p:val>
                                            <p:strVal val="#ppt_w"/>
                                          </p:val>
                                        </p:tav>
                                      </p:tavLst>
                                    </p:anim>
                                    <p:anim calcmode="lin" valueType="num">
                                      <p:cBhvr>
                                        <p:cTn id="11" dur="2000" fill="hold"/>
                                        <p:tgtEl>
                                          <p:spTgt spid="12"/>
                                        </p:tgtEl>
                                        <p:attrNameLst>
                                          <p:attrName>ppt_h</p:attrName>
                                        </p:attrNameLst>
                                      </p:cBhvr>
                                      <p:tavLst>
                                        <p:tav tm="0">
                                          <p:val>
                                            <p:fltVal val="0"/>
                                          </p:val>
                                        </p:tav>
                                        <p:tav tm="100000">
                                          <p:val>
                                            <p:strVal val="#ppt_h"/>
                                          </p:val>
                                        </p:tav>
                                      </p:tavLst>
                                    </p:anim>
                                    <p:animEffect transition="in" filter="fade">
                                      <p:cBhvr>
                                        <p:cTn id="12" dur="2000"/>
                                        <p:tgtEl>
                                          <p:spTgt spid="12"/>
                                        </p:tgtEl>
                                      </p:cBhvr>
                                    </p:animEffect>
                                  </p:childTnLst>
                                </p:cTn>
                              </p:par>
                            </p:childTnLst>
                          </p:cTn>
                        </p:par>
                        <p:par>
                          <p:cTn id="13" fill="hold">
                            <p:stCondLst>
                              <p:cond delay="2250"/>
                            </p:stCondLst>
                            <p:childTnLst>
                              <p:par>
                                <p:cTn id="14" presetID="47"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13" name="ZoneTexte 12">
            <a:hlinkClick r:id="rId2" action="ppaction://hlinkfile"/>
            <a:extLst>
              <a:ext uri="{FF2B5EF4-FFF2-40B4-BE49-F238E27FC236}">
                <a16:creationId xmlns:a16="http://schemas.microsoft.com/office/drawing/2014/main" id="{CB9ADF02-A6E0-4299-BE90-A3772214A2B4}"/>
              </a:ext>
            </a:extLst>
          </p:cNvPr>
          <p:cNvSpPr txBox="1"/>
          <p:nvPr/>
        </p:nvSpPr>
        <p:spPr>
          <a:xfrm>
            <a:off x="1507989" y="1233549"/>
            <a:ext cx="9176022" cy="1792157"/>
          </a:xfrm>
          <a:prstGeom prst="rect">
            <a:avLst/>
          </a:prstGeom>
          <a:solidFill>
            <a:schemeClr val="bg1">
              <a:lumMod val="75000"/>
            </a:schemeClr>
          </a:solidFill>
          <a:ln w="19050">
            <a:solidFill>
              <a:schemeClr val="tx1"/>
            </a:solidFill>
          </a:ln>
        </p:spPr>
        <p:txBody>
          <a:bodyPr wrap="square" rtlCol="0">
            <a:spAutoFit/>
          </a:bodyPr>
          <a:lstStyle/>
          <a:p>
            <a:pPr algn="ctr">
              <a:lnSpc>
                <a:spcPct val="150000"/>
              </a:lnSpc>
            </a:pPr>
            <a:r>
              <a:rPr lang="fr-FR" sz="2000" b="1" u="sng" dirty="0">
                <a:latin typeface="Arial Black" panose="020B0A04020102020204" pitchFamily="34" charset="0"/>
              </a:rPr>
              <a:t>Activité N°2 : </a:t>
            </a:r>
            <a:r>
              <a:rPr lang="fr-FR" sz="2000" b="1" i="1" u="sng" dirty="0">
                <a:latin typeface="Arial Black" panose="020B0A04020102020204" pitchFamily="34" charset="0"/>
              </a:rPr>
              <a:t>Les enjeux d’une frontière</a:t>
            </a:r>
            <a:r>
              <a:rPr lang="fr-FR" b="1" dirty="0">
                <a:latin typeface="Arial Black" panose="020B0A04020102020204" pitchFamily="34" charset="0"/>
              </a:rPr>
              <a:t> (16mm)</a:t>
            </a:r>
            <a:endParaRPr lang="fr-FR" sz="2000" b="1" dirty="0">
              <a:latin typeface="Arial Black" panose="020B0A04020102020204" pitchFamily="34" charset="0"/>
            </a:endParaRPr>
          </a:p>
          <a:p>
            <a:pPr algn="ctr">
              <a:lnSpc>
                <a:spcPct val="150000"/>
              </a:lnSpc>
            </a:pPr>
            <a:endParaRPr lang="fr-FR" sz="1050" b="1" u="sng" dirty="0">
              <a:latin typeface="Arial Black" panose="020B0A04020102020204" pitchFamily="34" charset="0"/>
            </a:endParaRPr>
          </a:p>
          <a:p>
            <a:pPr algn="ctr">
              <a:lnSpc>
                <a:spcPct val="150000"/>
              </a:lnSpc>
            </a:pPr>
            <a:r>
              <a:rPr lang="fr-FR" b="1" dirty="0"/>
              <a:t>Exposé oral à partir  d’un support vidéo et d’un questionnaire </a:t>
            </a:r>
            <a:r>
              <a:rPr lang="fr-FR" b="1" i="1" u="sng" dirty="0">
                <a:solidFill>
                  <a:srgbClr val="FF0000"/>
                </a:solidFill>
              </a:rPr>
              <a:t>ou</a:t>
            </a:r>
            <a:r>
              <a:rPr lang="fr-FR" b="1" dirty="0"/>
              <a:t> Support vidéo pour le cours</a:t>
            </a:r>
          </a:p>
          <a:p>
            <a:pPr algn="ctr">
              <a:lnSpc>
                <a:spcPct val="150000"/>
              </a:lnSpc>
            </a:pPr>
            <a:endParaRPr lang="fr-FR" sz="900" b="1" dirty="0"/>
          </a:p>
          <a:p>
            <a:pPr algn="ctr">
              <a:lnSpc>
                <a:spcPct val="150000"/>
              </a:lnSpc>
            </a:pPr>
            <a:r>
              <a:rPr lang="fr-FR" b="1" dirty="0"/>
              <a:t>(Cinq études de cas)</a:t>
            </a:r>
          </a:p>
        </p:txBody>
      </p:sp>
      <p:sp>
        <p:nvSpPr>
          <p:cNvPr id="6" name="ZoneTexte 5">
            <a:extLst>
              <a:ext uri="{FF2B5EF4-FFF2-40B4-BE49-F238E27FC236}">
                <a16:creationId xmlns:a16="http://schemas.microsoft.com/office/drawing/2014/main" id="{5B639803-1B84-414F-974E-358D9FDBF2C2}"/>
              </a:ext>
            </a:extLst>
          </p:cNvPr>
          <p:cNvSpPr txBox="1"/>
          <p:nvPr/>
        </p:nvSpPr>
        <p:spPr>
          <a:xfrm>
            <a:off x="4243569" y="3317646"/>
            <a:ext cx="3704860"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Objectifs à découvrir</a:t>
            </a:r>
          </a:p>
        </p:txBody>
      </p:sp>
      <p:sp>
        <p:nvSpPr>
          <p:cNvPr id="7" name="ZoneTexte 6">
            <a:extLst>
              <a:ext uri="{FF2B5EF4-FFF2-40B4-BE49-F238E27FC236}">
                <a16:creationId xmlns:a16="http://schemas.microsoft.com/office/drawing/2014/main" id="{4FCEB7AC-7F24-42FF-B802-FA99AF167B50}"/>
              </a:ext>
            </a:extLst>
          </p:cNvPr>
          <p:cNvSpPr txBox="1"/>
          <p:nvPr/>
        </p:nvSpPr>
        <p:spPr>
          <a:xfrm>
            <a:off x="1" y="3887496"/>
            <a:ext cx="12191999" cy="2805063"/>
          </a:xfrm>
          <a:prstGeom prst="rect">
            <a:avLst/>
          </a:prstGeom>
          <a:noFill/>
        </p:spPr>
        <p:txBody>
          <a:bodyPr wrap="square" rtlCol="0">
            <a:spAutoFit/>
          </a:bodyPr>
          <a:lstStyle/>
          <a:p>
            <a:pPr marL="342900" lvl="0" indent="-342900">
              <a:lnSpc>
                <a:spcPct val="150000"/>
              </a:lnSpc>
              <a:buFont typeface="Wingdings" panose="05000000000000000000" pitchFamily="2" charset="2"/>
              <a:buChar char="§"/>
            </a:pPr>
            <a:r>
              <a:rPr lang="fr-FR" sz="2400" dirty="0"/>
              <a:t> Découvrir une </a:t>
            </a:r>
            <a:r>
              <a:rPr lang="fr-FR" sz="2400" u="sng" dirty="0"/>
              <a:t>région transfrontalière</a:t>
            </a:r>
            <a:r>
              <a:rPr lang="fr-FR" sz="2400" dirty="0"/>
              <a:t> très active depuis longtemps</a:t>
            </a:r>
          </a:p>
          <a:p>
            <a:pPr marL="342900" lvl="0" indent="-342900">
              <a:lnSpc>
                <a:spcPct val="150000"/>
              </a:lnSpc>
              <a:buFont typeface="Wingdings" panose="05000000000000000000" pitchFamily="2" charset="2"/>
              <a:buChar char="§"/>
            </a:pPr>
            <a:r>
              <a:rPr lang="fr-FR" sz="2400" dirty="0"/>
              <a:t>Une frontière </a:t>
            </a:r>
            <a:r>
              <a:rPr lang="fr-FR" sz="2400" u="sng" dirty="0"/>
              <a:t>qui s’est déplacée au 19</a:t>
            </a:r>
            <a:r>
              <a:rPr lang="fr-FR" sz="2400" u="sng" baseline="30000" dirty="0"/>
              <a:t>ème</a:t>
            </a:r>
            <a:r>
              <a:rPr lang="fr-FR" sz="2400" dirty="0"/>
              <a:t> vers le Sud, ancien territoire hispanique !</a:t>
            </a:r>
          </a:p>
          <a:p>
            <a:pPr marL="342900" lvl="0" indent="-342900">
              <a:lnSpc>
                <a:spcPct val="150000"/>
              </a:lnSpc>
              <a:buFont typeface="Wingdings" panose="05000000000000000000" pitchFamily="2" charset="2"/>
              <a:buChar char="§"/>
            </a:pPr>
            <a:r>
              <a:rPr lang="fr-FR" sz="2400" dirty="0"/>
              <a:t>Une </a:t>
            </a:r>
            <a:r>
              <a:rPr lang="fr-FR" sz="2400" u="sng" dirty="0"/>
              <a:t>frontière linguistique et culturelle qui s’estompe</a:t>
            </a:r>
            <a:r>
              <a:rPr lang="fr-FR" sz="2400" dirty="0"/>
              <a:t> (</a:t>
            </a:r>
            <a:r>
              <a:rPr lang="fr-FR" sz="2400" i="1" dirty="0" err="1"/>
              <a:t>Mexamérique</a:t>
            </a:r>
            <a:r>
              <a:rPr lang="fr-FR" sz="2400" dirty="0"/>
              <a:t>)</a:t>
            </a:r>
          </a:p>
          <a:p>
            <a:pPr marL="342900" lvl="0" indent="-342900">
              <a:lnSpc>
                <a:spcPct val="150000"/>
              </a:lnSpc>
              <a:buFont typeface="Wingdings" panose="05000000000000000000" pitchFamily="2" charset="2"/>
              <a:buChar char="§"/>
            </a:pPr>
            <a:r>
              <a:rPr lang="fr-FR" sz="2400" dirty="0"/>
              <a:t>Un </a:t>
            </a:r>
            <a:r>
              <a:rPr lang="fr-FR" sz="2400" u="sng" dirty="0"/>
              <a:t>dynamisme renforcé </a:t>
            </a:r>
            <a:r>
              <a:rPr lang="fr-FR" sz="2400" dirty="0"/>
              <a:t>avec ALENA mais des peurs et </a:t>
            </a:r>
            <a:r>
              <a:rPr lang="fr-FR" sz="2400" u="sng" dirty="0"/>
              <a:t>des craintes des deux cotés </a:t>
            </a:r>
          </a:p>
          <a:p>
            <a:pPr marL="342900" indent="-342900" algn="ctr">
              <a:lnSpc>
                <a:spcPct val="150000"/>
              </a:lnSpc>
              <a:buFont typeface="Wingdings" panose="05000000000000000000" pitchFamily="2" charset="2"/>
              <a:buChar char="Ä"/>
            </a:pPr>
            <a:r>
              <a:rPr lang="es-ES" sz="2400" dirty="0"/>
              <a:t>“</a:t>
            </a:r>
            <a:r>
              <a:rPr lang="fr-FR" sz="2400" i="1" dirty="0">
                <a:effectLst>
                  <a:outerShdw blurRad="38100" dist="38100" dir="2700000" algn="tl">
                    <a:srgbClr val="000000">
                      <a:alpha val="43137"/>
                    </a:srgbClr>
                  </a:outerShdw>
                </a:effectLst>
              </a:rPr>
              <a:t>Pauvre Mexique si loin de Dieu et si près des États Unis </a:t>
            </a:r>
            <a:r>
              <a:rPr lang="es-ES" sz="2400" dirty="0"/>
              <a:t>” </a:t>
            </a:r>
            <a:r>
              <a:rPr lang="es-ES" sz="1600" b="1" u="sng" dirty="0"/>
              <a:t>Porfirio Díaz </a:t>
            </a:r>
            <a:r>
              <a:rPr lang="es-ES" sz="1600" b="1" u="sng" dirty="0" err="1"/>
              <a:t>vers</a:t>
            </a:r>
            <a:r>
              <a:rPr lang="es-ES" sz="1600" b="1" u="sng" dirty="0"/>
              <a:t> 1900</a:t>
            </a:r>
            <a:endParaRPr lang="fr-FR" sz="2400" b="1" u="sng" dirty="0"/>
          </a:p>
        </p:txBody>
      </p:sp>
      <p:sp>
        <p:nvSpPr>
          <p:cNvPr id="8" name="ZoneTexte 7">
            <a:extLst>
              <a:ext uri="{FF2B5EF4-FFF2-40B4-BE49-F238E27FC236}">
                <a16:creationId xmlns:a16="http://schemas.microsoft.com/office/drawing/2014/main" id="{E9632EA2-88D5-405C-8172-AC79EED3B5FA}"/>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1936442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450A7FC7-2110-423B-AD5D-53E465EB7F23}"/>
              </a:ext>
            </a:extLst>
          </p:cNvPr>
          <p:cNvSpPr txBox="1"/>
          <p:nvPr/>
        </p:nvSpPr>
        <p:spPr>
          <a:xfrm>
            <a:off x="1251439" y="2047869"/>
            <a:ext cx="9689122" cy="523220"/>
          </a:xfrm>
          <a:prstGeom prst="rect">
            <a:avLst/>
          </a:prstGeom>
          <a:noFill/>
        </p:spPr>
        <p:txBody>
          <a:bodyPr wrap="square" rtlCol="0">
            <a:spAutoFit/>
          </a:bodyPr>
          <a:lstStyle/>
          <a:p>
            <a:pPr algn="ctr"/>
            <a:r>
              <a:rPr lang="fr-FR" sz="2800" b="1" u="sng" dirty="0">
                <a:solidFill>
                  <a:schemeClr val="accent1"/>
                </a:solidFill>
              </a:rPr>
              <a:t>A retenir : </a:t>
            </a:r>
            <a:r>
              <a:rPr lang="fr-FR" sz="2800" b="1" i="1" u="sng" dirty="0">
                <a:solidFill>
                  <a:schemeClr val="accent1"/>
                </a:solidFill>
              </a:rPr>
              <a:t>Schéma des villes jumelles de la </a:t>
            </a:r>
            <a:r>
              <a:rPr lang="fr-FR" sz="2800" b="1" i="1" u="sng" dirty="0" err="1">
                <a:solidFill>
                  <a:schemeClr val="accent1"/>
                </a:solidFill>
              </a:rPr>
              <a:t>Mexamerique</a:t>
            </a:r>
            <a:endParaRPr lang="fr-FR" sz="2800" b="1" i="1" u="sng" dirty="0">
              <a:solidFill>
                <a:schemeClr val="accent1"/>
              </a:solidFill>
            </a:endParaRPr>
          </a:p>
        </p:txBody>
      </p:sp>
      <p:sp>
        <p:nvSpPr>
          <p:cNvPr id="5" name="ZoneTexte 4">
            <a:extLst>
              <a:ext uri="{FF2B5EF4-FFF2-40B4-BE49-F238E27FC236}">
                <a16:creationId xmlns:a16="http://schemas.microsoft.com/office/drawing/2014/main" id="{F9EE452D-EFD3-448D-9E06-34AD94BD67C1}"/>
              </a:ext>
            </a:extLst>
          </p:cNvPr>
          <p:cNvSpPr txBox="1"/>
          <p:nvPr/>
        </p:nvSpPr>
        <p:spPr>
          <a:xfrm>
            <a:off x="6858288" y="715724"/>
            <a:ext cx="5036700" cy="461665"/>
          </a:xfrm>
          <a:prstGeom prst="rect">
            <a:avLst/>
          </a:prstGeom>
          <a:noFill/>
        </p:spPr>
        <p:txBody>
          <a:bodyPr wrap="none" rtlCol="0">
            <a:spAutoFit/>
          </a:bodyPr>
          <a:lstStyle/>
          <a:p>
            <a:r>
              <a:rPr lang="fr-FR" sz="2400" b="1" i="1" dirty="0">
                <a:solidFill>
                  <a:srgbClr val="FF0000"/>
                </a:solidFill>
              </a:rPr>
              <a:t>L’exemple d’une frontière asymétrique</a:t>
            </a:r>
          </a:p>
        </p:txBody>
      </p:sp>
    </p:spTree>
    <p:extLst>
      <p:ext uri="{BB962C8B-B14F-4D97-AF65-F5344CB8AC3E}">
        <p14:creationId xmlns:p14="http://schemas.microsoft.com/office/powerpoint/2010/main" val="189496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22"/>
          <p:cNvGrpSpPr/>
          <p:nvPr/>
        </p:nvGrpSpPr>
        <p:grpSpPr>
          <a:xfrm>
            <a:off x="-140667" y="2420888"/>
            <a:ext cx="12332667" cy="171400"/>
            <a:chOff x="4499992" y="5949280"/>
            <a:chExt cx="3960440" cy="144016"/>
          </a:xfrm>
        </p:grpSpPr>
        <p:pic>
          <p:nvPicPr>
            <p:cNvPr id="12" name="Image 11" descr="maquiladoras et twin cities.jpg"/>
            <p:cNvPicPr>
              <a:picLocks noChangeAspect="1"/>
            </p:cNvPicPr>
            <p:nvPr/>
          </p:nvPicPr>
          <p:blipFill>
            <a:blip r:embed="rId3" cstate="email"/>
            <a:srcRect l="68131" t="81714" r="25995" b="16134"/>
            <a:stretch>
              <a:fillRect/>
            </a:stretch>
          </p:blipFill>
          <p:spPr>
            <a:xfrm>
              <a:off x="4499992" y="5949280"/>
              <a:ext cx="1008112" cy="144016"/>
            </a:xfrm>
            <a:prstGeom prst="rect">
              <a:avLst/>
            </a:prstGeom>
          </p:spPr>
        </p:pic>
        <p:pic>
          <p:nvPicPr>
            <p:cNvPr id="13" name="Image 12" descr="maquiladoras et twin cities.jpg"/>
            <p:cNvPicPr>
              <a:picLocks noChangeAspect="1"/>
            </p:cNvPicPr>
            <p:nvPr/>
          </p:nvPicPr>
          <p:blipFill>
            <a:blip r:embed="rId3" cstate="email"/>
            <a:srcRect l="68131" t="81714" r="25995" b="16134"/>
            <a:stretch>
              <a:fillRect/>
            </a:stretch>
          </p:blipFill>
          <p:spPr>
            <a:xfrm>
              <a:off x="5436096" y="5949280"/>
              <a:ext cx="1008112" cy="144016"/>
            </a:xfrm>
            <a:prstGeom prst="rect">
              <a:avLst/>
            </a:prstGeom>
          </p:spPr>
        </p:pic>
        <p:pic>
          <p:nvPicPr>
            <p:cNvPr id="14" name="Image 13" descr="maquiladoras et twin cities.jpg"/>
            <p:cNvPicPr>
              <a:picLocks noChangeAspect="1"/>
            </p:cNvPicPr>
            <p:nvPr/>
          </p:nvPicPr>
          <p:blipFill>
            <a:blip r:embed="rId3" cstate="email"/>
            <a:srcRect l="68131" t="81714" r="25995" b="16134"/>
            <a:stretch>
              <a:fillRect/>
            </a:stretch>
          </p:blipFill>
          <p:spPr>
            <a:xfrm>
              <a:off x="6444208" y="5949280"/>
              <a:ext cx="1008112" cy="144016"/>
            </a:xfrm>
            <a:prstGeom prst="rect">
              <a:avLst/>
            </a:prstGeom>
          </p:spPr>
        </p:pic>
        <p:pic>
          <p:nvPicPr>
            <p:cNvPr id="20" name="Image 19" descr="maquiladoras et twin cities.jpg"/>
            <p:cNvPicPr>
              <a:picLocks noChangeAspect="1"/>
            </p:cNvPicPr>
            <p:nvPr/>
          </p:nvPicPr>
          <p:blipFill>
            <a:blip r:embed="rId3" cstate="email"/>
            <a:srcRect l="68131" t="81714" r="25995" b="16134"/>
            <a:stretch>
              <a:fillRect/>
            </a:stretch>
          </p:blipFill>
          <p:spPr>
            <a:xfrm>
              <a:off x="7452320" y="5949280"/>
              <a:ext cx="1008112" cy="144016"/>
            </a:xfrm>
            <a:prstGeom prst="rect">
              <a:avLst/>
            </a:prstGeom>
          </p:spPr>
        </p:pic>
      </p:grpSp>
      <p:sp>
        <p:nvSpPr>
          <p:cNvPr id="24" name="Ellipse 23"/>
          <p:cNvSpPr/>
          <p:nvPr/>
        </p:nvSpPr>
        <p:spPr>
          <a:xfrm>
            <a:off x="2986184" y="1772816"/>
            <a:ext cx="720080" cy="72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2770160" y="2636912"/>
            <a:ext cx="1224136" cy="11521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p:cNvCxnSpPr/>
          <p:nvPr/>
        </p:nvCxnSpPr>
        <p:spPr>
          <a:xfrm>
            <a:off x="3346224" y="2132856"/>
            <a:ext cx="0" cy="9361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Flèche vers le bas 31"/>
          <p:cNvSpPr/>
          <p:nvPr/>
        </p:nvSpPr>
        <p:spPr>
          <a:xfrm>
            <a:off x="2338112" y="2348880"/>
            <a:ext cx="288032" cy="504056"/>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vers le bas 32"/>
          <p:cNvSpPr/>
          <p:nvPr/>
        </p:nvSpPr>
        <p:spPr>
          <a:xfrm flipV="1">
            <a:off x="4640475" y="2182798"/>
            <a:ext cx="360040" cy="504056"/>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vers le bas 33"/>
          <p:cNvSpPr/>
          <p:nvPr/>
        </p:nvSpPr>
        <p:spPr>
          <a:xfrm flipV="1">
            <a:off x="7747948" y="2204864"/>
            <a:ext cx="432048" cy="576064"/>
          </a:xfrm>
          <a:prstGeom prst="downArrow">
            <a:avLst/>
          </a:prstGeom>
          <a:solidFill>
            <a:srgbClr val="FF0066"/>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4079776" y="620689"/>
            <a:ext cx="4846520" cy="584775"/>
          </a:xfrm>
          <a:prstGeom prst="rect">
            <a:avLst/>
          </a:prstGeom>
          <a:noFill/>
        </p:spPr>
        <p:txBody>
          <a:bodyPr wrap="none" rtlCol="0">
            <a:spAutoFit/>
          </a:bodyPr>
          <a:lstStyle/>
          <a:p>
            <a:pPr algn="ctr"/>
            <a:r>
              <a:rPr lang="fr-FR" dirty="0">
                <a:solidFill>
                  <a:srgbClr val="FF0000"/>
                </a:solidFill>
                <a:latin typeface="Arial Black" pitchFamily="34" charset="0"/>
              </a:rPr>
              <a:t>États-Unis </a:t>
            </a:r>
          </a:p>
          <a:p>
            <a:pPr algn="ctr"/>
            <a:r>
              <a:rPr lang="fr-FR" sz="1400" dirty="0">
                <a:latin typeface="Arial Black" pitchFamily="34" charset="0"/>
              </a:rPr>
              <a:t>(Californie / Texas / Nouveau Mexique / Arizona)</a:t>
            </a:r>
          </a:p>
        </p:txBody>
      </p:sp>
      <p:sp>
        <p:nvSpPr>
          <p:cNvPr id="36" name="ZoneTexte 35"/>
          <p:cNvSpPr txBox="1"/>
          <p:nvPr/>
        </p:nvSpPr>
        <p:spPr>
          <a:xfrm>
            <a:off x="5807969" y="4472444"/>
            <a:ext cx="1332865" cy="369332"/>
          </a:xfrm>
          <a:prstGeom prst="rect">
            <a:avLst/>
          </a:prstGeom>
          <a:noFill/>
        </p:spPr>
        <p:txBody>
          <a:bodyPr wrap="none" rtlCol="0">
            <a:spAutoFit/>
          </a:bodyPr>
          <a:lstStyle/>
          <a:p>
            <a:r>
              <a:rPr lang="fr-FR" dirty="0">
                <a:solidFill>
                  <a:srgbClr val="FF0000"/>
                </a:solidFill>
                <a:latin typeface="Arial Black" pitchFamily="34" charset="0"/>
              </a:rPr>
              <a:t>Mexique </a:t>
            </a:r>
          </a:p>
        </p:txBody>
      </p:sp>
      <p:sp>
        <p:nvSpPr>
          <p:cNvPr id="50" name="ZoneTexte 49"/>
          <p:cNvSpPr txBox="1"/>
          <p:nvPr/>
        </p:nvSpPr>
        <p:spPr>
          <a:xfrm>
            <a:off x="335900" y="1998132"/>
            <a:ext cx="1552156" cy="369332"/>
          </a:xfrm>
          <a:prstGeom prst="rect">
            <a:avLst/>
          </a:prstGeom>
          <a:noFill/>
        </p:spPr>
        <p:txBody>
          <a:bodyPr wrap="none" rtlCol="0">
            <a:spAutoFit/>
          </a:bodyPr>
          <a:lstStyle/>
          <a:p>
            <a:r>
              <a:rPr lang="fr-FR" dirty="0">
                <a:solidFill>
                  <a:schemeClr val="accent1"/>
                </a:solidFill>
                <a:latin typeface="Arial Black" pitchFamily="34" charset="0"/>
              </a:rPr>
              <a:t>Rio grande</a:t>
            </a:r>
          </a:p>
        </p:txBody>
      </p:sp>
      <p:sp>
        <p:nvSpPr>
          <p:cNvPr id="51" name="ZoneTexte 50"/>
          <p:cNvSpPr txBox="1"/>
          <p:nvPr/>
        </p:nvSpPr>
        <p:spPr>
          <a:xfrm>
            <a:off x="2842168" y="1412776"/>
            <a:ext cx="1385636" cy="338554"/>
          </a:xfrm>
          <a:prstGeom prst="rect">
            <a:avLst/>
          </a:prstGeom>
          <a:noFill/>
        </p:spPr>
        <p:txBody>
          <a:bodyPr wrap="none" rtlCol="0">
            <a:spAutoFit/>
          </a:bodyPr>
          <a:lstStyle/>
          <a:p>
            <a:r>
              <a:rPr lang="fr-FR" sz="1600" dirty="0">
                <a:latin typeface="Arial Black" pitchFamily="34" charset="0"/>
              </a:rPr>
              <a:t>San Diego </a:t>
            </a:r>
          </a:p>
        </p:txBody>
      </p:sp>
      <p:sp>
        <p:nvSpPr>
          <p:cNvPr id="52" name="ZoneTexte 51"/>
          <p:cNvSpPr txBox="1"/>
          <p:nvPr/>
        </p:nvSpPr>
        <p:spPr>
          <a:xfrm>
            <a:off x="2835260" y="3861048"/>
            <a:ext cx="1015021" cy="338554"/>
          </a:xfrm>
          <a:prstGeom prst="rect">
            <a:avLst/>
          </a:prstGeom>
          <a:noFill/>
        </p:spPr>
        <p:txBody>
          <a:bodyPr wrap="none" rtlCol="0">
            <a:spAutoFit/>
          </a:bodyPr>
          <a:lstStyle/>
          <a:p>
            <a:r>
              <a:rPr lang="fr-FR" sz="1600" dirty="0">
                <a:latin typeface="Arial Black" pitchFamily="34" charset="0"/>
              </a:rPr>
              <a:t>Tijuana</a:t>
            </a:r>
          </a:p>
        </p:txBody>
      </p:sp>
      <p:grpSp>
        <p:nvGrpSpPr>
          <p:cNvPr id="3" name="Groupe 56"/>
          <p:cNvGrpSpPr/>
          <p:nvPr/>
        </p:nvGrpSpPr>
        <p:grpSpPr>
          <a:xfrm>
            <a:off x="5590360" y="1412776"/>
            <a:ext cx="1776064" cy="2714818"/>
            <a:chOff x="5802124" y="3789040"/>
            <a:chExt cx="1776064" cy="2714818"/>
          </a:xfrm>
        </p:grpSpPr>
        <p:grpSp>
          <p:nvGrpSpPr>
            <p:cNvPr id="4" name="Groupe 42"/>
            <p:cNvGrpSpPr/>
            <p:nvPr/>
          </p:nvGrpSpPr>
          <p:grpSpPr>
            <a:xfrm>
              <a:off x="6012160" y="4149080"/>
              <a:ext cx="1224136" cy="2016224"/>
              <a:chOff x="6732240" y="4365104"/>
              <a:chExt cx="1224136" cy="2016224"/>
            </a:xfrm>
          </p:grpSpPr>
          <p:sp>
            <p:nvSpPr>
              <p:cNvPr id="37" name="Ellipse 36"/>
              <p:cNvSpPr/>
              <p:nvPr/>
            </p:nvSpPr>
            <p:spPr>
              <a:xfrm>
                <a:off x="7020272" y="4365104"/>
                <a:ext cx="720080" cy="72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732240" y="5229200"/>
                <a:ext cx="1224136" cy="11521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p:cNvCxnSpPr/>
              <p:nvPr/>
            </p:nvCxnSpPr>
            <p:spPr>
              <a:xfrm>
                <a:off x="7380312" y="4725144"/>
                <a:ext cx="0" cy="9361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ZoneTexte 52"/>
            <p:cNvSpPr txBox="1"/>
            <p:nvPr/>
          </p:nvSpPr>
          <p:spPr>
            <a:xfrm>
              <a:off x="6156176" y="3789040"/>
              <a:ext cx="1011495" cy="338554"/>
            </a:xfrm>
            <a:prstGeom prst="rect">
              <a:avLst/>
            </a:prstGeom>
            <a:noFill/>
          </p:spPr>
          <p:txBody>
            <a:bodyPr wrap="none" rtlCol="0">
              <a:spAutoFit/>
            </a:bodyPr>
            <a:lstStyle/>
            <a:p>
              <a:r>
                <a:rPr lang="fr-FR" sz="1600" dirty="0">
                  <a:latin typeface="Arial Black" pitchFamily="34" charset="0"/>
                </a:rPr>
                <a:t>El Paso</a:t>
              </a:r>
            </a:p>
          </p:txBody>
        </p:sp>
        <p:sp>
          <p:nvSpPr>
            <p:cNvPr id="54" name="ZoneTexte 53"/>
            <p:cNvSpPr txBox="1"/>
            <p:nvPr/>
          </p:nvSpPr>
          <p:spPr>
            <a:xfrm>
              <a:off x="5802124" y="6165304"/>
              <a:ext cx="1776064" cy="338554"/>
            </a:xfrm>
            <a:prstGeom prst="rect">
              <a:avLst/>
            </a:prstGeom>
            <a:noFill/>
          </p:spPr>
          <p:txBody>
            <a:bodyPr wrap="none" rtlCol="0">
              <a:spAutoFit/>
            </a:bodyPr>
            <a:lstStyle/>
            <a:p>
              <a:pPr algn="ctr"/>
              <a:r>
                <a:rPr lang="fr-FR" sz="1600" dirty="0">
                  <a:latin typeface="Arial Black" pitchFamily="34" charset="0"/>
                </a:rPr>
                <a:t>Ciudad Juarez</a:t>
              </a:r>
            </a:p>
          </p:txBody>
        </p:sp>
      </p:grpSp>
      <p:grpSp>
        <p:nvGrpSpPr>
          <p:cNvPr id="5" name="Groupe 57"/>
          <p:cNvGrpSpPr/>
          <p:nvPr/>
        </p:nvGrpSpPr>
        <p:grpSpPr>
          <a:xfrm>
            <a:off x="9008148" y="1412776"/>
            <a:ext cx="1793183" cy="2786826"/>
            <a:chOff x="7308304" y="3789040"/>
            <a:chExt cx="1793183" cy="2786826"/>
          </a:xfrm>
        </p:grpSpPr>
        <p:grpSp>
          <p:nvGrpSpPr>
            <p:cNvPr id="6" name="Groupe 43"/>
            <p:cNvGrpSpPr/>
            <p:nvPr/>
          </p:nvGrpSpPr>
          <p:grpSpPr>
            <a:xfrm>
              <a:off x="7524328" y="4149080"/>
              <a:ext cx="1224136" cy="2016224"/>
              <a:chOff x="6732240" y="4365104"/>
              <a:chExt cx="1224136" cy="2016224"/>
            </a:xfrm>
          </p:grpSpPr>
          <p:sp>
            <p:nvSpPr>
              <p:cNvPr id="45" name="Ellipse 44"/>
              <p:cNvSpPr/>
              <p:nvPr/>
            </p:nvSpPr>
            <p:spPr>
              <a:xfrm>
                <a:off x="7020272" y="4365104"/>
                <a:ext cx="720080" cy="72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6732240" y="5229200"/>
                <a:ext cx="1224136" cy="11521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46"/>
              <p:cNvCxnSpPr/>
              <p:nvPr/>
            </p:nvCxnSpPr>
            <p:spPr>
              <a:xfrm>
                <a:off x="7380312" y="4725144"/>
                <a:ext cx="0" cy="9361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5" name="ZoneTexte 54"/>
            <p:cNvSpPr txBox="1"/>
            <p:nvPr/>
          </p:nvSpPr>
          <p:spPr>
            <a:xfrm>
              <a:off x="7715808" y="3789040"/>
              <a:ext cx="960648" cy="338554"/>
            </a:xfrm>
            <a:prstGeom prst="rect">
              <a:avLst/>
            </a:prstGeom>
            <a:noFill/>
          </p:spPr>
          <p:txBody>
            <a:bodyPr wrap="none" rtlCol="0">
              <a:spAutoFit/>
            </a:bodyPr>
            <a:lstStyle/>
            <a:p>
              <a:r>
                <a:rPr lang="fr-FR" sz="1600" dirty="0">
                  <a:latin typeface="Arial Black" pitchFamily="34" charset="0"/>
                </a:rPr>
                <a:t>Laredo</a:t>
              </a:r>
            </a:p>
          </p:txBody>
        </p:sp>
        <p:sp>
          <p:nvSpPr>
            <p:cNvPr id="56" name="ZoneTexte 55"/>
            <p:cNvSpPr txBox="1"/>
            <p:nvPr/>
          </p:nvSpPr>
          <p:spPr>
            <a:xfrm>
              <a:off x="7308304" y="6237312"/>
              <a:ext cx="1793183" cy="338554"/>
            </a:xfrm>
            <a:prstGeom prst="rect">
              <a:avLst/>
            </a:prstGeom>
            <a:noFill/>
          </p:spPr>
          <p:txBody>
            <a:bodyPr wrap="none" rtlCol="0">
              <a:spAutoFit/>
            </a:bodyPr>
            <a:lstStyle/>
            <a:p>
              <a:r>
                <a:rPr lang="fr-FR" sz="1600" dirty="0" err="1">
                  <a:latin typeface="Arial Black" pitchFamily="34" charset="0"/>
                </a:rPr>
                <a:t>Nuevo</a:t>
              </a:r>
              <a:r>
                <a:rPr lang="fr-FR" sz="1600" dirty="0">
                  <a:latin typeface="Arial Black" pitchFamily="34" charset="0"/>
                </a:rPr>
                <a:t> Laredo </a:t>
              </a:r>
            </a:p>
          </p:txBody>
        </p:sp>
      </p:grpSp>
      <p:sp>
        <p:nvSpPr>
          <p:cNvPr id="43" name="ZoneTexte 42"/>
          <p:cNvSpPr txBox="1"/>
          <p:nvPr/>
        </p:nvSpPr>
        <p:spPr>
          <a:xfrm>
            <a:off x="0" y="1"/>
            <a:ext cx="12192000" cy="507831"/>
          </a:xfrm>
          <a:prstGeom prst="rect">
            <a:avLst/>
          </a:prstGeom>
          <a:solidFill>
            <a:srgbClr val="FFFF00"/>
          </a:solidFill>
          <a:ln w="76200">
            <a:solidFill>
              <a:schemeClr val="tx1"/>
            </a:solidFill>
          </a:ln>
        </p:spPr>
        <p:txBody>
          <a:bodyPr wrap="square" rtlCol="0">
            <a:spAutoFit/>
          </a:bodyPr>
          <a:lstStyle/>
          <a:p>
            <a:pPr algn="ctr"/>
            <a:r>
              <a:rPr lang="fr-FR" sz="2700" dirty="0">
                <a:solidFill>
                  <a:schemeClr val="accent1"/>
                </a:solidFill>
                <a:latin typeface="Arial Black" pitchFamily="34" charset="0"/>
              </a:rPr>
              <a:t>Schéma des </a:t>
            </a:r>
            <a:r>
              <a:rPr lang="fr-FR" sz="2700" dirty="0" err="1">
                <a:solidFill>
                  <a:schemeClr val="accent1"/>
                </a:solidFill>
                <a:latin typeface="Arial Black" pitchFamily="34" charset="0"/>
              </a:rPr>
              <a:t>Twins</a:t>
            </a:r>
            <a:r>
              <a:rPr lang="fr-FR" sz="2700" dirty="0">
                <a:solidFill>
                  <a:schemeClr val="accent1"/>
                </a:solidFill>
                <a:latin typeface="Arial Black" pitchFamily="34" charset="0"/>
              </a:rPr>
              <a:t> Cities de la </a:t>
            </a:r>
            <a:r>
              <a:rPr lang="fr-FR" sz="2700" dirty="0" err="1">
                <a:solidFill>
                  <a:schemeClr val="accent1"/>
                </a:solidFill>
                <a:latin typeface="Arial Black" pitchFamily="34" charset="0"/>
              </a:rPr>
              <a:t>Mexamerique</a:t>
            </a:r>
            <a:endParaRPr lang="fr-FR" sz="2700" b="1" dirty="0">
              <a:solidFill>
                <a:schemeClr val="accent1"/>
              </a:solidFill>
            </a:endParaRPr>
          </a:p>
        </p:txBody>
      </p:sp>
      <p:sp>
        <p:nvSpPr>
          <p:cNvPr id="44" name="ZoneTexte 43"/>
          <p:cNvSpPr txBox="1"/>
          <p:nvPr/>
        </p:nvSpPr>
        <p:spPr>
          <a:xfrm>
            <a:off x="91760" y="4135500"/>
            <a:ext cx="1492716" cy="369332"/>
          </a:xfrm>
          <a:prstGeom prst="rect">
            <a:avLst/>
          </a:prstGeom>
          <a:noFill/>
        </p:spPr>
        <p:txBody>
          <a:bodyPr wrap="none" rtlCol="0">
            <a:spAutoFit/>
          </a:bodyPr>
          <a:lstStyle/>
          <a:p>
            <a:r>
              <a:rPr lang="fr-FR" u="sng" dirty="0">
                <a:latin typeface="Arial Black" pitchFamily="34" charset="0"/>
              </a:rPr>
              <a:t>Légende : </a:t>
            </a:r>
          </a:p>
        </p:txBody>
      </p:sp>
      <p:sp>
        <p:nvSpPr>
          <p:cNvPr id="57" name="Triangle isocèle 56"/>
          <p:cNvSpPr/>
          <p:nvPr/>
        </p:nvSpPr>
        <p:spPr>
          <a:xfrm>
            <a:off x="9656219" y="3068960"/>
            <a:ext cx="360040" cy="2880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Triangle isocèle 58"/>
          <p:cNvSpPr/>
          <p:nvPr/>
        </p:nvSpPr>
        <p:spPr>
          <a:xfrm>
            <a:off x="6232444" y="3068960"/>
            <a:ext cx="360040" cy="2880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Triangle isocèle 60"/>
          <p:cNvSpPr/>
          <p:nvPr/>
        </p:nvSpPr>
        <p:spPr>
          <a:xfrm>
            <a:off x="3202208" y="3068960"/>
            <a:ext cx="360040" cy="2880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3" name="Image 62" descr="maquiladoras et twin cities.jpg"/>
          <p:cNvPicPr>
            <a:picLocks noChangeAspect="1"/>
          </p:cNvPicPr>
          <p:nvPr/>
        </p:nvPicPr>
        <p:blipFill>
          <a:blip r:embed="rId3" cstate="email"/>
          <a:srcRect l="69852" t="25554" r="16368" b="58829"/>
          <a:stretch>
            <a:fillRect/>
          </a:stretch>
        </p:blipFill>
        <p:spPr>
          <a:xfrm>
            <a:off x="19787" y="4893204"/>
            <a:ext cx="2169328" cy="1412776"/>
          </a:xfrm>
          <a:prstGeom prst="rect">
            <a:avLst/>
          </a:prstGeom>
        </p:spPr>
      </p:pic>
      <p:pic>
        <p:nvPicPr>
          <p:cNvPr id="65" name="Image 64" descr="maquiladoras et twin cities.jpg"/>
          <p:cNvPicPr>
            <a:picLocks noChangeAspect="1"/>
          </p:cNvPicPr>
          <p:nvPr/>
        </p:nvPicPr>
        <p:blipFill>
          <a:blip r:embed="rId3" cstate="email"/>
          <a:srcRect l="68131" t="79934" r="17510" b="14819"/>
          <a:stretch>
            <a:fillRect/>
          </a:stretch>
        </p:blipFill>
        <p:spPr>
          <a:xfrm>
            <a:off x="75510" y="4433227"/>
            <a:ext cx="2270010" cy="476672"/>
          </a:xfrm>
          <a:prstGeom prst="rect">
            <a:avLst/>
          </a:prstGeom>
        </p:spPr>
      </p:pic>
      <p:pic>
        <p:nvPicPr>
          <p:cNvPr id="66" name="Image 65" descr="maquiladoras et twin cities.jpg"/>
          <p:cNvPicPr>
            <a:picLocks noChangeAspect="1"/>
          </p:cNvPicPr>
          <p:nvPr/>
        </p:nvPicPr>
        <p:blipFill>
          <a:blip r:embed="rId3" cstate="email"/>
          <a:srcRect l="68131" t="56787" r="5762" b="20498"/>
          <a:stretch>
            <a:fillRect/>
          </a:stretch>
        </p:blipFill>
        <p:spPr>
          <a:xfrm>
            <a:off x="4001762" y="4909899"/>
            <a:ext cx="4121696" cy="1916832"/>
          </a:xfrm>
          <a:prstGeom prst="rect">
            <a:avLst/>
          </a:prstGeom>
        </p:spPr>
      </p:pic>
      <p:sp>
        <p:nvSpPr>
          <p:cNvPr id="41" name="Flèche vers le bas 32">
            <a:extLst>
              <a:ext uri="{FF2B5EF4-FFF2-40B4-BE49-F238E27FC236}">
                <a16:creationId xmlns:a16="http://schemas.microsoft.com/office/drawing/2014/main" id="{06F3D948-9E4E-4BA9-BDE3-4B10D863BE72}"/>
              </a:ext>
            </a:extLst>
          </p:cNvPr>
          <p:cNvSpPr/>
          <p:nvPr/>
        </p:nvSpPr>
        <p:spPr>
          <a:xfrm flipV="1">
            <a:off x="9295399" y="5103770"/>
            <a:ext cx="147540" cy="445458"/>
          </a:xfrm>
          <a:prstGeom prst="downArrow">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822C9D4A-6BF3-4C82-B7D2-54714ADD23B3}"/>
              </a:ext>
            </a:extLst>
          </p:cNvPr>
          <p:cNvSpPr txBox="1"/>
          <p:nvPr/>
        </p:nvSpPr>
        <p:spPr>
          <a:xfrm>
            <a:off x="9498662" y="5135597"/>
            <a:ext cx="2512163" cy="338554"/>
          </a:xfrm>
          <a:prstGeom prst="rect">
            <a:avLst/>
          </a:prstGeom>
          <a:noFill/>
        </p:spPr>
        <p:txBody>
          <a:bodyPr wrap="none" rtlCol="0">
            <a:spAutoFit/>
          </a:bodyPr>
          <a:lstStyle/>
          <a:p>
            <a:r>
              <a:rPr lang="fr-FR" sz="1600" b="1" dirty="0"/>
              <a:t>Travailleurs transfrontaliers</a:t>
            </a:r>
          </a:p>
        </p:txBody>
      </p:sp>
      <p:sp>
        <p:nvSpPr>
          <p:cNvPr id="48" name="Flèche vers le bas 32">
            <a:extLst>
              <a:ext uri="{FF2B5EF4-FFF2-40B4-BE49-F238E27FC236}">
                <a16:creationId xmlns:a16="http://schemas.microsoft.com/office/drawing/2014/main" id="{CEC721DB-D7AC-4B2A-8528-336D040A6E25}"/>
              </a:ext>
            </a:extLst>
          </p:cNvPr>
          <p:cNvSpPr/>
          <p:nvPr/>
        </p:nvSpPr>
        <p:spPr>
          <a:xfrm flipV="1">
            <a:off x="9342289" y="5924382"/>
            <a:ext cx="147540" cy="445458"/>
          </a:xfrm>
          <a:prstGeom prst="downArrow">
            <a:avLst/>
          </a:prstGeom>
          <a:solidFill>
            <a:schemeClr val="accent2">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3CD3800C-BF5B-432A-B1B5-7074D18FAFFE}"/>
              </a:ext>
            </a:extLst>
          </p:cNvPr>
          <p:cNvSpPr txBox="1"/>
          <p:nvPr/>
        </p:nvSpPr>
        <p:spPr>
          <a:xfrm>
            <a:off x="9662892" y="5974432"/>
            <a:ext cx="1759200" cy="338554"/>
          </a:xfrm>
          <a:prstGeom prst="rect">
            <a:avLst/>
          </a:prstGeom>
          <a:noFill/>
        </p:spPr>
        <p:txBody>
          <a:bodyPr wrap="none" rtlCol="0">
            <a:spAutoFit/>
          </a:bodyPr>
          <a:lstStyle/>
          <a:p>
            <a:r>
              <a:rPr lang="fr-FR" sz="1600" b="1" dirty="0"/>
              <a:t>Touristes, retraités</a:t>
            </a:r>
          </a:p>
        </p:txBody>
      </p:sp>
      <p:sp>
        <p:nvSpPr>
          <p:cNvPr id="58" name="Flèche vers le bas 33">
            <a:extLst>
              <a:ext uri="{FF2B5EF4-FFF2-40B4-BE49-F238E27FC236}">
                <a16:creationId xmlns:a16="http://schemas.microsoft.com/office/drawing/2014/main" id="{B7E50F96-3EF1-4E9E-B9CC-698464DB62B5}"/>
              </a:ext>
            </a:extLst>
          </p:cNvPr>
          <p:cNvSpPr/>
          <p:nvPr/>
        </p:nvSpPr>
        <p:spPr>
          <a:xfrm flipV="1">
            <a:off x="10731478" y="2234169"/>
            <a:ext cx="417657" cy="525838"/>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Flèche vers le bas 33">
            <a:extLst>
              <a:ext uri="{FF2B5EF4-FFF2-40B4-BE49-F238E27FC236}">
                <a16:creationId xmlns:a16="http://schemas.microsoft.com/office/drawing/2014/main" id="{A59DD4FB-1400-48DA-B443-8B9DC21380FC}"/>
              </a:ext>
            </a:extLst>
          </p:cNvPr>
          <p:cNvSpPr/>
          <p:nvPr/>
        </p:nvSpPr>
        <p:spPr>
          <a:xfrm rot="10800000" flipV="1">
            <a:off x="11363346" y="2263289"/>
            <a:ext cx="417657" cy="525838"/>
          </a:xfrm>
          <a:prstGeom prst="downArrow">
            <a:avLst/>
          </a:prstGeom>
          <a:solidFill>
            <a:schemeClr val="accent2">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8875FB35-9A10-45BB-80EA-7AF1CE117DFA}"/>
              </a:ext>
            </a:extLst>
          </p:cNvPr>
          <p:cNvSpPr/>
          <p:nvPr/>
        </p:nvSpPr>
        <p:spPr>
          <a:xfrm>
            <a:off x="175846" y="6461278"/>
            <a:ext cx="246195" cy="171401"/>
          </a:xfrm>
          <a:prstGeom prst="rect">
            <a:avLst/>
          </a:prstGeom>
          <a:solidFill>
            <a:srgbClr val="932B53"/>
          </a:solidFill>
          <a:ln>
            <a:solidFill>
              <a:srgbClr val="932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01270FBD-7E8F-4AAA-8CEB-853B5837A350}"/>
              </a:ext>
            </a:extLst>
          </p:cNvPr>
          <p:cNvSpPr txBox="1"/>
          <p:nvPr/>
        </p:nvSpPr>
        <p:spPr>
          <a:xfrm>
            <a:off x="544892" y="6324902"/>
            <a:ext cx="3161372" cy="615553"/>
          </a:xfrm>
          <a:prstGeom prst="rect">
            <a:avLst/>
          </a:prstGeom>
          <a:noFill/>
        </p:spPr>
        <p:txBody>
          <a:bodyPr wrap="square" rtlCol="0">
            <a:spAutoFit/>
          </a:bodyPr>
          <a:lstStyle/>
          <a:p>
            <a:r>
              <a:rPr lang="fr-FR" b="1" dirty="0" err="1"/>
              <a:t>Colonias</a:t>
            </a:r>
            <a:r>
              <a:rPr lang="fr-FR" sz="1600" b="1" i="1" dirty="0"/>
              <a:t>, quartiers d’habitat précaire pour les travailleurs</a:t>
            </a:r>
          </a:p>
        </p:txBody>
      </p:sp>
      <p:sp>
        <p:nvSpPr>
          <p:cNvPr id="67" name="Rectangle 66">
            <a:extLst>
              <a:ext uri="{FF2B5EF4-FFF2-40B4-BE49-F238E27FC236}">
                <a16:creationId xmlns:a16="http://schemas.microsoft.com/office/drawing/2014/main" id="{0A64EF88-CCC8-4B54-9FCA-B0BFD51807AA}"/>
              </a:ext>
            </a:extLst>
          </p:cNvPr>
          <p:cNvSpPr/>
          <p:nvPr/>
        </p:nvSpPr>
        <p:spPr>
          <a:xfrm>
            <a:off x="3593125" y="3389833"/>
            <a:ext cx="246195" cy="171401"/>
          </a:xfrm>
          <a:prstGeom prst="rect">
            <a:avLst/>
          </a:prstGeom>
          <a:solidFill>
            <a:srgbClr val="932B53"/>
          </a:solidFill>
          <a:ln>
            <a:solidFill>
              <a:srgbClr val="932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6F8FF496-E82D-4DD7-BFB7-25D0A4D30039}"/>
              </a:ext>
            </a:extLst>
          </p:cNvPr>
          <p:cNvSpPr/>
          <p:nvPr/>
        </p:nvSpPr>
        <p:spPr>
          <a:xfrm>
            <a:off x="6652845" y="3354655"/>
            <a:ext cx="246195" cy="171401"/>
          </a:xfrm>
          <a:prstGeom prst="rect">
            <a:avLst/>
          </a:prstGeom>
          <a:solidFill>
            <a:srgbClr val="932B53"/>
          </a:solidFill>
          <a:ln>
            <a:solidFill>
              <a:srgbClr val="932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CCBCC0F4-6D0F-4276-BCB5-993521F49035}"/>
              </a:ext>
            </a:extLst>
          </p:cNvPr>
          <p:cNvSpPr/>
          <p:nvPr/>
        </p:nvSpPr>
        <p:spPr>
          <a:xfrm>
            <a:off x="10099425" y="3372252"/>
            <a:ext cx="246195" cy="171401"/>
          </a:xfrm>
          <a:prstGeom prst="rect">
            <a:avLst/>
          </a:prstGeom>
          <a:solidFill>
            <a:srgbClr val="932B53"/>
          </a:solidFill>
          <a:ln>
            <a:solidFill>
              <a:srgbClr val="932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2000"/>
                                        <p:tgtEl>
                                          <p:spTgt spid="50"/>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2000" fill="hold"/>
                                        <p:tgtEl>
                                          <p:spTgt spid="36"/>
                                        </p:tgtEl>
                                        <p:attrNameLst>
                                          <p:attrName>ppt_w</p:attrName>
                                        </p:attrNameLst>
                                      </p:cBhvr>
                                      <p:tavLst>
                                        <p:tav tm="0">
                                          <p:val>
                                            <p:fltVal val="0"/>
                                          </p:val>
                                        </p:tav>
                                        <p:tav tm="100000">
                                          <p:val>
                                            <p:strVal val="#ppt_w"/>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Effect transition="in" filter="fade">
                                      <p:cBhvr>
                                        <p:cTn id="18" dur="2000"/>
                                        <p:tgtEl>
                                          <p:spTgt spid="36"/>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2000" fill="hold"/>
                                        <p:tgtEl>
                                          <p:spTgt spid="35"/>
                                        </p:tgtEl>
                                        <p:attrNameLst>
                                          <p:attrName>ppt_w</p:attrName>
                                        </p:attrNameLst>
                                      </p:cBhvr>
                                      <p:tavLst>
                                        <p:tav tm="0">
                                          <p:val>
                                            <p:fltVal val="0"/>
                                          </p:val>
                                        </p:tav>
                                        <p:tav tm="100000">
                                          <p:val>
                                            <p:strVal val="#ppt_w"/>
                                          </p:val>
                                        </p:tav>
                                      </p:tavLst>
                                    </p:anim>
                                    <p:anim calcmode="lin" valueType="num">
                                      <p:cBhvr>
                                        <p:cTn id="22" dur="2000" fill="hold"/>
                                        <p:tgtEl>
                                          <p:spTgt spid="35"/>
                                        </p:tgtEl>
                                        <p:attrNameLst>
                                          <p:attrName>ppt_h</p:attrName>
                                        </p:attrNameLst>
                                      </p:cBhvr>
                                      <p:tavLst>
                                        <p:tav tm="0">
                                          <p:val>
                                            <p:fltVal val="0"/>
                                          </p:val>
                                        </p:tav>
                                        <p:tav tm="100000">
                                          <p:val>
                                            <p:strVal val="#ppt_h"/>
                                          </p:val>
                                        </p:tav>
                                      </p:tavLst>
                                    </p:anim>
                                    <p:animEffect transition="in" filter="fade">
                                      <p:cBhvr>
                                        <p:cTn id="23" dur="20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2000"/>
                                        <p:tgtEl>
                                          <p:spTgt spid="63"/>
                                        </p:tgtEl>
                                      </p:cBhvr>
                                    </p:animEffect>
                                  </p:childTnLst>
                                </p:cTn>
                              </p:par>
                              <p:par>
                                <p:cTn id="27" presetID="10"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2000"/>
                                        <p:tgtEl>
                                          <p:spTgt spid="6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20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ppt_w</p:attrName>
                                        </p:attrNameLst>
                                      </p:cBhvr>
                                      <p:tavLst>
                                        <p:tav tm="0">
                                          <p:val>
                                            <p:strVal val="#ppt_w*0.70"/>
                                          </p:val>
                                        </p:tav>
                                        <p:tav tm="100000">
                                          <p:val>
                                            <p:strVal val="#ppt_w"/>
                                          </p:val>
                                        </p:tav>
                                      </p:tavLst>
                                    </p:anim>
                                    <p:anim calcmode="lin" valueType="num">
                                      <p:cBhvr>
                                        <p:cTn id="41" dur="1000" fill="hold"/>
                                        <p:tgtEl>
                                          <p:spTgt spid="24"/>
                                        </p:tgtEl>
                                        <p:attrNameLst>
                                          <p:attrName>ppt_h</p:attrName>
                                        </p:attrNameLst>
                                      </p:cBhvr>
                                      <p:tavLst>
                                        <p:tav tm="0">
                                          <p:val>
                                            <p:strVal val="#ppt_h"/>
                                          </p:val>
                                        </p:tav>
                                        <p:tav tm="100000">
                                          <p:val>
                                            <p:strVal val="#ppt_h"/>
                                          </p:val>
                                        </p:tav>
                                      </p:tavLst>
                                    </p:anim>
                                    <p:animEffect transition="in" filter="fade">
                                      <p:cBhvr>
                                        <p:cTn id="42" dur="10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0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2500"/>
                                        <p:tgtEl>
                                          <p:spTgt spid="25"/>
                                        </p:tgtEl>
                                      </p:cBhvr>
                                    </p:animEffect>
                                  </p:childTnLst>
                                </p:cTn>
                              </p:par>
                              <p:par>
                                <p:cTn id="49" presetID="22" presetClass="entr" presetSubtype="1"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125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2000"/>
                                        <p:tgtEl>
                                          <p:spTgt spid="5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000"/>
                                        <p:tgtEl>
                                          <p:spTgt spid="6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2250"/>
                                        <p:tgtEl>
                                          <p:spTgt spid="67"/>
                                        </p:tgtEl>
                                      </p:cBhvr>
                                    </p:animEffect>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2000"/>
                                        <p:tgtEl>
                                          <p:spTgt spid="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2000"/>
                                        <p:tgtEl>
                                          <p:spTgt spid="57"/>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0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2250"/>
                                        <p:tgtEl>
                                          <p:spTgt spid="6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2250"/>
                                        <p:tgtEl>
                                          <p:spTgt spid="6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up)">
                                      <p:cBhvr>
                                        <p:cTn id="84" dur="1000"/>
                                        <p:tgtEl>
                                          <p:spTgt spid="32"/>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down)">
                                      <p:cBhvr>
                                        <p:cTn id="87" dur="2000"/>
                                        <p:tgtEl>
                                          <p:spTgt spid="33"/>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2000"/>
                                        <p:tgtEl>
                                          <p:spTgt spid="34"/>
                                        </p:tgtEl>
                                      </p:cBhvr>
                                    </p:animEffect>
                                  </p:childTnLst>
                                </p:cTn>
                              </p:par>
                              <p:par>
                                <p:cTn id="91" presetID="10" presetClass="entr" presetSubtype="0" fill="hold" nodeType="with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fade">
                                      <p:cBhvr>
                                        <p:cTn id="93" dur="2000"/>
                                        <p:tgtEl>
                                          <p:spTgt spid="6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20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2000"/>
                                        <p:tgtEl>
                                          <p:spTgt spid="4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2000"/>
                                        <p:tgtEl>
                                          <p:spTgt spid="4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2000"/>
                                        <p:tgtEl>
                                          <p:spTgt spid="4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wipe(down)">
                                      <p:cBhvr>
                                        <p:cTn id="108" dur="2000"/>
                                        <p:tgtEl>
                                          <p:spTgt spid="58"/>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wipe(down)">
                                      <p:cBhvr>
                                        <p:cTn id="111"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2" grpId="0" animBg="1"/>
      <p:bldP spid="33" grpId="0" animBg="1"/>
      <p:bldP spid="34" grpId="0" animBg="1"/>
      <p:bldP spid="35" grpId="0"/>
      <p:bldP spid="36" grpId="0"/>
      <p:bldP spid="50" grpId="0"/>
      <p:bldP spid="51" grpId="0"/>
      <p:bldP spid="52" grpId="0"/>
      <p:bldP spid="44" grpId="0"/>
      <p:bldP spid="57" grpId="0" animBg="1"/>
      <p:bldP spid="59" grpId="0" animBg="1"/>
      <p:bldP spid="61" grpId="0" animBg="1"/>
      <p:bldP spid="41" grpId="0" animBg="1"/>
      <p:bldP spid="42" grpId="0"/>
      <p:bldP spid="48" grpId="0" animBg="1"/>
      <p:bldP spid="49" grpId="0"/>
      <p:bldP spid="58" grpId="0" animBg="1"/>
      <p:bldP spid="60" grpId="0" animBg="1"/>
      <p:bldP spid="7" grpId="0" animBg="1"/>
      <p:bldP spid="62" grpId="0"/>
      <p:bldP spid="67" grpId="0" animBg="1"/>
      <p:bldP spid="68" grpId="0" animBg="1"/>
      <p:bldP spid="6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7" name="ZoneTexte 6">
            <a:extLst>
              <a:ext uri="{FF2B5EF4-FFF2-40B4-BE49-F238E27FC236}">
                <a16:creationId xmlns:a16="http://schemas.microsoft.com/office/drawing/2014/main" id="{15016544-C39C-489D-822D-781677982296}"/>
              </a:ext>
            </a:extLst>
          </p:cNvPr>
          <p:cNvSpPr txBox="1"/>
          <p:nvPr/>
        </p:nvSpPr>
        <p:spPr>
          <a:xfrm>
            <a:off x="2104292" y="1177390"/>
            <a:ext cx="7983415" cy="523220"/>
          </a:xfrm>
          <a:prstGeom prst="rect">
            <a:avLst/>
          </a:prstGeom>
          <a:noFill/>
        </p:spPr>
        <p:txBody>
          <a:bodyPr wrap="square" rtlCol="0">
            <a:spAutoFit/>
          </a:bodyPr>
          <a:lstStyle/>
          <a:p>
            <a:pPr algn="ctr"/>
            <a:r>
              <a:rPr lang="fr-FR" sz="2800" b="1" u="sng" dirty="0">
                <a:solidFill>
                  <a:schemeClr val="accent1"/>
                </a:solidFill>
              </a:rPr>
              <a:t>Hispanisation du Nord ou américanisation du Sud ?</a:t>
            </a:r>
          </a:p>
        </p:txBody>
      </p:sp>
      <p:pic>
        <p:nvPicPr>
          <p:cNvPr id="8" name="Picture 2" descr="http://perlbal.hi-pi.com/blog-images/124041/mn/1193051793.jpg">
            <a:extLst>
              <a:ext uri="{FF2B5EF4-FFF2-40B4-BE49-F238E27FC236}">
                <a16:creationId xmlns:a16="http://schemas.microsoft.com/office/drawing/2014/main" id="{345F42EB-6EBE-431B-BEE5-C5F93FD5C425}"/>
              </a:ext>
            </a:extLst>
          </p:cNvPr>
          <p:cNvPicPr>
            <a:picLocks noChangeAspect="1" noChangeArrowheads="1"/>
          </p:cNvPicPr>
          <p:nvPr/>
        </p:nvPicPr>
        <p:blipFill>
          <a:blip r:embed="rId3" cstate="print"/>
          <a:srcRect b="10537"/>
          <a:stretch>
            <a:fillRect/>
          </a:stretch>
        </p:blipFill>
        <p:spPr bwMode="auto">
          <a:xfrm>
            <a:off x="325305" y="2208146"/>
            <a:ext cx="4680953" cy="2952328"/>
          </a:xfrm>
          <a:prstGeom prst="rect">
            <a:avLst/>
          </a:prstGeom>
          <a:noFill/>
        </p:spPr>
      </p:pic>
      <p:sp>
        <p:nvSpPr>
          <p:cNvPr id="10" name="ZoneTexte 9">
            <a:extLst>
              <a:ext uri="{FF2B5EF4-FFF2-40B4-BE49-F238E27FC236}">
                <a16:creationId xmlns:a16="http://schemas.microsoft.com/office/drawing/2014/main" id="{038B7139-D054-4F96-980B-5B6280CA14CB}"/>
              </a:ext>
            </a:extLst>
          </p:cNvPr>
          <p:cNvSpPr txBox="1"/>
          <p:nvPr/>
        </p:nvSpPr>
        <p:spPr>
          <a:xfrm>
            <a:off x="1424254" y="1844720"/>
            <a:ext cx="2439129" cy="369332"/>
          </a:xfrm>
          <a:prstGeom prst="rect">
            <a:avLst/>
          </a:prstGeom>
          <a:noFill/>
        </p:spPr>
        <p:txBody>
          <a:bodyPr wrap="none" rtlCol="0">
            <a:spAutoFit/>
          </a:bodyPr>
          <a:lstStyle/>
          <a:p>
            <a:r>
              <a:rPr lang="fr-FR" b="1" dirty="0"/>
              <a:t>- L’obésité au Mexique -</a:t>
            </a:r>
          </a:p>
        </p:txBody>
      </p:sp>
      <p:pic>
        <p:nvPicPr>
          <p:cNvPr id="11" name="Picture 2" descr="http://www.lefigaro.fr/assets/infographie/print/etats-unis_latinos.png">
            <a:extLst>
              <a:ext uri="{FF2B5EF4-FFF2-40B4-BE49-F238E27FC236}">
                <a16:creationId xmlns:a16="http://schemas.microsoft.com/office/drawing/2014/main" id="{ED60124B-12FA-49C3-B94A-620E24D1D6F0}"/>
              </a:ext>
            </a:extLst>
          </p:cNvPr>
          <p:cNvPicPr>
            <a:picLocks noChangeAspect="1" noChangeArrowheads="1"/>
          </p:cNvPicPr>
          <p:nvPr/>
        </p:nvPicPr>
        <p:blipFill>
          <a:blip r:embed="rId4" cstate="print"/>
          <a:srcRect b="5752"/>
          <a:stretch>
            <a:fillRect/>
          </a:stretch>
        </p:blipFill>
        <p:spPr bwMode="auto">
          <a:xfrm>
            <a:off x="5873575" y="1797170"/>
            <a:ext cx="5879020" cy="4020857"/>
          </a:xfrm>
          <a:prstGeom prst="rect">
            <a:avLst/>
          </a:prstGeom>
          <a:noFill/>
        </p:spPr>
      </p:pic>
      <p:sp>
        <p:nvSpPr>
          <p:cNvPr id="12" name="ZoneTexte 11">
            <a:hlinkClick r:id="rId5" action="ppaction://hlinkfile"/>
            <a:extLst>
              <a:ext uri="{FF2B5EF4-FFF2-40B4-BE49-F238E27FC236}">
                <a16:creationId xmlns:a16="http://schemas.microsoft.com/office/drawing/2014/main" id="{C860E795-AF6B-432F-9A93-28201F0BB068}"/>
              </a:ext>
            </a:extLst>
          </p:cNvPr>
          <p:cNvSpPr txBox="1"/>
          <p:nvPr/>
        </p:nvSpPr>
        <p:spPr>
          <a:xfrm>
            <a:off x="2808087" y="5551772"/>
            <a:ext cx="2483053" cy="79355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w="38100">
            <a:solidFill>
              <a:schemeClr val="tx1"/>
            </a:solidFill>
          </a:ln>
        </p:spPr>
        <p:txBody>
          <a:bodyPr wrap="square" rtlCol="0">
            <a:spAutoFit/>
          </a:bodyPr>
          <a:lstStyle/>
          <a:p>
            <a:pPr algn="ctr">
              <a:lnSpc>
                <a:spcPct val="150000"/>
              </a:lnSpc>
            </a:pPr>
            <a:r>
              <a:rPr lang="fr-FR" sz="1600" b="1" dirty="0">
                <a:latin typeface="Book Antiqua" pitchFamily="18" charset="0"/>
              </a:rPr>
              <a:t>Clip de l’élection présidentielle de 2012</a:t>
            </a:r>
          </a:p>
        </p:txBody>
      </p:sp>
      <p:sp>
        <p:nvSpPr>
          <p:cNvPr id="13" name="ZoneTexte 12">
            <a:hlinkClick r:id="rId6" action="ppaction://hlinkfile"/>
            <a:extLst>
              <a:ext uri="{FF2B5EF4-FFF2-40B4-BE49-F238E27FC236}">
                <a16:creationId xmlns:a16="http://schemas.microsoft.com/office/drawing/2014/main" id="{55918AAF-6DF5-487E-ABB7-D04000EEA107}"/>
              </a:ext>
            </a:extLst>
          </p:cNvPr>
          <p:cNvSpPr txBox="1"/>
          <p:nvPr/>
        </p:nvSpPr>
        <p:spPr>
          <a:xfrm>
            <a:off x="182728" y="5554252"/>
            <a:ext cx="2483053" cy="79355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w="38100">
            <a:solidFill>
              <a:schemeClr val="tx1"/>
            </a:solidFill>
          </a:ln>
        </p:spPr>
        <p:txBody>
          <a:bodyPr wrap="square" rtlCol="0">
            <a:spAutoFit/>
          </a:bodyPr>
          <a:lstStyle/>
          <a:p>
            <a:pPr algn="ctr">
              <a:lnSpc>
                <a:spcPct val="150000"/>
              </a:lnSpc>
            </a:pPr>
            <a:r>
              <a:rPr lang="fr-FR" sz="1600" b="1" dirty="0">
                <a:latin typeface="Book Antiqua" pitchFamily="18" charset="0"/>
              </a:rPr>
              <a:t>Clip de l’élection présidentielle de 2008</a:t>
            </a:r>
          </a:p>
        </p:txBody>
      </p:sp>
    </p:spTree>
    <p:extLst>
      <p:ext uri="{BB962C8B-B14F-4D97-AF65-F5344CB8AC3E}">
        <p14:creationId xmlns:p14="http://schemas.microsoft.com/office/powerpoint/2010/main" val="1533936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0" presetClass="entr" presetSubtype="0"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250"/>
                                        <p:tgtEl>
                                          <p:spTgt spid="8"/>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250"/>
                                        <p:tgtEl>
                                          <p:spTgt spid="10"/>
                                        </p:tgtEl>
                                      </p:cBhvr>
                                    </p:animEffect>
                                  </p:childTnLst>
                                </p:cTn>
                              </p:par>
                              <p:par>
                                <p:cTn id="27" presetID="10" presetClass="entr" presetSubtype="0" fill="hold" nodeType="withEffect">
                                  <p:stCondLst>
                                    <p:cond delay="7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250"/>
                                        <p:tgtEl>
                                          <p:spTgt spid="11"/>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250"/>
                                        <p:tgtEl>
                                          <p:spTgt spid="12"/>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7" name="ZoneTexte 6">
            <a:extLst>
              <a:ext uri="{FF2B5EF4-FFF2-40B4-BE49-F238E27FC236}">
                <a16:creationId xmlns:a16="http://schemas.microsoft.com/office/drawing/2014/main" id="{15016544-C39C-489D-822D-781677982296}"/>
              </a:ext>
            </a:extLst>
          </p:cNvPr>
          <p:cNvSpPr txBox="1"/>
          <p:nvPr/>
        </p:nvSpPr>
        <p:spPr>
          <a:xfrm>
            <a:off x="2104292" y="1177390"/>
            <a:ext cx="7983415" cy="523220"/>
          </a:xfrm>
          <a:prstGeom prst="rect">
            <a:avLst/>
          </a:prstGeom>
          <a:noFill/>
        </p:spPr>
        <p:txBody>
          <a:bodyPr wrap="square" rtlCol="0">
            <a:spAutoFit/>
          </a:bodyPr>
          <a:lstStyle/>
          <a:p>
            <a:pPr algn="ctr"/>
            <a:r>
              <a:rPr lang="fr-FR" sz="2800" b="1" u="sng" dirty="0">
                <a:solidFill>
                  <a:schemeClr val="accent1"/>
                </a:solidFill>
              </a:rPr>
              <a:t>Hispanisation du Nord ou américanisation du Sud ?</a:t>
            </a:r>
          </a:p>
        </p:txBody>
      </p:sp>
      <p:pic>
        <p:nvPicPr>
          <p:cNvPr id="3" name="Image 2">
            <a:extLst>
              <a:ext uri="{FF2B5EF4-FFF2-40B4-BE49-F238E27FC236}">
                <a16:creationId xmlns:a16="http://schemas.microsoft.com/office/drawing/2014/main" id="{0E7E5980-5531-4542-A489-0BA444AAF4C6}"/>
              </a:ext>
            </a:extLst>
          </p:cNvPr>
          <p:cNvPicPr>
            <a:picLocks noChangeAspect="1"/>
          </p:cNvPicPr>
          <p:nvPr/>
        </p:nvPicPr>
        <p:blipFill rotWithShape="1">
          <a:blip r:embed="rId3">
            <a:extLst>
              <a:ext uri="{28A0092B-C50C-407E-A947-70E740481C1C}">
                <a14:useLocalDpi xmlns:a14="http://schemas.microsoft.com/office/drawing/2010/main" val="0"/>
              </a:ext>
            </a:extLst>
          </a:blip>
          <a:srcRect t="25822"/>
          <a:stretch/>
        </p:blipFill>
        <p:spPr>
          <a:xfrm>
            <a:off x="763202" y="4777778"/>
            <a:ext cx="4905375" cy="2056050"/>
          </a:xfrm>
          <a:prstGeom prst="rect">
            <a:avLst/>
          </a:prstGeom>
        </p:spPr>
      </p:pic>
      <p:pic>
        <p:nvPicPr>
          <p:cNvPr id="5" name="Image 4">
            <a:extLst>
              <a:ext uri="{FF2B5EF4-FFF2-40B4-BE49-F238E27FC236}">
                <a16:creationId xmlns:a16="http://schemas.microsoft.com/office/drawing/2014/main" id="{4E35CE7A-6D69-4226-B338-FBB4DB0D2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287" y="1982578"/>
            <a:ext cx="4298393" cy="4699576"/>
          </a:xfrm>
          <a:prstGeom prst="rect">
            <a:avLst/>
          </a:prstGeom>
        </p:spPr>
      </p:pic>
      <p:pic>
        <p:nvPicPr>
          <p:cNvPr id="15" name="Image 14">
            <a:extLst>
              <a:ext uri="{FF2B5EF4-FFF2-40B4-BE49-F238E27FC236}">
                <a16:creationId xmlns:a16="http://schemas.microsoft.com/office/drawing/2014/main" id="{EF8EF554-F971-43CF-B536-168DCA388F88}"/>
              </a:ext>
            </a:extLst>
          </p:cNvPr>
          <p:cNvPicPr>
            <a:picLocks noChangeAspect="1"/>
          </p:cNvPicPr>
          <p:nvPr/>
        </p:nvPicPr>
        <p:blipFill rotWithShape="1">
          <a:blip r:embed="rId5">
            <a:extLst>
              <a:ext uri="{28A0092B-C50C-407E-A947-70E740481C1C}">
                <a14:useLocalDpi xmlns:a14="http://schemas.microsoft.com/office/drawing/2010/main" val="0"/>
              </a:ext>
            </a:extLst>
          </a:blip>
          <a:srcRect t="20680"/>
          <a:stretch/>
        </p:blipFill>
        <p:spPr>
          <a:xfrm>
            <a:off x="763203" y="1780090"/>
            <a:ext cx="4905375" cy="2918208"/>
          </a:xfrm>
          <a:prstGeom prst="rect">
            <a:avLst/>
          </a:prstGeom>
        </p:spPr>
      </p:pic>
    </p:spTree>
    <p:extLst>
      <p:ext uri="{BB962C8B-B14F-4D97-AF65-F5344CB8AC3E}">
        <p14:creationId xmlns:p14="http://schemas.microsoft.com/office/powerpoint/2010/main" val="1642466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6F7C2D76-32E0-4B5B-8D27-FB686CF1D2E0}"/>
              </a:ext>
            </a:extLst>
          </p:cNvPr>
          <p:cNvSpPr txBox="1"/>
          <p:nvPr/>
        </p:nvSpPr>
        <p:spPr>
          <a:xfrm>
            <a:off x="3473471" y="1124035"/>
            <a:ext cx="5110823"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Documents complémentaires</a:t>
            </a:r>
          </a:p>
        </p:txBody>
      </p:sp>
      <p:pic>
        <p:nvPicPr>
          <p:cNvPr id="8" name="Image 7">
            <a:extLst>
              <a:ext uri="{FF2B5EF4-FFF2-40B4-BE49-F238E27FC236}">
                <a16:creationId xmlns:a16="http://schemas.microsoft.com/office/drawing/2014/main" id="{205DD2BB-5D6B-479B-A4A3-E8350C737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8421"/>
            <a:ext cx="7912281" cy="5127158"/>
          </a:xfrm>
          <a:prstGeom prst="rect">
            <a:avLst/>
          </a:prstGeom>
        </p:spPr>
      </p:pic>
      <p:pic>
        <p:nvPicPr>
          <p:cNvPr id="10" name="Image 9">
            <a:extLst>
              <a:ext uri="{FF2B5EF4-FFF2-40B4-BE49-F238E27FC236}">
                <a16:creationId xmlns:a16="http://schemas.microsoft.com/office/drawing/2014/main" id="{000AD356-0470-4CAF-A192-D9EC43ECE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8586" y="1585700"/>
            <a:ext cx="2777413" cy="4325161"/>
          </a:xfrm>
          <a:prstGeom prst="rect">
            <a:avLst/>
          </a:prstGeom>
        </p:spPr>
      </p:pic>
      <p:sp>
        <p:nvSpPr>
          <p:cNvPr id="11" name="ZoneTexte 10">
            <a:hlinkClick r:id="rId4" action="ppaction://hlinkfile"/>
            <a:extLst>
              <a:ext uri="{FF2B5EF4-FFF2-40B4-BE49-F238E27FC236}">
                <a16:creationId xmlns:a16="http://schemas.microsoft.com/office/drawing/2014/main" id="{0B94BD14-21C4-46C4-B69D-9104D8A5A8D5}"/>
              </a:ext>
            </a:extLst>
          </p:cNvPr>
          <p:cNvSpPr txBox="1"/>
          <p:nvPr/>
        </p:nvSpPr>
        <p:spPr>
          <a:xfrm>
            <a:off x="8601879" y="5978768"/>
            <a:ext cx="3390829" cy="79355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w="38100">
            <a:solidFill>
              <a:schemeClr val="tx1"/>
            </a:solidFill>
          </a:ln>
        </p:spPr>
        <p:txBody>
          <a:bodyPr wrap="square" rtlCol="0">
            <a:spAutoFit/>
          </a:bodyPr>
          <a:lstStyle/>
          <a:p>
            <a:pPr algn="ctr">
              <a:lnSpc>
                <a:spcPct val="150000"/>
              </a:lnSpc>
            </a:pPr>
            <a:r>
              <a:rPr lang="fr-FR" sz="1600" b="1" u="sng" dirty="0" err="1">
                <a:latin typeface="Arial Black" panose="020B0A04020102020204" pitchFamily="34" charset="0"/>
              </a:rPr>
              <a:t>JT</a:t>
            </a:r>
            <a:r>
              <a:rPr lang="fr-FR" sz="1600" b="1" u="sng" dirty="0">
                <a:latin typeface="Arial Black" panose="020B0A04020102020204" pitchFamily="34" charset="0"/>
              </a:rPr>
              <a:t> de février 2017 </a:t>
            </a:r>
          </a:p>
          <a:p>
            <a:pPr algn="ctr">
              <a:lnSpc>
                <a:spcPct val="150000"/>
              </a:lnSpc>
            </a:pPr>
            <a:r>
              <a:rPr lang="fr-FR" sz="1600" b="1" dirty="0">
                <a:latin typeface="Book Antiqua" pitchFamily="18" charset="0"/>
              </a:rPr>
              <a:t>Réaction des FTN à Trump</a:t>
            </a:r>
          </a:p>
        </p:txBody>
      </p:sp>
      <p:sp>
        <p:nvSpPr>
          <p:cNvPr id="12" name="ZoneTexte 11">
            <a:extLst>
              <a:ext uri="{FF2B5EF4-FFF2-40B4-BE49-F238E27FC236}">
                <a16:creationId xmlns:a16="http://schemas.microsoft.com/office/drawing/2014/main" id="{5DD43170-8EE9-4425-97A7-D8318C66D3DF}"/>
              </a:ext>
            </a:extLst>
          </p:cNvPr>
          <p:cNvSpPr txBox="1"/>
          <p:nvPr/>
        </p:nvSpPr>
        <p:spPr>
          <a:xfrm>
            <a:off x="412765" y="1598366"/>
            <a:ext cx="7823808" cy="400110"/>
          </a:xfrm>
          <a:prstGeom prst="rect">
            <a:avLst/>
          </a:prstGeom>
          <a:noFill/>
        </p:spPr>
        <p:txBody>
          <a:bodyPr wrap="none" rtlCol="0">
            <a:spAutoFit/>
          </a:bodyPr>
          <a:lstStyle/>
          <a:p>
            <a:r>
              <a:rPr lang="fr-FR" sz="2000" b="1" dirty="0"/>
              <a:t>La peur d’une invasion et de la perte d’identité chez certains Américains</a:t>
            </a:r>
          </a:p>
        </p:txBody>
      </p:sp>
    </p:spTree>
    <p:extLst>
      <p:ext uri="{BB962C8B-B14F-4D97-AF65-F5344CB8AC3E}">
        <p14:creationId xmlns:p14="http://schemas.microsoft.com/office/powerpoint/2010/main" val="2860883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CE36FC6-0DAB-4A1A-B029-86405FC3CB1A}"/>
              </a:ext>
            </a:extLst>
          </p:cNvPr>
          <p:cNvSpPr txBox="1"/>
          <p:nvPr/>
        </p:nvSpPr>
        <p:spPr>
          <a:xfrm>
            <a:off x="0" y="3746743"/>
            <a:ext cx="12192000" cy="1600438"/>
          </a:xfrm>
          <a:prstGeom prst="rect">
            <a:avLst/>
          </a:prstGeom>
          <a:noFill/>
        </p:spPr>
        <p:txBody>
          <a:bodyPr wrap="square" rtlCol="0">
            <a:spAutoFit/>
          </a:bodyPr>
          <a:lstStyle/>
          <a:p>
            <a:pPr algn="ctr"/>
            <a:r>
              <a:rPr lang="fr-FR" sz="2800" b="1" u="sng" dirty="0">
                <a:latin typeface="Arial Black" panose="020B0A04020102020204" pitchFamily="34" charset="0"/>
              </a:rPr>
              <a:t>Axe 2 :</a:t>
            </a:r>
            <a:r>
              <a:rPr lang="fr-FR" sz="2800" b="1" dirty="0">
                <a:latin typeface="Arial Black" panose="020B0A04020102020204" pitchFamily="34" charset="0"/>
              </a:rPr>
              <a:t> </a:t>
            </a:r>
            <a:r>
              <a:rPr lang="fr-FR" sz="2800" b="1" dirty="0">
                <a:latin typeface="Baskerville Old Face" panose="02020602080505020303" pitchFamily="18" charset="0"/>
              </a:rPr>
              <a:t>Les frontières en débats </a:t>
            </a:r>
            <a:r>
              <a:rPr lang="fr-FR" sz="1600" dirty="0">
                <a:solidFill>
                  <a:srgbClr val="FF0000"/>
                </a:solidFill>
                <a:latin typeface="Arial Black" panose="020B0A04020102020204" pitchFamily="34" charset="0"/>
                <a:ea typeface="Times New Roman" panose="02020603050405020304" pitchFamily="18" charset="0"/>
                <a:cs typeface="Times New Roman" panose="02020603050405020304" pitchFamily="18" charset="0"/>
              </a:rPr>
              <a:t>(6 heures)</a:t>
            </a:r>
            <a:endParaRPr lang="fr-FR" sz="1600" b="1" dirty="0">
              <a:latin typeface="Baskerville Old Face" panose="02020602080505020303" pitchFamily="18" charset="0"/>
            </a:endParaRPr>
          </a:p>
          <a:p>
            <a:r>
              <a:rPr lang="fr-FR" sz="2400" b="1" u="sng" dirty="0">
                <a:latin typeface="Arial Black" panose="020B0A04020102020204" pitchFamily="34" charset="0"/>
              </a:rPr>
              <a:t>Jalons </a:t>
            </a:r>
          </a:p>
          <a:p>
            <a:pPr marL="1524000" indent="-352425">
              <a:buFont typeface="Wingdings" panose="05000000000000000000" pitchFamily="2" charset="2"/>
              <a:buChar char="§"/>
            </a:pPr>
            <a:r>
              <a:rPr lang="fr-FR" sz="2000" b="1" dirty="0"/>
              <a:t>Reconnaitre la frontière :</a:t>
            </a:r>
            <a:r>
              <a:rPr lang="fr-FR" sz="2000" b="1" i="1" dirty="0"/>
              <a:t> la frontière germano-polonaise de 1939 à 1990</a:t>
            </a:r>
          </a:p>
          <a:p>
            <a:pPr marL="1524000" indent="-352425">
              <a:buFont typeface="Wingdings" panose="05000000000000000000" pitchFamily="2" charset="2"/>
              <a:buChar char="§"/>
            </a:pPr>
            <a:endParaRPr lang="fr-FR" sz="600" b="1" dirty="0"/>
          </a:p>
          <a:p>
            <a:pPr marL="1524000" indent="-352425">
              <a:buFont typeface="Wingdings" panose="05000000000000000000" pitchFamily="2" charset="2"/>
              <a:buChar char="§"/>
            </a:pPr>
            <a:r>
              <a:rPr lang="fr-FR" sz="2000" b="1" dirty="0"/>
              <a:t>Dépasser les frontières : </a:t>
            </a:r>
            <a:r>
              <a:rPr lang="fr-FR" sz="2000" b="1" i="1" dirty="0"/>
              <a:t>le droit de la mer</a:t>
            </a:r>
            <a:r>
              <a:rPr lang="fr-FR" sz="2000" b="1" dirty="0">
                <a:solidFill>
                  <a:schemeClr val="accent1"/>
                </a:solidFill>
              </a:rPr>
              <a:t>. </a:t>
            </a:r>
          </a:p>
        </p:txBody>
      </p:sp>
      <p:sp>
        <p:nvSpPr>
          <p:cNvPr id="8" name="ZoneTexte 7">
            <a:extLst>
              <a:ext uri="{FF2B5EF4-FFF2-40B4-BE49-F238E27FC236}">
                <a16:creationId xmlns:a16="http://schemas.microsoft.com/office/drawing/2014/main" id="{F580ACB4-3906-41DB-82B7-4842A4FE48CB}"/>
              </a:ext>
            </a:extLst>
          </p:cNvPr>
          <p:cNvSpPr txBox="1"/>
          <p:nvPr/>
        </p:nvSpPr>
        <p:spPr>
          <a:xfrm>
            <a:off x="1" y="1480146"/>
            <a:ext cx="12191999" cy="2108269"/>
          </a:xfrm>
          <a:prstGeom prst="rect">
            <a:avLst/>
          </a:prstGeom>
          <a:noFill/>
        </p:spPr>
        <p:txBody>
          <a:bodyPr wrap="square" rtlCol="0">
            <a:spAutoFit/>
          </a:bodyPr>
          <a:lstStyle/>
          <a:p>
            <a:pPr algn="ctr"/>
            <a:r>
              <a:rPr lang="fr-FR" sz="2800" b="1" u="sng" dirty="0">
                <a:latin typeface="Arial Black" panose="020B0A04020102020204" pitchFamily="34" charset="0"/>
              </a:rPr>
              <a:t>Axe 1 :</a:t>
            </a:r>
            <a:r>
              <a:rPr lang="fr-FR" sz="2800" b="1" dirty="0">
                <a:latin typeface="Arial Black" panose="020B0A04020102020204" pitchFamily="34" charset="0"/>
              </a:rPr>
              <a:t> </a:t>
            </a:r>
            <a:r>
              <a:rPr lang="fr-FR" sz="2800" b="1" dirty="0">
                <a:latin typeface="Baskerville Old Face" panose="02020602080505020303" pitchFamily="18" charset="0"/>
              </a:rPr>
              <a:t>Tracer les frontières, approche géopolitique</a:t>
            </a:r>
            <a:r>
              <a:rPr lang="fr-FR" sz="4000" i="1" dirty="0">
                <a:latin typeface="Calibri" panose="020F0502020204030204" pitchFamily="34" charset="0"/>
                <a:ea typeface="Times New Roman" panose="02020603050405020304" pitchFamily="18" charset="0"/>
                <a:cs typeface="Times New Roman" panose="02020603050405020304" pitchFamily="18" charset="0"/>
              </a:rPr>
              <a:t> </a:t>
            </a:r>
            <a:r>
              <a:rPr lang="fr-FR" sz="1600" dirty="0">
                <a:solidFill>
                  <a:srgbClr val="FF0000"/>
                </a:solidFill>
                <a:latin typeface="Arial Black" panose="020B0A04020102020204" pitchFamily="34" charset="0"/>
                <a:ea typeface="Times New Roman" panose="02020603050405020304" pitchFamily="18" charset="0"/>
                <a:cs typeface="Times New Roman" panose="02020603050405020304" pitchFamily="18" charset="0"/>
              </a:rPr>
              <a:t>(6 heures)</a:t>
            </a:r>
            <a:endParaRPr lang="fr-FR" sz="1600" b="1" dirty="0">
              <a:latin typeface="Baskerville Old Face" panose="02020602080505020303" pitchFamily="18" charset="0"/>
            </a:endParaRPr>
          </a:p>
          <a:p>
            <a:r>
              <a:rPr lang="fr-FR" sz="2400" b="1" u="sng" dirty="0">
                <a:latin typeface="Arial Black" panose="020B0A04020102020204" pitchFamily="34" charset="0"/>
              </a:rPr>
              <a:t>Jalons </a:t>
            </a:r>
          </a:p>
          <a:p>
            <a:pPr marL="1524000" indent="-285750">
              <a:buFont typeface="Wingdings" panose="05000000000000000000" pitchFamily="2" charset="2"/>
              <a:buChar char="§"/>
            </a:pPr>
            <a:r>
              <a:rPr lang="fr-FR" sz="2000" b="1" dirty="0"/>
              <a:t>Pour se protéger : </a:t>
            </a:r>
            <a:r>
              <a:rPr lang="fr-FR" sz="2000" b="1" i="1" dirty="0"/>
              <a:t>le limes rhénan</a:t>
            </a:r>
          </a:p>
          <a:p>
            <a:pPr marL="1524000" indent="-285750">
              <a:buFont typeface="Wingdings" panose="05000000000000000000" pitchFamily="2" charset="2"/>
              <a:buChar char="§"/>
            </a:pPr>
            <a:endParaRPr lang="fr-FR" sz="300" b="1" i="1" dirty="0"/>
          </a:p>
          <a:p>
            <a:pPr marL="1524000" indent="-285750">
              <a:buFont typeface="Wingdings" panose="05000000000000000000" pitchFamily="2" charset="2"/>
              <a:buChar char="§"/>
            </a:pPr>
            <a:r>
              <a:rPr lang="fr-FR" sz="2000" b="1" dirty="0"/>
              <a:t>Pour se partager des territoires : </a:t>
            </a:r>
            <a:r>
              <a:rPr lang="fr-FR" sz="2000" b="1" i="1" dirty="0"/>
              <a:t>la conférence de Berlin et le partage de l’Afrique</a:t>
            </a:r>
          </a:p>
          <a:p>
            <a:pPr marL="1524000" indent="-285750">
              <a:buFont typeface="Wingdings" panose="05000000000000000000" pitchFamily="2" charset="2"/>
              <a:buChar char="§"/>
            </a:pPr>
            <a:endParaRPr lang="fr-FR" sz="400" b="1" i="1" dirty="0"/>
          </a:p>
          <a:p>
            <a:pPr marL="1524000" indent="-285750">
              <a:buFont typeface="Wingdings" panose="05000000000000000000" pitchFamily="2" charset="2"/>
              <a:buChar char="§"/>
            </a:pPr>
            <a:r>
              <a:rPr lang="fr-FR" sz="2000" b="1" dirty="0"/>
              <a:t>Pour séparer deux systèmes politiques: </a:t>
            </a:r>
            <a:r>
              <a:rPr lang="fr-FR" sz="2000" b="1" i="1" dirty="0"/>
              <a:t>la frontière entre les deux Corées</a:t>
            </a:r>
            <a:endParaRPr lang="fr-FR" i="1" dirty="0"/>
          </a:p>
        </p:txBody>
      </p:sp>
      <p:sp>
        <p:nvSpPr>
          <p:cNvPr id="10" name="ZoneTexte 9">
            <a:extLst>
              <a:ext uri="{FF2B5EF4-FFF2-40B4-BE49-F238E27FC236}">
                <a16:creationId xmlns:a16="http://schemas.microsoft.com/office/drawing/2014/main" id="{0F7E3BA9-6F43-4121-8218-F31D1C99924A}"/>
              </a:ext>
            </a:extLst>
          </p:cNvPr>
          <p:cNvSpPr txBox="1"/>
          <p:nvPr/>
        </p:nvSpPr>
        <p:spPr>
          <a:xfrm>
            <a:off x="0" y="5422457"/>
            <a:ext cx="12192000" cy="1446550"/>
          </a:xfrm>
          <a:prstGeom prst="rect">
            <a:avLst/>
          </a:prstGeom>
          <a:noFill/>
        </p:spPr>
        <p:txBody>
          <a:bodyPr wrap="square" rtlCol="0">
            <a:spAutoFit/>
          </a:bodyPr>
          <a:lstStyle/>
          <a:p>
            <a:pPr algn="ctr"/>
            <a:r>
              <a:rPr lang="fr-FR" sz="2700" b="1" u="sng" dirty="0">
                <a:latin typeface="Arial Black" panose="020B0A04020102020204" pitchFamily="34" charset="0"/>
              </a:rPr>
              <a:t>Objet de travail conclusif :</a:t>
            </a:r>
            <a:r>
              <a:rPr lang="fr-FR" sz="2700" b="1" dirty="0">
                <a:latin typeface="Arial Black" panose="020B0A04020102020204" pitchFamily="34" charset="0"/>
              </a:rPr>
              <a:t> </a:t>
            </a:r>
            <a:r>
              <a:rPr lang="fr-FR" sz="2800" b="1" dirty="0">
                <a:latin typeface="Baskerville Old Face" panose="02020602080505020303" pitchFamily="18" charset="0"/>
              </a:rPr>
              <a:t>Les frontières internes et externes de l’UE</a:t>
            </a:r>
          </a:p>
          <a:p>
            <a:endParaRPr lang="fr-FR" sz="1600" b="1" u="sng" dirty="0">
              <a:latin typeface="Arial Black" panose="020B0A04020102020204" pitchFamily="34" charset="0"/>
            </a:endParaRPr>
          </a:p>
          <a:p>
            <a:r>
              <a:rPr lang="fr-FR" sz="2400" b="1" u="sng" dirty="0">
                <a:latin typeface="Arial Black" panose="020B0A04020102020204" pitchFamily="34" charset="0"/>
              </a:rPr>
              <a:t>Jalons </a:t>
            </a:r>
          </a:p>
          <a:p>
            <a:pPr marL="544513"/>
            <a:r>
              <a:rPr lang="fr-FR" sz="2000" b="1" dirty="0"/>
              <a:t>Les enjeux de Schengen / Les frontières d’un État adhérent / Les espaces transfrontaliers intra-européens</a:t>
            </a:r>
          </a:p>
        </p:txBody>
      </p:sp>
      <p:sp>
        <p:nvSpPr>
          <p:cNvPr id="12" name="Rectangle 11">
            <a:extLst>
              <a:ext uri="{FF2B5EF4-FFF2-40B4-BE49-F238E27FC236}">
                <a16:creationId xmlns:a16="http://schemas.microsoft.com/office/drawing/2014/main" id="{3CD9405D-A74D-4B61-9019-CB3D8E42782B}"/>
              </a:ext>
            </a:extLst>
          </p:cNvPr>
          <p:cNvSpPr/>
          <p:nvPr/>
        </p:nvSpPr>
        <p:spPr>
          <a:xfrm>
            <a:off x="10397791" y="5791788"/>
            <a:ext cx="1794209" cy="461665"/>
          </a:xfrm>
          <a:prstGeom prst="rect">
            <a:avLst/>
          </a:prstGeom>
        </p:spPr>
        <p:txBody>
          <a:bodyPr wrap="none">
            <a:spAutoFit/>
          </a:bodyPr>
          <a:lstStyle/>
          <a:p>
            <a:r>
              <a:rPr lang="fr-FR" sz="2400" i="1" dirty="0">
                <a:latin typeface="Calibri" panose="020F0502020204030204" pitchFamily="34" charset="0"/>
                <a:ea typeface="Times New Roman" panose="02020603050405020304" pitchFamily="18" charset="0"/>
                <a:cs typeface="Times New Roman" panose="02020603050405020304" pitchFamily="18" charset="0"/>
              </a:rPr>
              <a:t> </a:t>
            </a:r>
            <a:r>
              <a:rPr lang="fr-FR" sz="1600" dirty="0">
                <a:solidFill>
                  <a:srgbClr val="FF0000"/>
                </a:solidFill>
                <a:latin typeface="Arial Black" panose="020B0A04020102020204" pitchFamily="34" charset="0"/>
                <a:ea typeface="Times New Roman" panose="02020603050405020304" pitchFamily="18" charset="0"/>
                <a:cs typeface="Times New Roman" panose="02020603050405020304" pitchFamily="18" charset="0"/>
              </a:rPr>
              <a:t>(6 à 7 heures)</a:t>
            </a:r>
            <a:endParaRPr lang="fr-FR" sz="1600" dirty="0"/>
          </a:p>
        </p:txBody>
      </p:sp>
      <p:sp>
        <p:nvSpPr>
          <p:cNvPr id="15" name="Rectangle 14">
            <a:extLst>
              <a:ext uri="{FF2B5EF4-FFF2-40B4-BE49-F238E27FC236}">
                <a16:creationId xmlns:a16="http://schemas.microsoft.com/office/drawing/2014/main" id="{05988510-DF85-46F4-80E3-962D280E974D}"/>
              </a:ext>
            </a:extLst>
          </p:cNvPr>
          <p:cNvSpPr/>
          <p:nvPr/>
        </p:nvSpPr>
        <p:spPr>
          <a:xfrm>
            <a:off x="3820043" y="1199232"/>
            <a:ext cx="4192879" cy="461665"/>
          </a:xfrm>
          <a:prstGeom prst="rect">
            <a:avLst/>
          </a:prstGeom>
        </p:spPr>
        <p:txBody>
          <a:bodyPr wrap="none">
            <a:spAutoFit/>
          </a:bodyPr>
          <a:lstStyle/>
          <a:p>
            <a:pPr algn="ctr"/>
            <a:r>
              <a:rPr lang="fr-FR" sz="2400" i="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 </a:t>
            </a:r>
            <a:r>
              <a:rPr lang="fr-FR" sz="1600" dirty="0">
                <a:solidFill>
                  <a:schemeClr val="accent1"/>
                </a:solidFill>
                <a:latin typeface="Arial Black" panose="020B0A04020102020204" pitchFamily="34" charset="0"/>
                <a:ea typeface="Times New Roman" panose="02020603050405020304" pitchFamily="18" charset="0"/>
                <a:cs typeface="Times New Roman" panose="02020603050405020304" pitchFamily="18" charset="0"/>
              </a:rPr>
              <a:t>(proposition de découpage horaire)</a:t>
            </a:r>
            <a:endParaRPr lang="fr-FR" sz="1600" dirty="0">
              <a:solidFill>
                <a:schemeClr val="accent1"/>
              </a:solidFill>
            </a:endParaRPr>
          </a:p>
        </p:txBody>
      </p:sp>
      <p:sp>
        <p:nvSpPr>
          <p:cNvPr id="14" name="ZoneTexte 13">
            <a:extLst>
              <a:ext uri="{FF2B5EF4-FFF2-40B4-BE49-F238E27FC236}">
                <a16:creationId xmlns:a16="http://schemas.microsoft.com/office/drawing/2014/main" id="{969BAE9F-08C1-4A0A-BD75-5CAE14100EC2}"/>
              </a:ext>
            </a:extLst>
          </p:cNvPr>
          <p:cNvSpPr txBox="1"/>
          <p:nvPr/>
        </p:nvSpPr>
        <p:spPr>
          <a:xfrm>
            <a:off x="2664794" y="835378"/>
            <a:ext cx="6503382" cy="461665"/>
          </a:xfrm>
          <a:prstGeom prst="rect">
            <a:avLst/>
          </a:prstGeom>
          <a:noFill/>
        </p:spPr>
        <p:txBody>
          <a:bodyPr wrap="none" rtlCol="0">
            <a:spAutoFit/>
          </a:bodyPr>
          <a:lstStyle/>
          <a:p>
            <a:pPr algn="ctr"/>
            <a:r>
              <a:rPr lang="fr-FR" sz="2400" u="sng" dirty="0">
                <a:solidFill>
                  <a:schemeClr val="accent1"/>
                </a:solidFill>
                <a:latin typeface="Arial Black" panose="020B0A04020102020204" pitchFamily="34" charset="0"/>
              </a:rPr>
              <a:t>Rappel du programme de 1</a:t>
            </a:r>
            <a:r>
              <a:rPr lang="fr-FR" sz="2400" u="sng" baseline="30000" dirty="0">
                <a:solidFill>
                  <a:schemeClr val="accent1"/>
                </a:solidFill>
                <a:latin typeface="Arial Black" panose="020B0A04020102020204" pitchFamily="34" charset="0"/>
              </a:rPr>
              <a:t>ère</a:t>
            </a:r>
            <a:r>
              <a:rPr lang="fr-FR" sz="2400" u="sng" dirty="0">
                <a:solidFill>
                  <a:schemeClr val="accent1"/>
                </a:solidFill>
                <a:latin typeface="Arial Black" panose="020B0A04020102020204" pitchFamily="34" charset="0"/>
              </a:rPr>
              <a:t> HGGSP </a:t>
            </a:r>
          </a:p>
        </p:txBody>
      </p:sp>
      <p:sp>
        <p:nvSpPr>
          <p:cNvPr id="16" name="ZoneTexte 15">
            <a:extLst>
              <a:ext uri="{FF2B5EF4-FFF2-40B4-BE49-F238E27FC236}">
                <a16:creationId xmlns:a16="http://schemas.microsoft.com/office/drawing/2014/main" id="{F202D62C-39A2-4710-8F69-50ECE60B0EC6}"/>
              </a:ext>
            </a:extLst>
          </p:cNvPr>
          <p:cNvSpPr txBox="1"/>
          <p:nvPr/>
        </p:nvSpPr>
        <p:spPr>
          <a:xfrm>
            <a:off x="0" y="0"/>
            <a:ext cx="12192000" cy="523220"/>
          </a:xfrm>
          <a:prstGeom prst="rect">
            <a:avLst/>
          </a:prstGeom>
          <a:solidFill>
            <a:srgbClr val="FFFF00"/>
          </a:solidFill>
        </p:spPr>
        <p:txBody>
          <a:bodyPr wrap="square" rtlCol="0">
            <a:spAutoFit/>
          </a:bodyPr>
          <a:lstStyle/>
          <a:p>
            <a:pPr algn="ctr"/>
            <a:r>
              <a:rPr lang="fr-FR" sz="2800" dirty="0">
                <a:solidFill>
                  <a:srgbClr val="FF0000"/>
                </a:solidFill>
                <a:latin typeface="Arial Black" panose="020B0A04020102020204" pitchFamily="34" charset="0"/>
              </a:rPr>
              <a:t>Rappel des objectifs et découpage horaire</a:t>
            </a:r>
          </a:p>
        </p:txBody>
      </p:sp>
    </p:spTree>
    <p:extLst>
      <p:ext uri="{BB962C8B-B14F-4D97-AF65-F5344CB8AC3E}">
        <p14:creationId xmlns:p14="http://schemas.microsoft.com/office/powerpoint/2010/main" val="2186351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6F7C2D76-32E0-4B5B-8D27-FB686CF1D2E0}"/>
              </a:ext>
            </a:extLst>
          </p:cNvPr>
          <p:cNvSpPr txBox="1"/>
          <p:nvPr/>
        </p:nvSpPr>
        <p:spPr>
          <a:xfrm>
            <a:off x="3473471" y="1124035"/>
            <a:ext cx="5110823"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Documents complémentaires</a:t>
            </a:r>
          </a:p>
        </p:txBody>
      </p:sp>
      <p:pic>
        <p:nvPicPr>
          <p:cNvPr id="11" name="Image 10">
            <a:extLst>
              <a:ext uri="{FF2B5EF4-FFF2-40B4-BE49-F238E27FC236}">
                <a16:creationId xmlns:a16="http://schemas.microsoft.com/office/drawing/2014/main" id="{88B0714C-45D9-4AF8-9578-7CF4A4499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7" y="2276189"/>
            <a:ext cx="6877015" cy="4581811"/>
          </a:xfrm>
          <a:prstGeom prst="rect">
            <a:avLst/>
          </a:prstGeom>
        </p:spPr>
      </p:pic>
      <p:sp>
        <p:nvSpPr>
          <p:cNvPr id="12" name="ZoneTexte 11">
            <a:extLst>
              <a:ext uri="{FF2B5EF4-FFF2-40B4-BE49-F238E27FC236}">
                <a16:creationId xmlns:a16="http://schemas.microsoft.com/office/drawing/2014/main" id="{D7C3CA93-02FC-4EA2-9F5E-0D0139A78E86}"/>
              </a:ext>
            </a:extLst>
          </p:cNvPr>
          <p:cNvSpPr txBox="1"/>
          <p:nvPr/>
        </p:nvSpPr>
        <p:spPr>
          <a:xfrm>
            <a:off x="1965970" y="2368852"/>
            <a:ext cx="2472985" cy="369332"/>
          </a:xfrm>
          <a:prstGeom prst="rect">
            <a:avLst/>
          </a:prstGeom>
          <a:solidFill>
            <a:schemeClr val="bg1"/>
          </a:solidFill>
        </p:spPr>
        <p:txBody>
          <a:bodyPr wrap="none" rtlCol="0">
            <a:spAutoFit/>
          </a:bodyPr>
          <a:lstStyle/>
          <a:p>
            <a:r>
              <a:rPr lang="fr-FR" b="1" u="sng" dirty="0"/>
              <a:t>Ville jumelle de Nogales</a:t>
            </a:r>
          </a:p>
        </p:txBody>
      </p:sp>
      <p:pic>
        <p:nvPicPr>
          <p:cNvPr id="13" name="Image 12">
            <a:extLst>
              <a:ext uri="{FF2B5EF4-FFF2-40B4-BE49-F238E27FC236}">
                <a16:creationId xmlns:a16="http://schemas.microsoft.com/office/drawing/2014/main" id="{91C5EA65-C17E-4D82-9703-66978656C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561" y="2553518"/>
            <a:ext cx="5085347" cy="3101019"/>
          </a:xfrm>
          <a:prstGeom prst="rect">
            <a:avLst/>
          </a:prstGeom>
        </p:spPr>
      </p:pic>
      <p:sp>
        <p:nvSpPr>
          <p:cNvPr id="15" name="ZoneTexte 14">
            <a:extLst>
              <a:ext uri="{FF2B5EF4-FFF2-40B4-BE49-F238E27FC236}">
                <a16:creationId xmlns:a16="http://schemas.microsoft.com/office/drawing/2014/main" id="{7F6E9492-ED22-4453-A11D-4FF5DEE07334}"/>
              </a:ext>
            </a:extLst>
          </p:cNvPr>
          <p:cNvSpPr txBox="1"/>
          <p:nvPr/>
        </p:nvSpPr>
        <p:spPr>
          <a:xfrm>
            <a:off x="8028195" y="5733965"/>
            <a:ext cx="2996077" cy="369332"/>
          </a:xfrm>
          <a:prstGeom prst="rect">
            <a:avLst/>
          </a:prstGeom>
          <a:solidFill>
            <a:schemeClr val="bg1"/>
          </a:solidFill>
        </p:spPr>
        <p:txBody>
          <a:bodyPr wrap="none" rtlCol="0">
            <a:spAutoFit/>
          </a:bodyPr>
          <a:lstStyle/>
          <a:p>
            <a:r>
              <a:rPr lang="fr-FR" b="1" u="sng" dirty="0"/>
              <a:t>Mur dans le désert de Sonora</a:t>
            </a:r>
          </a:p>
        </p:txBody>
      </p:sp>
      <p:sp>
        <p:nvSpPr>
          <p:cNvPr id="10" name="ZoneTexte 9">
            <a:extLst>
              <a:ext uri="{FF2B5EF4-FFF2-40B4-BE49-F238E27FC236}">
                <a16:creationId xmlns:a16="http://schemas.microsoft.com/office/drawing/2014/main" id="{08F482B0-F181-4DE6-AF9C-42F0616C8BF8}"/>
              </a:ext>
            </a:extLst>
          </p:cNvPr>
          <p:cNvSpPr txBox="1"/>
          <p:nvPr/>
        </p:nvSpPr>
        <p:spPr>
          <a:xfrm>
            <a:off x="204387" y="1684888"/>
            <a:ext cx="4019434" cy="400110"/>
          </a:xfrm>
          <a:prstGeom prst="rect">
            <a:avLst/>
          </a:prstGeom>
          <a:noFill/>
        </p:spPr>
        <p:txBody>
          <a:bodyPr wrap="none" rtlCol="0">
            <a:spAutoFit/>
          </a:bodyPr>
          <a:lstStyle/>
          <a:p>
            <a:r>
              <a:rPr lang="fr-FR" sz="2000" b="1" dirty="0"/>
              <a:t>Une barrière imposée par le Nord …</a:t>
            </a:r>
          </a:p>
        </p:txBody>
      </p:sp>
    </p:spTree>
    <p:extLst>
      <p:ext uri="{BB962C8B-B14F-4D97-AF65-F5344CB8AC3E}">
        <p14:creationId xmlns:p14="http://schemas.microsoft.com/office/powerpoint/2010/main" val="3669738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6F7C2D76-32E0-4B5B-8D27-FB686CF1D2E0}"/>
              </a:ext>
            </a:extLst>
          </p:cNvPr>
          <p:cNvSpPr txBox="1"/>
          <p:nvPr/>
        </p:nvSpPr>
        <p:spPr>
          <a:xfrm>
            <a:off x="3473471" y="1124035"/>
            <a:ext cx="5110823"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Documents complémentaires</a:t>
            </a:r>
          </a:p>
        </p:txBody>
      </p:sp>
      <p:sp>
        <p:nvSpPr>
          <p:cNvPr id="12" name="ZoneTexte 11">
            <a:extLst>
              <a:ext uri="{FF2B5EF4-FFF2-40B4-BE49-F238E27FC236}">
                <a16:creationId xmlns:a16="http://schemas.microsoft.com/office/drawing/2014/main" id="{D7C3CA93-02FC-4EA2-9F5E-0D0139A78E86}"/>
              </a:ext>
            </a:extLst>
          </p:cNvPr>
          <p:cNvSpPr txBox="1"/>
          <p:nvPr/>
        </p:nvSpPr>
        <p:spPr>
          <a:xfrm>
            <a:off x="2148261" y="2384391"/>
            <a:ext cx="2819041" cy="369332"/>
          </a:xfrm>
          <a:prstGeom prst="rect">
            <a:avLst/>
          </a:prstGeom>
          <a:solidFill>
            <a:schemeClr val="bg1"/>
          </a:solidFill>
        </p:spPr>
        <p:txBody>
          <a:bodyPr wrap="none" rtlCol="0">
            <a:spAutoFit/>
          </a:bodyPr>
          <a:lstStyle/>
          <a:p>
            <a:r>
              <a:rPr lang="fr-FR" b="1" u="sng" dirty="0"/>
              <a:t>Clandestins, </a:t>
            </a:r>
            <a:r>
              <a:rPr lang="fr-FR" b="1" i="1" u="sng" dirty="0"/>
              <a:t>los </a:t>
            </a:r>
            <a:r>
              <a:rPr lang="fr-FR" b="1" i="1" u="sng" dirty="0" err="1"/>
              <a:t>alambristas</a:t>
            </a:r>
            <a:endParaRPr lang="fr-FR" b="1" i="1" u="sng" dirty="0"/>
          </a:p>
        </p:txBody>
      </p:sp>
      <p:sp>
        <p:nvSpPr>
          <p:cNvPr id="15" name="ZoneTexte 14">
            <a:extLst>
              <a:ext uri="{FF2B5EF4-FFF2-40B4-BE49-F238E27FC236}">
                <a16:creationId xmlns:a16="http://schemas.microsoft.com/office/drawing/2014/main" id="{7F6E9492-ED22-4453-A11D-4FF5DEE07334}"/>
              </a:ext>
            </a:extLst>
          </p:cNvPr>
          <p:cNvSpPr txBox="1"/>
          <p:nvPr/>
        </p:nvSpPr>
        <p:spPr>
          <a:xfrm>
            <a:off x="8028193" y="3014030"/>
            <a:ext cx="3429785" cy="369332"/>
          </a:xfrm>
          <a:prstGeom prst="rect">
            <a:avLst/>
          </a:prstGeom>
          <a:solidFill>
            <a:schemeClr val="bg1"/>
          </a:solidFill>
        </p:spPr>
        <p:txBody>
          <a:bodyPr wrap="none" rtlCol="0">
            <a:spAutoFit/>
          </a:bodyPr>
          <a:lstStyle/>
          <a:p>
            <a:r>
              <a:rPr lang="fr-FR" b="1" u="sng" dirty="0"/>
              <a:t>Clandestins, </a:t>
            </a:r>
            <a:r>
              <a:rPr lang="fr-FR" b="1" i="1" u="sng" dirty="0"/>
              <a:t>las </a:t>
            </a:r>
            <a:r>
              <a:rPr lang="fr-FR" b="1" i="1" u="sng" dirty="0" err="1"/>
              <a:t>espaldas</a:t>
            </a:r>
            <a:r>
              <a:rPr lang="fr-FR" b="1" i="1" u="sng" dirty="0"/>
              <a:t> </a:t>
            </a:r>
            <a:r>
              <a:rPr lang="fr-FR" b="1" i="1" u="sng" dirty="0" err="1"/>
              <a:t>mojadas</a:t>
            </a:r>
            <a:endParaRPr lang="fr-FR" b="1" i="1" u="sng" dirty="0"/>
          </a:p>
        </p:txBody>
      </p:sp>
      <p:pic>
        <p:nvPicPr>
          <p:cNvPr id="10" name="Image 9">
            <a:extLst>
              <a:ext uri="{FF2B5EF4-FFF2-40B4-BE49-F238E27FC236}">
                <a16:creationId xmlns:a16="http://schemas.microsoft.com/office/drawing/2014/main" id="{91506629-8087-4FB6-AA0F-6BB05C0FE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5495"/>
            <a:ext cx="7115564" cy="4002505"/>
          </a:xfrm>
          <a:prstGeom prst="rect">
            <a:avLst/>
          </a:prstGeom>
        </p:spPr>
      </p:pic>
      <p:pic>
        <p:nvPicPr>
          <p:cNvPr id="16" name="Image 15">
            <a:extLst>
              <a:ext uri="{FF2B5EF4-FFF2-40B4-BE49-F238E27FC236}">
                <a16:creationId xmlns:a16="http://schemas.microsoft.com/office/drawing/2014/main" id="{147DD4BB-9D01-4563-BA9E-E19BBC405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643" y="3659304"/>
            <a:ext cx="4649058" cy="3054447"/>
          </a:xfrm>
          <a:prstGeom prst="rect">
            <a:avLst/>
          </a:prstGeom>
        </p:spPr>
      </p:pic>
      <p:sp>
        <p:nvSpPr>
          <p:cNvPr id="11" name="ZoneTexte 10">
            <a:extLst>
              <a:ext uri="{FF2B5EF4-FFF2-40B4-BE49-F238E27FC236}">
                <a16:creationId xmlns:a16="http://schemas.microsoft.com/office/drawing/2014/main" id="{DA569CE2-B3B8-424A-B068-9BDDF7AA3D2B}"/>
              </a:ext>
            </a:extLst>
          </p:cNvPr>
          <p:cNvSpPr txBox="1"/>
          <p:nvPr/>
        </p:nvSpPr>
        <p:spPr>
          <a:xfrm>
            <a:off x="204387" y="1684888"/>
            <a:ext cx="4019434" cy="400110"/>
          </a:xfrm>
          <a:prstGeom prst="rect">
            <a:avLst/>
          </a:prstGeom>
          <a:noFill/>
        </p:spPr>
        <p:txBody>
          <a:bodyPr wrap="none" rtlCol="0">
            <a:spAutoFit/>
          </a:bodyPr>
          <a:lstStyle/>
          <a:p>
            <a:r>
              <a:rPr lang="fr-FR" sz="2000" b="1" dirty="0"/>
              <a:t>Une barrière imposée par le Nord …</a:t>
            </a:r>
          </a:p>
        </p:txBody>
      </p:sp>
      <p:sp>
        <p:nvSpPr>
          <p:cNvPr id="13" name="ZoneTexte 12">
            <a:extLst>
              <a:ext uri="{FF2B5EF4-FFF2-40B4-BE49-F238E27FC236}">
                <a16:creationId xmlns:a16="http://schemas.microsoft.com/office/drawing/2014/main" id="{81D52473-0B39-4D77-955E-055B7EE0AE01}"/>
              </a:ext>
            </a:extLst>
          </p:cNvPr>
          <p:cNvSpPr txBox="1"/>
          <p:nvPr/>
        </p:nvSpPr>
        <p:spPr>
          <a:xfrm>
            <a:off x="3797036" y="1682131"/>
            <a:ext cx="3472682" cy="400110"/>
          </a:xfrm>
          <a:prstGeom prst="rect">
            <a:avLst/>
          </a:prstGeom>
          <a:noFill/>
        </p:spPr>
        <p:txBody>
          <a:bodyPr wrap="none" rtlCol="0">
            <a:spAutoFit/>
          </a:bodyPr>
          <a:lstStyle/>
          <a:p>
            <a:r>
              <a:rPr lang="fr-FR" sz="2000" b="1" dirty="0"/>
              <a:t>… mais contournée par le Sud !</a:t>
            </a:r>
          </a:p>
        </p:txBody>
      </p:sp>
      <p:sp>
        <p:nvSpPr>
          <p:cNvPr id="17" name="ZoneTexte 16">
            <a:extLst>
              <a:ext uri="{FF2B5EF4-FFF2-40B4-BE49-F238E27FC236}">
                <a16:creationId xmlns:a16="http://schemas.microsoft.com/office/drawing/2014/main" id="{67DC8B78-C6C5-4F28-8F8B-0B623F116D19}"/>
              </a:ext>
            </a:extLst>
          </p:cNvPr>
          <p:cNvSpPr txBox="1"/>
          <p:nvPr/>
        </p:nvSpPr>
        <p:spPr>
          <a:xfrm>
            <a:off x="8307398" y="2082241"/>
            <a:ext cx="2262158" cy="400110"/>
          </a:xfrm>
          <a:prstGeom prst="rect">
            <a:avLst/>
          </a:prstGeom>
          <a:noFill/>
        </p:spPr>
        <p:txBody>
          <a:bodyPr wrap="none" rtlCol="0">
            <a:spAutoFit/>
          </a:bodyPr>
          <a:lstStyle/>
          <a:p>
            <a:r>
              <a:rPr lang="fr-FR" sz="2000" b="1" dirty="0"/>
              <a:t>Au péril de leur vie.</a:t>
            </a:r>
          </a:p>
        </p:txBody>
      </p:sp>
    </p:spTree>
    <p:extLst>
      <p:ext uri="{BB962C8B-B14F-4D97-AF65-F5344CB8AC3E}">
        <p14:creationId xmlns:p14="http://schemas.microsoft.com/office/powerpoint/2010/main" val="2795730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26"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80">
                                          <p:stCondLst>
                                            <p:cond delay="0"/>
                                          </p:stCondLst>
                                        </p:cTn>
                                        <p:tgtEl>
                                          <p:spTgt spid="17"/>
                                        </p:tgtEl>
                                      </p:cBhvr>
                                    </p:animEffect>
                                    <p:anim calcmode="lin" valueType="num">
                                      <p:cBhvr>
                                        <p:cTn id="2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 dur="26">
                                          <p:stCondLst>
                                            <p:cond delay="650"/>
                                          </p:stCondLst>
                                        </p:cTn>
                                        <p:tgtEl>
                                          <p:spTgt spid="17"/>
                                        </p:tgtEl>
                                      </p:cBhvr>
                                      <p:to x="100000" y="60000"/>
                                    </p:animScale>
                                    <p:animScale>
                                      <p:cBhvr>
                                        <p:cTn id="26" dur="166" decel="50000">
                                          <p:stCondLst>
                                            <p:cond delay="676"/>
                                          </p:stCondLst>
                                        </p:cTn>
                                        <p:tgtEl>
                                          <p:spTgt spid="17"/>
                                        </p:tgtEl>
                                      </p:cBhvr>
                                      <p:to x="100000" y="100000"/>
                                    </p:animScale>
                                    <p:animScale>
                                      <p:cBhvr>
                                        <p:cTn id="27" dur="26">
                                          <p:stCondLst>
                                            <p:cond delay="1312"/>
                                          </p:stCondLst>
                                        </p:cTn>
                                        <p:tgtEl>
                                          <p:spTgt spid="17"/>
                                        </p:tgtEl>
                                      </p:cBhvr>
                                      <p:to x="100000" y="80000"/>
                                    </p:animScale>
                                    <p:animScale>
                                      <p:cBhvr>
                                        <p:cTn id="28" dur="166" decel="50000">
                                          <p:stCondLst>
                                            <p:cond delay="1338"/>
                                          </p:stCondLst>
                                        </p:cTn>
                                        <p:tgtEl>
                                          <p:spTgt spid="17"/>
                                        </p:tgtEl>
                                      </p:cBhvr>
                                      <p:to x="100000" y="100000"/>
                                    </p:animScale>
                                    <p:animScale>
                                      <p:cBhvr>
                                        <p:cTn id="29" dur="26">
                                          <p:stCondLst>
                                            <p:cond delay="1642"/>
                                          </p:stCondLst>
                                        </p:cTn>
                                        <p:tgtEl>
                                          <p:spTgt spid="17"/>
                                        </p:tgtEl>
                                      </p:cBhvr>
                                      <p:to x="100000" y="90000"/>
                                    </p:animScale>
                                    <p:animScale>
                                      <p:cBhvr>
                                        <p:cTn id="30" dur="166" decel="50000">
                                          <p:stCondLst>
                                            <p:cond delay="1668"/>
                                          </p:stCondLst>
                                        </p:cTn>
                                        <p:tgtEl>
                                          <p:spTgt spid="17"/>
                                        </p:tgtEl>
                                      </p:cBhvr>
                                      <p:to x="100000" y="100000"/>
                                    </p:animScale>
                                    <p:animScale>
                                      <p:cBhvr>
                                        <p:cTn id="31" dur="26">
                                          <p:stCondLst>
                                            <p:cond delay="1808"/>
                                          </p:stCondLst>
                                        </p:cTn>
                                        <p:tgtEl>
                                          <p:spTgt spid="17"/>
                                        </p:tgtEl>
                                      </p:cBhvr>
                                      <p:to x="100000" y="95000"/>
                                    </p:animScale>
                                    <p:animScale>
                                      <p:cBhvr>
                                        <p:cTn id="3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6F7C2D76-32E0-4B5B-8D27-FB686CF1D2E0}"/>
              </a:ext>
            </a:extLst>
          </p:cNvPr>
          <p:cNvSpPr txBox="1"/>
          <p:nvPr/>
        </p:nvSpPr>
        <p:spPr>
          <a:xfrm>
            <a:off x="3473471" y="1124035"/>
            <a:ext cx="5110823"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Documents complémentaires</a:t>
            </a:r>
          </a:p>
        </p:txBody>
      </p:sp>
      <p:pic>
        <p:nvPicPr>
          <p:cNvPr id="11" name="Image 10">
            <a:extLst>
              <a:ext uri="{FF2B5EF4-FFF2-40B4-BE49-F238E27FC236}">
                <a16:creationId xmlns:a16="http://schemas.microsoft.com/office/drawing/2014/main" id="{69A1E05D-9972-45E4-B676-6299392703E4}"/>
              </a:ext>
            </a:extLst>
          </p:cNvPr>
          <p:cNvPicPr>
            <a:picLocks noChangeAspect="1"/>
          </p:cNvPicPr>
          <p:nvPr/>
        </p:nvPicPr>
        <p:blipFill rotWithShape="1">
          <a:blip r:embed="rId2">
            <a:extLst>
              <a:ext uri="{28A0092B-C50C-407E-A947-70E740481C1C}">
                <a14:useLocalDpi xmlns:a14="http://schemas.microsoft.com/office/drawing/2010/main" val="0"/>
              </a:ext>
            </a:extLst>
          </a:blip>
          <a:srcRect t="9959"/>
          <a:stretch/>
        </p:blipFill>
        <p:spPr>
          <a:xfrm>
            <a:off x="5038362" y="2690445"/>
            <a:ext cx="7091864" cy="4259169"/>
          </a:xfrm>
          <a:prstGeom prst="rect">
            <a:avLst/>
          </a:prstGeom>
        </p:spPr>
      </p:pic>
      <p:pic>
        <p:nvPicPr>
          <p:cNvPr id="13" name="Image 12">
            <a:extLst>
              <a:ext uri="{FF2B5EF4-FFF2-40B4-BE49-F238E27FC236}">
                <a16:creationId xmlns:a16="http://schemas.microsoft.com/office/drawing/2014/main" id="{955D9037-73E0-4B0C-B153-A32843B27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4" y="2276432"/>
            <a:ext cx="3806841" cy="4577409"/>
          </a:xfrm>
          <a:prstGeom prst="rect">
            <a:avLst/>
          </a:prstGeom>
        </p:spPr>
      </p:pic>
      <p:sp>
        <p:nvSpPr>
          <p:cNvPr id="8" name="ZoneTexte 7">
            <a:extLst>
              <a:ext uri="{FF2B5EF4-FFF2-40B4-BE49-F238E27FC236}">
                <a16:creationId xmlns:a16="http://schemas.microsoft.com/office/drawing/2014/main" id="{40F491FC-D9F0-44A0-9743-2B6C3E63C56E}"/>
              </a:ext>
            </a:extLst>
          </p:cNvPr>
          <p:cNvSpPr txBox="1"/>
          <p:nvPr/>
        </p:nvSpPr>
        <p:spPr>
          <a:xfrm>
            <a:off x="204387" y="1684888"/>
            <a:ext cx="4019434" cy="400110"/>
          </a:xfrm>
          <a:prstGeom prst="rect">
            <a:avLst/>
          </a:prstGeom>
          <a:noFill/>
        </p:spPr>
        <p:txBody>
          <a:bodyPr wrap="none" rtlCol="0">
            <a:spAutoFit/>
          </a:bodyPr>
          <a:lstStyle/>
          <a:p>
            <a:r>
              <a:rPr lang="fr-FR" sz="2000" b="1" dirty="0"/>
              <a:t>Une barrière imposée par le Nord …</a:t>
            </a:r>
          </a:p>
        </p:txBody>
      </p:sp>
      <p:sp>
        <p:nvSpPr>
          <p:cNvPr id="10" name="ZoneTexte 9">
            <a:extLst>
              <a:ext uri="{FF2B5EF4-FFF2-40B4-BE49-F238E27FC236}">
                <a16:creationId xmlns:a16="http://schemas.microsoft.com/office/drawing/2014/main" id="{14B0FCDE-3D58-477A-BA6B-712FD6733ACB}"/>
              </a:ext>
            </a:extLst>
          </p:cNvPr>
          <p:cNvSpPr txBox="1"/>
          <p:nvPr/>
        </p:nvSpPr>
        <p:spPr>
          <a:xfrm>
            <a:off x="3797036" y="1682131"/>
            <a:ext cx="3472682" cy="400110"/>
          </a:xfrm>
          <a:prstGeom prst="rect">
            <a:avLst/>
          </a:prstGeom>
          <a:noFill/>
        </p:spPr>
        <p:txBody>
          <a:bodyPr wrap="none" rtlCol="0">
            <a:spAutoFit/>
          </a:bodyPr>
          <a:lstStyle/>
          <a:p>
            <a:r>
              <a:rPr lang="fr-FR" sz="2000" b="1" dirty="0"/>
              <a:t>… mais contournée par le Sud !</a:t>
            </a:r>
          </a:p>
        </p:txBody>
      </p:sp>
      <p:sp>
        <p:nvSpPr>
          <p:cNvPr id="12" name="ZoneTexte 11">
            <a:extLst>
              <a:ext uri="{FF2B5EF4-FFF2-40B4-BE49-F238E27FC236}">
                <a16:creationId xmlns:a16="http://schemas.microsoft.com/office/drawing/2014/main" id="{D7C3CA93-02FC-4EA2-9F5E-0D0139A78E86}"/>
              </a:ext>
            </a:extLst>
          </p:cNvPr>
          <p:cNvSpPr txBox="1"/>
          <p:nvPr/>
        </p:nvSpPr>
        <p:spPr>
          <a:xfrm>
            <a:off x="3520423" y="2282135"/>
            <a:ext cx="5151154" cy="400110"/>
          </a:xfrm>
          <a:prstGeom prst="rect">
            <a:avLst/>
          </a:prstGeom>
          <a:solidFill>
            <a:schemeClr val="bg1"/>
          </a:solidFill>
        </p:spPr>
        <p:txBody>
          <a:bodyPr wrap="none" rtlCol="0">
            <a:spAutoFit/>
          </a:bodyPr>
          <a:lstStyle/>
          <a:p>
            <a:r>
              <a:rPr lang="fr-FR" sz="2000" b="1" u="sng" dirty="0"/>
              <a:t>En dépit des mesures dissuasives anti migrants</a:t>
            </a:r>
          </a:p>
        </p:txBody>
      </p:sp>
    </p:spTree>
    <p:extLst>
      <p:ext uri="{BB962C8B-B14F-4D97-AF65-F5344CB8AC3E}">
        <p14:creationId xmlns:p14="http://schemas.microsoft.com/office/powerpoint/2010/main" val="2992008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6F7C2D76-32E0-4B5B-8D27-FB686CF1D2E0}"/>
              </a:ext>
            </a:extLst>
          </p:cNvPr>
          <p:cNvSpPr txBox="1"/>
          <p:nvPr/>
        </p:nvSpPr>
        <p:spPr>
          <a:xfrm>
            <a:off x="3473471" y="1124035"/>
            <a:ext cx="5110823"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Documents complémentaires</a:t>
            </a:r>
          </a:p>
        </p:txBody>
      </p:sp>
      <p:sp>
        <p:nvSpPr>
          <p:cNvPr id="12" name="ZoneTexte 11">
            <a:hlinkClick r:id="rId2" action="ppaction://hlinkfile"/>
            <a:extLst>
              <a:ext uri="{FF2B5EF4-FFF2-40B4-BE49-F238E27FC236}">
                <a16:creationId xmlns:a16="http://schemas.microsoft.com/office/drawing/2014/main" id="{D7C3CA93-02FC-4EA2-9F5E-0D0139A78E86}"/>
              </a:ext>
            </a:extLst>
          </p:cNvPr>
          <p:cNvSpPr txBox="1"/>
          <p:nvPr/>
        </p:nvSpPr>
        <p:spPr>
          <a:xfrm>
            <a:off x="123024" y="5726776"/>
            <a:ext cx="2444327" cy="830997"/>
          </a:xfrm>
          <a:prstGeom prst="rect">
            <a:avLst/>
          </a:prstGeom>
          <a:solidFill>
            <a:schemeClr val="bg1">
              <a:lumMod val="75000"/>
            </a:schemeClr>
          </a:solidFill>
          <a:ln w="12700">
            <a:solidFill>
              <a:schemeClr val="tx1"/>
            </a:solidFill>
          </a:ln>
        </p:spPr>
        <p:txBody>
          <a:bodyPr wrap="square" rtlCol="0">
            <a:spAutoFit/>
          </a:bodyPr>
          <a:lstStyle/>
          <a:p>
            <a:pPr algn="ctr"/>
            <a:r>
              <a:rPr lang="fr-FR" sz="2400" b="1" u="sng" dirty="0">
                <a:latin typeface="Arial Black" panose="020B0A04020102020204" pitchFamily="34" charset="0"/>
              </a:rPr>
              <a:t>Juin 2018 :</a:t>
            </a:r>
          </a:p>
          <a:p>
            <a:pPr algn="ctr"/>
            <a:r>
              <a:rPr lang="fr-FR" sz="2400" b="1" i="1" dirty="0"/>
              <a:t>La </a:t>
            </a:r>
            <a:r>
              <a:rPr lang="fr-FR" sz="2400" b="1" i="1" dirty="0" err="1"/>
              <a:t>Bestia</a:t>
            </a:r>
            <a:endParaRPr lang="fr-FR" sz="2400" b="1" i="1" dirty="0"/>
          </a:p>
        </p:txBody>
      </p:sp>
      <p:pic>
        <p:nvPicPr>
          <p:cNvPr id="3" name="Image 2">
            <a:extLst>
              <a:ext uri="{FF2B5EF4-FFF2-40B4-BE49-F238E27FC236}">
                <a16:creationId xmlns:a16="http://schemas.microsoft.com/office/drawing/2014/main" id="{9A6CB916-E584-47BB-9C1C-8E9B6D06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476" y="1751194"/>
            <a:ext cx="5679831" cy="3691890"/>
          </a:xfrm>
          <a:prstGeom prst="rect">
            <a:avLst/>
          </a:prstGeom>
        </p:spPr>
      </p:pic>
      <p:sp>
        <p:nvSpPr>
          <p:cNvPr id="15" name="ZoneTexte 14">
            <a:hlinkClick r:id="rId4" action="ppaction://hlinkfile"/>
            <a:extLst>
              <a:ext uri="{FF2B5EF4-FFF2-40B4-BE49-F238E27FC236}">
                <a16:creationId xmlns:a16="http://schemas.microsoft.com/office/drawing/2014/main" id="{D2EB3BD4-58AC-4763-A67B-E3FB5B0B0823}"/>
              </a:ext>
            </a:extLst>
          </p:cNvPr>
          <p:cNvSpPr txBox="1"/>
          <p:nvPr/>
        </p:nvSpPr>
        <p:spPr>
          <a:xfrm>
            <a:off x="2860361" y="5708015"/>
            <a:ext cx="3147713" cy="830997"/>
          </a:xfrm>
          <a:prstGeom prst="rect">
            <a:avLst/>
          </a:prstGeom>
          <a:solidFill>
            <a:schemeClr val="bg1">
              <a:lumMod val="75000"/>
            </a:schemeClr>
          </a:solidFill>
          <a:ln w="12700">
            <a:solidFill>
              <a:schemeClr val="tx1"/>
            </a:solidFill>
          </a:ln>
        </p:spPr>
        <p:txBody>
          <a:bodyPr wrap="square" rtlCol="0">
            <a:spAutoFit/>
          </a:bodyPr>
          <a:lstStyle/>
          <a:p>
            <a:pPr algn="ctr"/>
            <a:r>
              <a:rPr lang="fr-FR" sz="2400" b="1" u="sng" dirty="0" err="1">
                <a:latin typeface="Arial Black" panose="020B0A04020102020204" pitchFamily="34" charset="0"/>
              </a:rPr>
              <a:t>Nov</a:t>
            </a:r>
            <a:r>
              <a:rPr lang="fr-FR" sz="2400" b="1" u="sng" dirty="0">
                <a:latin typeface="Arial Black" panose="020B0A04020102020204" pitchFamily="34" charset="0"/>
              </a:rPr>
              <a:t> 2018 :</a:t>
            </a:r>
          </a:p>
          <a:p>
            <a:pPr algn="ctr"/>
            <a:r>
              <a:rPr lang="fr-FR" sz="2400" b="1" i="1" dirty="0"/>
              <a:t>La peur de l’invasion </a:t>
            </a:r>
            <a:r>
              <a:rPr lang="fr-FR" sz="2000" b="1" dirty="0"/>
              <a:t>(1)</a:t>
            </a:r>
            <a:endParaRPr lang="fr-FR" sz="2400" b="1" dirty="0"/>
          </a:p>
        </p:txBody>
      </p:sp>
      <p:sp>
        <p:nvSpPr>
          <p:cNvPr id="16" name="ZoneTexte 15">
            <a:hlinkClick r:id="rId5" action="ppaction://hlinkfile"/>
            <a:extLst>
              <a:ext uri="{FF2B5EF4-FFF2-40B4-BE49-F238E27FC236}">
                <a16:creationId xmlns:a16="http://schemas.microsoft.com/office/drawing/2014/main" id="{0A517E6D-14CF-4540-B80E-5191318DF30D}"/>
              </a:ext>
            </a:extLst>
          </p:cNvPr>
          <p:cNvSpPr txBox="1"/>
          <p:nvPr/>
        </p:nvSpPr>
        <p:spPr>
          <a:xfrm>
            <a:off x="6166271" y="5708014"/>
            <a:ext cx="3171158" cy="830997"/>
          </a:xfrm>
          <a:prstGeom prst="rect">
            <a:avLst/>
          </a:prstGeom>
          <a:solidFill>
            <a:schemeClr val="bg1">
              <a:lumMod val="75000"/>
            </a:schemeClr>
          </a:solidFill>
          <a:ln w="12700">
            <a:solidFill>
              <a:schemeClr val="tx1"/>
            </a:solidFill>
          </a:ln>
        </p:spPr>
        <p:txBody>
          <a:bodyPr wrap="square" rtlCol="0">
            <a:spAutoFit/>
          </a:bodyPr>
          <a:lstStyle/>
          <a:p>
            <a:pPr algn="ctr"/>
            <a:r>
              <a:rPr lang="fr-FR" sz="2400" b="1" u="sng" dirty="0" err="1">
                <a:latin typeface="Arial Black" panose="020B0A04020102020204" pitchFamily="34" charset="0"/>
              </a:rPr>
              <a:t>Nov</a:t>
            </a:r>
            <a:r>
              <a:rPr lang="fr-FR" sz="2400" b="1" u="sng" dirty="0">
                <a:latin typeface="Arial Black" panose="020B0A04020102020204" pitchFamily="34" charset="0"/>
              </a:rPr>
              <a:t> 2018 :</a:t>
            </a:r>
          </a:p>
          <a:p>
            <a:pPr algn="ctr"/>
            <a:r>
              <a:rPr lang="fr-FR" sz="2400" b="1" i="1" dirty="0"/>
              <a:t>La peur de l’invasion </a:t>
            </a:r>
            <a:r>
              <a:rPr lang="fr-FR" sz="2000" b="1" dirty="0"/>
              <a:t>(2)</a:t>
            </a:r>
            <a:endParaRPr lang="fr-FR" sz="2400" b="1" dirty="0"/>
          </a:p>
        </p:txBody>
      </p:sp>
      <p:sp>
        <p:nvSpPr>
          <p:cNvPr id="17" name="ZoneTexte 16">
            <a:hlinkClick r:id="rId6" action="ppaction://hlinkfile"/>
            <a:extLst>
              <a:ext uri="{FF2B5EF4-FFF2-40B4-BE49-F238E27FC236}">
                <a16:creationId xmlns:a16="http://schemas.microsoft.com/office/drawing/2014/main" id="{D7436024-C9AE-41CF-809C-488C2C572ADA}"/>
              </a:ext>
            </a:extLst>
          </p:cNvPr>
          <p:cNvSpPr txBox="1"/>
          <p:nvPr/>
        </p:nvSpPr>
        <p:spPr>
          <a:xfrm>
            <a:off x="9589408" y="5708013"/>
            <a:ext cx="2444327" cy="830997"/>
          </a:xfrm>
          <a:prstGeom prst="rect">
            <a:avLst/>
          </a:prstGeom>
          <a:solidFill>
            <a:schemeClr val="bg1">
              <a:lumMod val="75000"/>
            </a:schemeClr>
          </a:solidFill>
          <a:ln w="12700">
            <a:solidFill>
              <a:schemeClr val="tx1"/>
            </a:solidFill>
          </a:ln>
        </p:spPr>
        <p:txBody>
          <a:bodyPr wrap="square" rtlCol="0">
            <a:spAutoFit/>
          </a:bodyPr>
          <a:lstStyle/>
          <a:p>
            <a:pPr algn="ctr"/>
            <a:r>
              <a:rPr lang="fr-FR" sz="2400" b="1" u="sng" dirty="0" err="1">
                <a:latin typeface="Arial Black" panose="020B0A04020102020204" pitchFamily="34" charset="0"/>
              </a:rPr>
              <a:t>Janv</a:t>
            </a:r>
            <a:r>
              <a:rPr lang="fr-FR" sz="2400" b="1" u="sng" dirty="0">
                <a:latin typeface="Arial Black" panose="020B0A04020102020204" pitchFamily="34" charset="0"/>
              </a:rPr>
              <a:t> 2019 :</a:t>
            </a:r>
          </a:p>
          <a:p>
            <a:pPr algn="ctr"/>
            <a:r>
              <a:rPr lang="fr-FR" sz="2400" b="1" i="1" dirty="0"/>
              <a:t>Le mur de Trump</a:t>
            </a:r>
          </a:p>
        </p:txBody>
      </p:sp>
    </p:spTree>
    <p:extLst>
      <p:ext uri="{BB962C8B-B14F-4D97-AF65-F5344CB8AC3E}">
        <p14:creationId xmlns:p14="http://schemas.microsoft.com/office/powerpoint/2010/main" val="655753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10" name="ZoneTexte 9">
            <a:extLst>
              <a:ext uri="{FF2B5EF4-FFF2-40B4-BE49-F238E27FC236}">
                <a16:creationId xmlns:a16="http://schemas.microsoft.com/office/drawing/2014/main" id="{40DC10CB-E593-4EE0-8EF9-8948A277CD98}"/>
              </a:ext>
            </a:extLst>
          </p:cNvPr>
          <p:cNvSpPr txBox="1"/>
          <p:nvPr/>
        </p:nvSpPr>
        <p:spPr>
          <a:xfrm>
            <a:off x="1783490" y="1343055"/>
            <a:ext cx="7669792" cy="461665"/>
          </a:xfrm>
          <a:prstGeom prst="rect">
            <a:avLst/>
          </a:prstGeom>
          <a:noFill/>
        </p:spPr>
        <p:txBody>
          <a:bodyPr wrap="none" rtlCol="0">
            <a:spAutoFit/>
          </a:bodyPr>
          <a:lstStyle/>
          <a:p>
            <a:pPr algn="ctr"/>
            <a:r>
              <a:rPr lang="fr-FR" sz="2400" b="1" u="sng" dirty="0">
                <a:solidFill>
                  <a:schemeClr val="accent1"/>
                </a:solidFill>
                <a:latin typeface="Arial Black" panose="020B0A04020102020204" pitchFamily="34" charset="0"/>
                <a:cs typeface="Times New Roman" panose="02020603050405020304" pitchFamily="18" charset="0"/>
              </a:rPr>
              <a:t>Trois idées fortes à faire retenir aux élèves :</a:t>
            </a:r>
          </a:p>
        </p:txBody>
      </p:sp>
      <p:sp>
        <p:nvSpPr>
          <p:cNvPr id="11" name="ZoneTexte 10">
            <a:extLst>
              <a:ext uri="{FF2B5EF4-FFF2-40B4-BE49-F238E27FC236}">
                <a16:creationId xmlns:a16="http://schemas.microsoft.com/office/drawing/2014/main" id="{C8E0E441-EFDE-4F90-A535-17E511D30AF8}"/>
              </a:ext>
            </a:extLst>
          </p:cNvPr>
          <p:cNvSpPr txBox="1"/>
          <p:nvPr/>
        </p:nvSpPr>
        <p:spPr>
          <a:xfrm>
            <a:off x="0" y="1997225"/>
            <a:ext cx="12191999" cy="2308324"/>
          </a:xfrm>
          <a:prstGeom prst="rect">
            <a:avLst/>
          </a:prstGeom>
          <a:noFill/>
        </p:spPr>
        <p:txBody>
          <a:bodyPr wrap="square" rtlCol="0">
            <a:spAutoFit/>
          </a:bodyPr>
          <a:lstStyle/>
          <a:p>
            <a:pPr marL="457200" lvl="0" indent="-457200" algn="just">
              <a:buFont typeface="Wingdings" panose="05000000000000000000" pitchFamily="2" charset="2"/>
              <a:buChar char="§"/>
            </a:pPr>
            <a:r>
              <a:rPr lang="fr-FR" sz="2800" dirty="0"/>
              <a:t>Une frontière entre de deux États mais aussi entre le Nord et le Sud.</a:t>
            </a:r>
          </a:p>
          <a:p>
            <a:pPr lvl="0" algn="just"/>
            <a:endParaRPr lang="fr-FR" sz="1600" dirty="0"/>
          </a:p>
          <a:p>
            <a:pPr marL="457200" lvl="0" indent="-457200" algn="just">
              <a:buFont typeface="Wingdings" panose="05000000000000000000" pitchFamily="2" charset="2"/>
              <a:buChar char="§"/>
            </a:pPr>
            <a:r>
              <a:rPr lang="fr-FR" sz="2800" dirty="0"/>
              <a:t>Une frontière économique devenue un enjeu migratoire.</a:t>
            </a:r>
          </a:p>
          <a:p>
            <a:pPr lvl="0" algn="just"/>
            <a:endParaRPr lang="fr-FR" sz="1600" dirty="0"/>
          </a:p>
          <a:p>
            <a:pPr marL="457200" lvl="0" indent="-457200" algn="just">
              <a:buFont typeface="Wingdings" panose="05000000000000000000" pitchFamily="2" charset="2"/>
              <a:buChar char="§"/>
            </a:pPr>
            <a:r>
              <a:rPr lang="fr-FR" sz="2800" dirty="0"/>
              <a:t>Très forte interdépendance des deux territoires, région transfrontalière en formation.</a:t>
            </a:r>
          </a:p>
        </p:txBody>
      </p:sp>
    </p:spTree>
    <p:extLst>
      <p:ext uri="{BB962C8B-B14F-4D97-AF65-F5344CB8AC3E}">
        <p14:creationId xmlns:p14="http://schemas.microsoft.com/office/powerpoint/2010/main" val="3603478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sp>
        <p:nvSpPr>
          <p:cNvPr id="6" name="ZoneTexte 5">
            <a:extLst>
              <a:ext uri="{FF2B5EF4-FFF2-40B4-BE49-F238E27FC236}">
                <a16:creationId xmlns:a16="http://schemas.microsoft.com/office/drawing/2014/main" id="{6F7C2D76-32E0-4B5B-8D27-FB686CF1D2E0}"/>
              </a:ext>
            </a:extLst>
          </p:cNvPr>
          <p:cNvSpPr txBox="1"/>
          <p:nvPr/>
        </p:nvSpPr>
        <p:spPr>
          <a:xfrm>
            <a:off x="3958431" y="1291966"/>
            <a:ext cx="3321807"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Pour aller plus loin</a:t>
            </a:r>
          </a:p>
        </p:txBody>
      </p:sp>
      <p:pic>
        <p:nvPicPr>
          <p:cNvPr id="8" name="Image 7">
            <a:extLst>
              <a:ext uri="{FF2B5EF4-FFF2-40B4-BE49-F238E27FC236}">
                <a16:creationId xmlns:a16="http://schemas.microsoft.com/office/drawing/2014/main" id="{661B8B1A-76D3-4E69-8D70-863B0D7DB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4" y="2329874"/>
            <a:ext cx="2516370" cy="3812401"/>
          </a:xfrm>
          <a:prstGeom prst="rect">
            <a:avLst/>
          </a:prstGeom>
        </p:spPr>
      </p:pic>
      <p:pic>
        <p:nvPicPr>
          <p:cNvPr id="18" name="Image 17">
            <a:extLst>
              <a:ext uri="{FF2B5EF4-FFF2-40B4-BE49-F238E27FC236}">
                <a16:creationId xmlns:a16="http://schemas.microsoft.com/office/drawing/2014/main" id="{CE92455B-DF3E-467E-A7D1-28C221841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692" y="2329874"/>
            <a:ext cx="2641478" cy="3812401"/>
          </a:xfrm>
          <a:prstGeom prst="rect">
            <a:avLst/>
          </a:prstGeom>
        </p:spPr>
      </p:pic>
      <p:pic>
        <p:nvPicPr>
          <p:cNvPr id="20" name="Image 19">
            <a:hlinkClick r:id="rId4" action="ppaction://hlinkfile"/>
            <a:extLst>
              <a:ext uri="{FF2B5EF4-FFF2-40B4-BE49-F238E27FC236}">
                <a16:creationId xmlns:a16="http://schemas.microsoft.com/office/drawing/2014/main" id="{48843266-6AEB-4C77-9CCB-BCD701E47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294" y="1696177"/>
            <a:ext cx="3470022" cy="4949230"/>
          </a:xfrm>
          <a:prstGeom prst="rect">
            <a:avLst/>
          </a:prstGeom>
          <a:ln w="38100">
            <a:solidFill>
              <a:srgbClr val="FF0000"/>
            </a:solidFill>
          </a:ln>
        </p:spPr>
      </p:pic>
      <p:pic>
        <p:nvPicPr>
          <p:cNvPr id="23" name="Image 22">
            <a:extLst>
              <a:ext uri="{FF2B5EF4-FFF2-40B4-BE49-F238E27FC236}">
                <a16:creationId xmlns:a16="http://schemas.microsoft.com/office/drawing/2014/main" id="{FA123EA3-F763-48CC-A32E-E40D3AF6B3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6059" y="2329874"/>
            <a:ext cx="2864457" cy="3819276"/>
          </a:xfrm>
          <a:prstGeom prst="rect">
            <a:avLst/>
          </a:prstGeom>
        </p:spPr>
      </p:pic>
    </p:spTree>
    <p:extLst>
      <p:ext uri="{BB962C8B-B14F-4D97-AF65-F5344CB8AC3E}">
        <p14:creationId xmlns:p14="http://schemas.microsoft.com/office/powerpoint/2010/main" val="268586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6858288"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L’exemple de la frontière EU / Mexique :</a:t>
            </a:r>
          </a:p>
        </p:txBody>
      </p:sp>
      <p:sp>
        <p:nvSpPr>
          <p:cNvPr id="9" name="ZoneTexte 8">
            <a:extLst>
              <a:ext uri="{FF2B5EF4-FFF2-40B4-BE49-F238E27FC236}">
                <a16:creationId xmlns:a16="http://schemas.microsoft.com/office/drawing/2014/main" id="{45CCEE34-7283-4AFD-BF29-63C62F84E3BD}"/>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1 : </a:t>
            </a:r>
            <a:r>
              <a:rPr lang="fr-FR" sz="2800" i="1" dirty="0">
                <a:solidFill>
                  <a:srgbClr val="FF0000"/>
                </a:solidFill>
                <a:latin typeface="Arial Black" panose="020B0A04020102020204" pitchFamily="34" charset="0"/>
              </a:rPr>
              <a:t>Tracer des frontières pour se protéger</a:t>
            </a:r>
          </a:p>
        </p:txBody>
      </p:sp>
      <p:pic>
        <p:nvPicPr>
          <p:cNvPr id="10" name="Image 9">
            <a:hlinkClick r:id="rId2" action="ppaction://hlinkfile"/>
            <a:extLst>
              <a:ext uri="{FF2B5EF4-FFF2-40B4-BE49-F238E27FC236}">
                <a16:creationId xmlns:a16="http://schemas.microsoft.com/office/drawing/2014/main" id="{0D23F971-587B-49C9-A348-AE0DB3D1A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210" y="2348423"/>
            <a:ext cx="3162815" cy="4217085"/>
          </a:xfrm>
          <a:prstGeom prst="rect">
            <a:avLst/>
          </a:prstGeom>
          <a:ln w="38100">
            <a:solidFill>
              <a:srgbClr val="FF0000"/>
            </a:solidFill>
          </a:ln>
        </p:spPr>
      </p:pic>
      <p:sp>
        <p:nvSpPr>
          <p:cNvPr id="11" name="ZoneTexte 10">
            <a:extLst>
              <a:ext uri="{FF2B5EF4-FFF2-40B4-BE49-F238E27FC236}">
                <a16:creationId xmlns:a16="http://schemas.microsoft.com/office/drawing/2014/main" id="{AA073C33-9257-4A6E-8AF4-98CD9B5703F7}"/>
              </a:ext>
            </a:extLst>
          </p:cNvPr>
          <p:cNvSpPr txBox="1"/>
          <p:nvPr/>
        </p:nvSpPr>
        <p:spPr>
          <a:xfrm>
            <a:off x="2801062" y="1778312"/>
            <a:ext cx="5905912" cy="369332"/>
          </a:xfrm>
          <a:prstGeom prst="rect">
            <a:avLst/>
          </a:prstGeom>
          <a:noFill/>
        </p:spPr>
        <p:txBody>
          <a:bodyPr wrap="none" rtlCol="0">
            <a:spAutoFit/>
          </a:bodyPr>
          <a:lstStyle/>
          <a:p>
            <a:r>
              <a:rPr lang="fr-FR" dirty="0">
                <a:latin typeface="Arial Black" panose="020B0A04020102020204" pitchFamily="34" charset="0"/>
              </a:rPr>
              <a:t>Activités pour les élèves (</a:t>
            </a:r>
            <a:r>
              <a:rPr lang="fr-FR" i="1" dirty="0">
                <a:latin typeface="Arial Black" panose="020B0A04020102020204" pitchFamily="34" charset="0"/>
              </a:rPr>
              <a:t>transdisciplinaires</a:t>
            </a:r>
            <a:r>
              <a:rPr lang="fr-FR" dirty="0">
                <a:latin typeface="Arial Black" panose="020B0A04020102020204" pitchFamily="34" charset="0"/>
              </a:rPr>
              <a:t>)</a:t>
            </a:r>
          </a:p>
        </p:txBody>
      </p:sp>
      <p:pic>
        <p:nvPicPr>
          <p:cNvPr id="12" name="Image 11">
            <a:hlinkClick r:id="rId4" action="ppaction://hlinkfile"/>
            <a:extLst>
              <a:ext uri="{FF2B5EF4-FFF2-40B4-BE49-F238E27FC236}">
                <a16:creationId xmlns:a16="http://schemas.microsoft.com/office/drawing/2014/main" id="{7B984E0D-7A51-48C5-BB69-E373384CB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66" y="2309446"/>
            <a:ext cx="4284785" cy="4223946"/>
          </a:xfrm>
          <a:prstGeom prst="rect">
            <a:avLst/>
          </a:prstGeom>
          <a:ln w="38100">
            <a:solidFill>
              <a:srgbClr val="FF0000"/>
            </a:solidFill>
          </a:ln>
        </p:spPr>
      </p:pic>
      <p:sp>
        <p:nvSpPr>
          <p:cNvPr id="8" name="ZoneTexte 7">
            <a:extLst>
              <a:ext uri="{FF2B5EF4-FFF2-40B4-BE49-F238E27FC236}">
                <a16:creationId xmlns:a16="http://schemas.microsoft.com/office/drawing/2014/main" id="{A537D603-5F49-49B0-98F1-88348A6C2AC3}"/>
              </a:ext>
            </a:extLst>
          </p:cNvPr>
          <p:cNvSpPr txBox="1"/>
          <p:nvPr/>
        </p:nvSpPr>
        <p:spPr>
          <a:xfrm>
            <a:off x="3958431" y="1291966"/>
            <a:ext cx="3321807" cy="461665"/>
          </a:xfrm>
          <a:prstGeom prst="rect">
            <a:avLst/>
          </a:prstGeom>
          <a:noFill/>
        </p:spPr>
        <p:txBody>
          <a:bodyPr wrap="none" rtlCol="0">
            <a:spAutoFit/>
          </a:bodyPr>
          <a:lstStyle/>
          <a:p>
            <a:r>
              <a:rPr lang="fr-FR" sz="2400" b="1" u="sng" dirty="0">
                <a:solidFill>
                  <a:schemeClr val="accent1"/>
                </a:solidFill>
                <a:latin typeface="Arial Black" panose="020B0A04020102020204" pitchFamily="34" charset="0"/>
                <a:cs typeface="Times New Roman" panose="02020603050405020304" pitchFamily="18" charset="0"/>
              </a:rPr>
              <a:t>Pour aller plus loin</a:t>
            </a:r>
          </a:p>
        </p:txBody>
      </p:sp>
    </p:spTree>
    <p:extLst>
      <p:ext uri="{BB962C8B-B14F-4D97-AF65-F5344CB8AC3E}">
        <p14:creationId xmlns:p14="http://schemas.microsoft.com/office/powerpoint/2010/main" val="495587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533870"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 frontières maritimes :</a:t>
            </a:r>
          </a:p>
        </p:txBody>
      </p:sp>
      <p:sp>
        <p:nvSpPr>
          <p:cNvPr id="11" name="ZoneTexte 10">
            <a:extLst>
              <a:ext uri="{FF2B5EF4-FFF2-40B4-BE49-F238E27FC236}">
                <a16:creationId xmlns:a16="http://schemas.microsoft.com/office/drawing/2014/main" id="{8A77218C-DB6B-4815-BCD5-E72C0186388E}"/>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2 : </a:t>
            </a:r>
            <a:r>
              <a:rPr lang="fr-FR" sz="2800" i="1" dirty="0">
                <a:solidFill>
                  <a:srgbClr val="FF0000"/>
                </a:solidFill>
                <a:latin typeface="Arial Black" panose="020B0A04020102020204" pitchFamily="34" charset="0"/>
              </a:rPr>
              <a:t>Les frontières en débat</a:t>
            </a:r>
          </a:p>
        </p:txBody>
      </p:sp>
    </p:spTree>
    <p:extLst>
      <p:ext uri="{BB962C8B-B14F-4D97-AF65-F5344CB8AC3E}">
        <p14:creationId xmlns:p14="http://schemas.microsoft.com/office/powerpoint/2010/main" val="3936913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533870"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 frontières maritimes :</a:t>
            </a:r>
          </a:p>
        </p:txBody>
      </p:sp>
      <p:sp>
        <p:nvSpPr>
          <p:cNvPr id="11" name="ZoneTexte 10">
            <a:extLst>
              <a:ext uri="{FF2B5EF4-FFF2-40B4-BE49-F238E27FC236}">
                <a16:creationId xmlns:a16="http://schemas.microsoft.com/office/drawing/2014/main" id="{8A77218C-DB6B-4815-BCD5-E72C0186388E}"/>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2 : </a:t>
            </a:r>
            <a:r>
              <a:rPr lang="fr-FR" sz="2800" i="1" dirty="0">
                <a:solidFill>
                  <a:srgbClr val="FF0000"/>
                </a:solidFill>
                <a:latin typeface="Arial Black" panose="020B0A04020102020204" pitchFamily="34" charset="0"/>
              </a:rPr>
              <a:t>Les frontières en débat</a:t>
            </a:r>
          </a:p>
        </p:txBody>
      </p:sp>
      <p:pic>
        <p:nvPicPr>
          <p:cNvPr id="3" name="Image 2">
            <a:hlinkClick r:id="rId2" action="ppaction://hlinkfile"/>
            <a:extLst>
              <a:ext uri="{FF2B5EF4-FFF2-40B4-BE49-F238E27FC236}">
                <a16:creationId xmlns:a16="http://schemas.microsoft.com/office/drawing/2014/main" id="{BA1FB1FE-136E-4E81-ACFC-0514A0314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3" y="1992234"/>
            <a:ext cx="5868866" cy="3143250"/>
          </a:xfrm>
          <a:prstGeom prst="rect">
            <a:avLst/>
          </a:prstGeom>
          <a:ln w="38100">
            <a:solidFill>
              <a:srgbClr val="FF0000"/>
            </a:solidFill>
          </a:ln>
        </p:spPr>
      </p:pic>
      <p:sp>
        <p:nvSpPr>
          <p:cNvPr id="4" name="Rectangle 3">
            <a:extLst>
              <a:ext uri="{FF2B5EF4-FFF2-40B4-BE49-F238E27FC236}">
                <a16:creationId xmlns:a16="http://schemas.microsoft.com/office/drawing/2014/main" id="{6AA6CF6C-6309-41CF-87F8-59A136663270}"/>
              </a:ext>
            </a:extLst>
          </p:cNvPr>
          <p:cNvSpPr/>
          <p:nvPr/>
        </p:nvSpPr>
        <p:spPr>
          <a:xfrm>
            <a:off x="164124" y="5253469"/>
            <a:ext cx="5868865" cy="830997"/>
          </a:xfrm>
          <a:prstGeom prst="rect">
            <a:avLst/>
          </a:prstGeom>
        </p:spPr>
        <p:txBody>
          <a:bodyPr wrap="square">
            <a:spAutoFit/>
          </a:bodyPr>
          <a:lstStyle/>
          <a:p>
            <a:pPr lvl="0" algn="ctr"/>
            <a:r>
              <a:rPr lang="fr-FR" sz="2400" b="1" u="sng" dirty="0"/>
              <a:t>Montage vidéo 1 (6mm) :</a:t>
            </a:r>
          </a:p>
          <a:p>
            <a:pPr lvl="0" algn="ctr"/>
            <a:r>
              <a:rPr lang="fr-FR" sz="2400" b="1" i="1" dirty="0"/>
              <a:t>Des frontières sous l’océan + Questionnaire</a:t>
            </a:r>
            <a:endParaRPr lang="fr-FR" sz="2400" b="1" dirty="0"/>
          </a:p>
        </p:txBody>
      </p:sp>
      <p:pic>
        <p:nvPicPr>
          <p:cNvPr id="5" name="Image 4">
            <a:extLst>
              <a:ext uri="{FF2B5EF4-FFF2-40B4-BE49-F238E27FC236}">
                <a16:creationId xmlns:a16="http://schemas.microsoft.com/office/drawing/2014/main" id="{AC12CDA6-AC92-4D70-AD6C-EE3885443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337" y="1924093"/>
            <a:ext cx="5420459" cy="3279531"/>
          </a:xfrm>
          <a:prstGeom prst="rect">
            <a:avLst/>
          </a:prstGeom>
        </p:spPr>
      </p:pic>
      <p:sp>
        <p:nvSpPr>
          <p:cNvPr id="8" name="Rectangle 7">
            <a:extLst>
              <a:ext uri="{FF2B5EF4-FFF2-40B4-BE49-F238E27FC236}">
                <a16:creationId xmlns:a16="http://schemas.microsoft.com/office/drawing/2014/main" id="{01229559-1D78-474B-A1F3-BB28F41675D1}"/>
              </a:ext>
            </a:extLst>
          </p:cNvPr>
          <p:cNvSpPr/>
          <p:nvPr/>
        </p:nvSpPr>
        <p:spPr>
          <a:xfrm>
            <a:off x="6323135" y="5253468"/>
            <a:ext cx="5868865" cy="830997"/>
          </a:xfrm>
          <a:prstGeom prst="rect">
            <a:avLst/>
          </a:prstGeom>
        </p:spPr>
        <p:txBody>
          <a:bodyPr wrap="square">
            <a:spAutoFit/>
          </a:bodyPr>
          <a:lstStyle/>
          <a:p>
            <a:pPr lvl="0" algn="ctr"/>
            <a:r>
              <a:rPr lang="fr-FR" sz="2400" b="1" u="sng" dirty="0"/>
              <a:t>Élaboration d’un schéma</a:t>
            </a:r>
          </a:p>
          <a:p>
            <a:pPr lvl="0" algn="ctr"/>
            <a:r>
              <a:rPr lang="fr-FR" sz="2400" b="1" i="1" dirty="0"/>
              <a:t>Les conflits frontaliers du Golfe de Guinée</a:t>
            </a:r>
            <a:endParaRPr lang="fr-FR" sz="2400" b="1" dirty="0"/>
          </a:p>
        </p:txBody>
      </p:sp>
      <p:sp>
        <p:nvSpPr>
          <p:cNvPr id="9" name="ZoneTexte 8">
            <a:extLst>
              <a:ext uri="{FF2B5EF4-FFF2-40B4-BE49-F238E27FC236}">
                <a16:creationId xmlns:a16="http://schemas.microsoft.com/office/drawing/2014/main" id="{C933146E-DFCA-4ABA-A043-6204ABC9705C}"/>
              </a:ext>
            </a:extLst>
          </p:cNvPr>
          <p:cNvSpPr txBox="1"/>
          <p:nvPr/>
        </p:nvSpPr>
        <p:spPr>
          <a:xfrm>
            <a:off x="1345816" y="1333077"/>
            <a:ext cx="10403041" cy="400110"/>
          </a:xfrm>
          <a:prstGeom prst="rect">
            <a:avLst/>
          </a:prstGeom>
          <a:noFill/>
        </p:spPr>
        <p:txBody>
          <a:bodyPr wrap="none" rtlCol="0">
            <a:spAutoFit/>
          </a:bodyPr>
          <a:lstStyle/>
          <a:p>
            <a:pPr algn="ctr"/>
            <a:r>
              <a:rPr lang="fr-FR" sz="2000" b="1" u="sng" dirty="0">
                <a:latin typeface="Arial Black" panose="020B0A04020102020204" pitchFamily="34" charset="0"/>
                <a:cs typeface="Times New Roman" panose="02020603050405020304" pitchFamily="18" charset="0"/>
              </a:rPr>
              <a:t>Faire découvrir la notion de frontières maritimes et ses conséquences</a:t>
            </a:r>
            <a:endParaRPr lang="fr-FR" sz="2000" b="1" i="1" u="sng" dirty="0">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970890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25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25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533870"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 frontières maritimes :</a:t>
            </a:r>
          </a:p>
        </p:txBody>
      </p:sp>
      <p:sp>
        <p:nvSpPr>
          <p:cNvPr id="11" name="ZoneTexte 10">
            <a:extLst>
              <a:ext uri="{FF2B5EF4-FFF2-40B4-BE49-F238E27FC236}">
                <a16:creationId xmlns:a16="http://schemas.microsoft.com/office/drawing/2014/main" id="{8A77218C-DB6B-4815-BCD5-E72C0186388E}"/>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2 : </a:t>
            </a:r>
            <a:r>
              <a:rPr lang="fr-FR" sz="2800" i="1" dirty="0">
                <a:solidFill>
                  <a:srgbClr val="FF0000"/>
                </a:solidFill>
                <a:latin typeface="Arial Black" panose="020B0A04020102020204" pitchFamily="34" charset="0"/>
              </a:rPr>
              <a:t>Les frontières en débat</a:t>
            </a:r>
          </a:p>
        </p:txBody>
      </p:sp>
      <p:sp>
        <p:nvSpPr>
          <p:cNvPr id="4" name="Rectangle 3">
            <a:extLst>
              <a:ext uri="{FF2B5EF4-FFF2-40B4-BE49-F238E27FC236}">
                <a16:creationId xmlns:a16="http://schemas.microsoft.com/office/drawing/2014/main" id="{6AA6CF6C-6309-41CF-87F8-59A136663270}"/>
              </a:ext>
            </a:extLst>
          </p:cNvPr>
          <p:cNvSpPr/>
          <p:nvPr/>
        </p:nvSpPr>
        <p:spPr>
          <a:xfrm>
            <a:off x="0" y="5737877"/>
            <a:ext cx="6096000" cy="769441"/>
          </a:xfrm>
          <a:prstGeom prst="rect">
            <a:avLst/>
          </a:prstGeom>
        </p:spPr>
        <p:txBody>
          <a:bodyPr wrap="square">
            <a:spAutoFit/>
          </a:bodyPr>
          <a:lstStyle/>
          <a:p>
            <a:pPr lvl="0" algn="ctr"/>
            <a:r>
              <a:rPr lang="fr-FR" sz="2400" b="1" u="sng" dirty="0"/>
              <a:t>Montage vidéo 2 (2mm) :</a:t>
            </a:r>
          </a:p>
          <a:p>
            <a:pPr lvl="0" algn="ctr"/>
            <a:r>
              <a:rPr lang="fr-FR" sz="2000" b="1" i="1" dirty="0"/>
              <a:t>L’exemple de la Nouvelle Calédonie pour la France</a:t>
            </a:r>
            <a:endParaRPr lang="fr-FR" sz="2000" b="1" dirty="0"/>
          </a:p>
        </p:txBody>
      </p:sp>
      <p:sp>
        <p:nvSpPr>
          <p:cNvPr id="9" name="ZoneTexte 8">
            <a:extLst>
              <a:ext uri="{FF2B5EF4-FFF2-40B4-BE49-F238E27FC236}">
                <a16:creationId xmlns:a16="http://schemas.microsoft.com/office/drawing/2014/main" id="{B836F3B5-D887-4C74-8A4D-DAE9829647C8}"/>
              </a:ext>
            </a:extLst>
          </p:cNvPr>
          <p:cNvSpPr txBox="1"/>
          <p:nvPr/>
        </p:nvSpPr>
        <p:spPr>
          <a:xfrm>
            <a:off x="3098630" y="1369895"/>
            <a:ext cx="6449010" cy="400110"/>
          </a:xfrm>
          <a:prstGeom prst="rect">
            <a:avLst/>
          </a:prstGeom>
          <a:noFill/>
        </p:spPr>
        <p:txBody>
          <a:bodyPr wrap="none" rtlCol="0">
            <a:spAutoFit/>
          </a:bodyPr>
          <a:lstStyle/>
          <a:p>
            <a:pPr algn="ctr" fontAlgn="base"/>
            <a:r>
              <a:rPr lang="fr-FR" sz="2000" b="1" u="sng" dirty="0">
                <a:latin typeface="Arial Black" panose="020B0A04020102020204" pitchFamily="34" charset="0"/>
                <a:cs typeface="Times New Roman" panose="02020603050405020304" pitchFamily="18" charset="0"/>
              </a:rPr>
              <a:t>L’intérêt stratégique et économique des ZEE</a:t>
            </a:r>
          </a:p>
        </p:txBody>
      </p:sp>
      <p:pic>
        <p:nvPicPr>
          <p:cNvPr id="10" name="Image 9">
            <a:hlinkClick r:id="rId2" action="ppaction://hlinkfile"/>
            <a:extLst>
              <a:ext uri="{FF2B5EF4-FFF2-40B4-BE49-F238E27FC236}">
                <a16:creationId xmlns:a16="http://schemas.microsoft.com/office/drawing/2014/main" id="{F329B176-276E-4D98-B5F6-6F3A8F5E4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14" y="2220429"/>
            <a:ext cx="5679831" cy="3480574"/>
          </a:xfrm>
          <a:prstGeom prst="rect">
            <a:avLst/>
          </a:prstGeom>
          <a:ln w="28575">
            <a:solidFill>
              <a:srgbClr val="FF0000"/>
            </a:solidFill>
          </a:ln>
        </p:spPr>
      </p:pic>
      <p:pic>
        <p:nvPicPr>
          <p:cNvPr id="7" name="Image 6">
            <a:hlinkClick r:id="rId4" action="ppaction://hlinkfile"/>
            <a:extLst>
              <a:ext uri="{FF2B5EF4-FFF2-40B4-BE49-F238E27FC236}">
                <a16:creationId xmlns:a16="http://schemas.microsoft.com/office/drawing/2014/main" id="{487FEB96-709F-4E75-ADBD-F5DDD0DC4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455" y="2220429"/>
            <a:ext cx="5679831" cy="3480574"/>
          </a:xfrm>
          <a:prstGeom prst="rect">
            <a:avLst/>
          </a:prstGeom>
          <a:ln w="28575">
            <a:solidFill>
              <a:srgbClr val="FF0000"/>
            </a:solidFill>
          </a:ln>
        </p:spPr>
      </p:pic>
      <p:sp>
        <p:nvSpPr>
          <p:cNvPr id="8" name="Rectangle 7">
            <a:extLst>
              <a:ext uri="{FF2B5EF4-FFF2-40B4-BE49-F238E27FC236}">
                <a16:creationId xmlns:a16="http://schemas.microsoft.com/office/drawing/2014/main" id="{DE434DD2-CA69-4D27-A255-7D6DA9839C04}"/>
              </a:ext>
            </a:extLst>
          </p:cNvPr>
          <p:cNvSpPr/>
          <p:nvPr/>
        </p:nvSpPr>
        <p:spPr>
          <a:xfrm>
            <a:off x="6096000" y="5737877"/>
            <a:ext cx="5837286" cy="769441"/>
          </a:xfrm>
          <a:prstGeom prst="rect">
            <a:avLst/>
          </a:prstGeom>
        </p:spPr>
        <p:txBody>
          <a:bodyPr wrap="square">
            <a:spAutoFit/>
          </a:bodyPr>
          <a:lstStyle/>
          <a:p>
            <a:pPr lvl="0" algn="ctr"/>
            <a:r>
              <a:rPr lang="fr-FR" sz="2400" b="1" u="sng" dirty="0"/>
              <a:t>Montage vidéo 3 (2mm) :</a:t>
            </a:r>
          </a:p>
          <a:p>
            <a:pPr lvl="0" algn="ctr"/>
            <a:r>
              <a:rPr lang="fr-FR" sz="2000" b="1" i="1" dirty="0"/>
              <a:t>Les conséquences du Brexit pour les pécheurs français</a:t>
            </a:r>
            <a:endParaRPr lang="fr-FR" sz="2000" b="1" dirty="0"/>
          </a:p>
        </p:txBody>
      </p:sp>
    </p:spTree>
    <p:extLst>
      <p:ext uri="{BB962C8B-B14F-4D97-AF65-F5344CB8AC3E}">
        <p14:creationId xmlns:p14="http://schemas.microsoft.com/office/powerpoint/2010/main" val="267259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CF5987B4-11F5-4C19-A8CA-069566D9EF5C}"/>
              </a:ext>
            </a:extLst>
          </p:cNvPr>
          <p:cNvSpPr txBox="1"/>
          <p:nvPr/>
        </p:nvSpPr>
        <p:spPr>
          <a:xfrm>
            <a:off x="2492544" y="1193810"/>
            <a:ext cx="7206909" cy="523220"/>
          </a:xfrm>
          <a:prstGeom prst="rect">
            <a:avLst/>
          </a:prstGeom>
          <a:noFill/>
        </p:spPr>
        <p:txBody>
          <a:bodyPr wrap="none" rtlCol="0">
            <a:spAutoFit/>
          </a:bodyPr>
          <a:lstStyle/>
          <a:p>
            <a:pPr algn="ctr"/>
            <a:r>
              <a:rPr lang="fr-FR" sz="2800" u="sng" dirty="0">
                <a:solidFill>
                  <a:schemeClr val="tx2"/>
                </a:solidFill>
                <a:latin typeface="Arial Black" panose="020B0A04020102020204" pitchFamily="34" charset="0"/>
              </a:rPr>
              <a:t>L’évaluation de la spécialité</a:t>
            </a:r>
            <a:r>
              <a:rPr lang="fr-FR" sz="2800" dirty="0">
                <a:solidFill>
                  <a:schemeClr val="tx2"/>
                </a:solidFill>
                <a:latin typeface="Arial Black" panose="020B0A04020102020204" pitchFamily="34" charset="0"/>
              </a:rPr>
              <a:t> </a:t>
            </a:r>
            <a:r>
              <a:rPr lang="fr-FR" sz="2400" dirty="0">
                <a:solidFill>
                  <a:schemeClr val="tx2"/>
                </a:solidFill>
                <a:latin typeface="Arial Black" panose="020B0A04020102020204" pitchFamily="34" charset="0"/>
              </a:rPr>
              <a:t>(Rappel)</a:t>
            </a:r>
            <a:endParaRPr lang="fr-FR" sz="2800" dirty="0">
              <a:solidFill>
                <a:schemeClr val="tx2"/>
              </a:solidFill>
              <a:latin typeface="Arial Black" panose="020B0A04020102020204" pitchFamily="34" charset="0"/>
            </a:endParaRPr>
          </a:p>
        </p:txBody>
      </p:sp>
      <p:sp>
        <p:nvSpPr>
          <p:cNvPr id="2" name="ZoneTexte 1">
            <a:extLst>
              <a:ext uri="{FF2B5EF4-FFF2-40B4-BE49-F238E27FC236}">
                <a16:creationId xmlns:a16="http://schemas.microsoft.com/office/drawing/2014/main" id="{2359A433-909F-4628-8789-123E14F2ABE9}"/>
              </a:ext>
            </a:extLst>
          </p:cNvPr>
          <p:cNvSpPr txBox="1"/>
          <p:nvPr/>
        </p:nvSpPr>
        <p:spPr>
          <a:xfrm>
            <a:off x="618392" y="1864437"/>
            <a:ext cx="10955215" cy="2943563"/>
          </a:xfrm>
          <a:prstGeom prst="rect">
            <a:avLst/>
          </a:prstGeom>
          <a:noFill/>
        </p:spPr>
        <p:txBody>
          <a:bodyPr wrap="square" rtlCol="0">
            <a:spAutoFit/>
          </a:bodyPr>
          <a:lstStyle/>
          <a:p>
            <a:pPr indent="633413" algn="just">
              <a:lnSpc>
                <a:spcPct val="200000"/>
              </a:lnSpc>
            </a:pPr>
            <a:r>
              <a:rPr lang="fr-FR" sz="2400" dirty="0"/>
              <a:t>« L’épreuve est </a:t>
            </a:r>
            <a:r>
              <a:rPr lang="fr-FR" sz="2400" b="1" u="sng" dirty="0"/>
              <a:t>une composition</a:t>
            </a:r>
            <a:r>
              <a:rPr lang="fr-FR" sz="2400" dirty="0"/>
              <a:t>. Elle évalue les capacités d’analyse, la maîtrise des connaissances et la capacité à les organiser, la capacité à rédiger ainsi que la maîtrise de différents langages. Le sujet de la composition porte </a:t>
            </a:r>
            <a:r>
              <a:rPr lang="fr-FR" sz="2400" b="1" u="sng" dirty="0"/>
              <a:t>sur l’un des axes </a:t>
            </a:r>
            <a:r>
              <a:rPr lang="fr-FR" sz="2400" dirty="0"/>
              <a:t>ou sur </a:t>
            </a:r>
            <a:r>
              <a:rPr lang="fr-FR" sz="2400" b="1" u="sng" dirty="0"/>
              <a:t>l’objet de travail conclusif </a:t>
            </a:r>
            <a:r>
              <a:rPr lang="fr-FR" sz="2400" dirty="0"/>
              <a:t>d’un thème. »</a:t>
            </a:r>
          </a:p>
        </p:txBody>
      </p:sp>
      <p:sp>
        <p:nvSpPr>
          <p:cNvPr id="5" name="Rectangle 4">
            <a:extLst>
              <a:ext uri="{FF2B5EF4-FFF2-40B4-BE49-F238E27FC236}">
                <a16:creationId xmlns:a16="http://schemas.microsoft.com/office/drawing/2014/main" id="{76BDF158-7215-4E95-AD70-D83159546E98}"/>
              </a:ext>
            </a:extLst>
          </p:cNvPr>
          <p:cNvSpPr/>
          <p:nvPr/>
        </p:nvSpPr>
        <p:spPr>
          <a:xfrm>
            <a:off x="6553823" y="6029714"/>
            <a:ext cx="5548635" cy="523220"/>
          </a:xfrm>
          <a:prstGeom prst="rect">
            <a:avLst/>
          </a:prstGeom>
        </p:spPr>
        <p:txBody>
          <a:bodyPr wrap="none">
            <a:spAutoFit/>
          </a:bodyPr>
          <a:lstStyle/>
          <a:p>
            <a:r>
              <a:rPr lang="fr-FR" sz="2800" i="1" dirty="0">
                <a:latin typeface="Calibri" panose="020F0502020204030204" pitchFamily="34" charset="0"/>
                <a:ea typeface="Times New Roman" panose="02020603050405020304" pitchFamily="18" charset="0"/>
                <a:cs typeface="Times New Roman" panose="02020603050405020304" pitchFamily="18" charset="0"/>
              </a:rPr>
              <a:t> </a:t>
            </a:r>
            <a:r>
              <a:rPr lang="fr-FR" dirty="0">
                <a:solidFill>
                  <a:srgbClr val="FF0000"/>
                </a:solidFill>
                <a:latin typeface="Arial Black" panose="020B0A04020102020204" pitchFamily="34" charset="0"/>
                <a:ea typeface="Times New Roman" panose="02020603050405020304" pitchFamily="18" charset="0"/>
                <a:cs typeface="Times New Roman" panose="02020603050405020304" pitchFamily="18" charset="0"/>
              </a:rPr>
              <a:t>(2 heures d’évaluation + 1h de correction)</a:t>
            </a:r>
            <a:endParaRPr lang="fr-FR" dirty="0"/>
          </a:p>
        </p:txBody>
      </p:sp>
      <p:sp>
        <p:nvSpPr>
          <p:cNvPr id="6" name="ZoneTexte 5">
            <a:extLst>
              <a:ext uri="{FF2B5EF4-FFF2-40B4-BE49-F238E27FC236}">
                <a16:creationId xmlns:a16="http://schemas.microsoft.com/office/drawing/2014/main" id="{4BDEB9A2-965D-4631-9557-E2F4D27B9925}"/>
              </a:ext>
            </a:extLst>
          </p:cNvPr>
          <p:cNvSpPr txBox="1"/>
          <p:nvPr/>
        </p:nvSpPr>
        <p:spPr>
          <a:xfrm>
            <a:off x="0" y="0"/>
            <a:ext cx="12192000" cy="523220"/>
          </a:xfrm>
          <a:prstGeom prst="rect">
            <a:avLst/>
          </a:prstGeom>
          <a:solidFill>
            <a:srgbClr val="FFFF00"/>
          </a:solidFill>
        </p:spPr>
        <p:txBody>
          <a:bodyPr wrap="square" rtlCol="0">
            <a:spAutoFit/>
          </a:bodyPr>
          <a:lstStyle/>
          <a:p>
            <a:pPr algn="ctr"/>
            <a:r>
              <a:rPr lang="fr-FR" sz="2800" dirty="0">
                <a:solidFill>
                  <a:srgbClr val="FF0000"/>
                </a:solidFill>
                <a:latin typeface="Arial Black" panose="020B0A04020102020204" pitchFamily="34" charset="0"/>
              </a:rPr>
              <a:t>Rappel des objectifs et découpage horaire</a:t>
            </a:r>
          </a:p>
        </p:txBody>
      </p:sp>
    </p:spTree>
    <p:extLst>
      <p:ext uri="{BB962C8B-B14F-4D97-AF65-F5344CB8AC3E}">
        <p14:creationId xmlns:p14="http://schemas.microsoft.com/office/powerpoint/2010/main" val="3533841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533870"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 frontières maritimes :</a:t>
            </a:r>
          </a:p>
        </p:txBody>
      </p:sp>
      <p:sp>
        <p:nvSpPr>
          <p:cNvPr id="11" name="ZoneTexte 10">
            <a:extLst>
              <a:ext uri="{FF2B5EF4-FFF2-40B4-BE49-F238E27FC236}">
                <a16:creationId xmlns:a16="http://schemas.microsoft.com/office/drawing/2014/main" id="{8A77218C-DB6B-4815-BCD5-E72C0186388E}"/>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2 : </a:t>
            </a:r>
            <a:r>
              <a:rPr lang="fr-FR" sz="2800" i="1" dirty="0">
                <a:solidFill>
                  <a:srgbClr val="FF0000"/>
                </a:solidFill>
                <a:latin typeface="Arial Black" panose="020B0A04020102020204" pitchFamily="34" charset="0"/>
              </a:rPr>
              <a:t>Les frontières en débat</a:t>
            </a:r>
          </a:p>
        </p:txBody>
      </p:sp>
      <p:sp>
        <p:nvSpPr>
          <p:cNvPr id="4" name="Rectangle 3">
            <a:extLst>
              <a:ext uri="{FF2B5EF4-FFF2-40B4-BE49-F238E27FC236}">
                <a16:creationId xmlns:a16="http://schemas.microsoft.com/office/drawing/2014/main" id="{6AA6CF6C-6309-41CF-87F8-59A136663270}"/>
              </a:ext>
            </a:extLst>
          </p:cNvPr>
          <p:cNvSpPr/>
          <p:nvPr/>
        </p:nvSpPr>
        <p:spPr>
          <a:xfrm>
            <a:off x="0" y="5488105"/>
            <a:ext cx="12192000" cy="769441"/>
          </a:xfrm>
          <a:prstGeom prst="rect">
            <a:avLst/>
          </a:prstGeom>
        </p:spPr>
        <p:txBody>
          <a:bodyPr wrap="square">
            <a:spAutoFit/>
          </a:bodyPr>
          <a:lstStyle/>
          <a:p>
            <a:pPr lvl="0" algn="ctr"/>
            <a:r>
              <a:rPr lang="fr-FR" sz="2400" b="1" u="sng" dirty="0"/>
              <a:t>Montage vidéo 4 (2mm) : </a:t>
            </a:r>
            <a:r>
              <a:rPr lang="fr-FR" sz="2400" b="1" i="1" u="sng" dirty="0"/>
              <a:t>A qui appartient la haute mer ?</a:t>
            </a:r>
          </a:p>
          <a:p>
            <a:pPr lvl="0" algn="ctr"/>
            <a:r>
              <a:rPr lang="fr-FR" sz="2000" b="1" i="1" dirty="0"/>
              <a:t>Menace sur l’environnement, nécessité d’une législation supranationale.</a:t>
            </a:r>
          </a:p>
        </p:txBody>
      </p:sp>
      <p:sp>
        <p:nvSpPr>
          <p:cNvPr id="9" name="ZoneTexte 8">
            <a:extLst>
              <a:ext uri="{FF2B5EF4-FFF2-40B4-BE49-F238E27FC236}">
                <a16:creationId xmlns:a16="http://schemas.microsoft.com/office/drawing/2014/main" id="{B836F3B5-D887-4C74-8A4D-DAE9829647C8}"/>
              </a:ext>
            </a:extLst>
          </p:cNvPr>
          <p:cNvSpPr txBox="1"/>
          <p:nvPr/>
        </p:nvSpPr>
        <p:spPr>
          <a:xfrm>
            <a:off x="609604" y="1308340"/>
            <a:ext cx="10657918" cy="400110"/>
          </a:xfrm>
          <a:prstGeom prst="rect">
            <a:avLst/>
          </a:prstGeom>
          <a:noFill/>
        </p:spPr>
        <p:txBody>
          <a:bodyPr wrap="none" rtlCol="0">
            <a:spAutoFit/>
          </a:bodyPr>
          <a:lstStyle/>
          <a:p>
            <a:pPr algn="ctr" fontAlgn="base"/>
            <a:r>
              <a:rPr lang="fr-FR" sz="2000" b="1" u="sng" dirty="0">
                <a:latin typeface="Arial Black" panose="020B0A04020102020204" pitchFamily="34" charset="0"/>
                <a:cs typeface="Times New Roman" panose="02020603050405020304" pitchFamily="18" charset="0"/>
              </a:rPr>
              <a:t>Les enjeux de la haute mer : </a:t>
            </a:r>
            <a:r>
              <a:rPr lang="fr-FR" sz="2000" b="1" i="1" u="sng" dirty="0">
                <a:latin typeface="Arial Black" panose="020B0A04020102020204" pitchFamily="34" charset="0"/>
                <a:cs typeface="Times New Roman" panose="02020603050405020304" pitchFamily="18" charset="0"/>
              </a:rPr>
              <a:t>patrimoine commun ou territoires de liberté ?</a:t>
            </a:r>
          </a:p>
        </p:txBody>
      </p:sp>
      <p:pic>
        <p:nvPicPr>
          <p:cNvPr id="10" name="Image 9">
            <a:hlinkClick r:id="rId2" action="ppaction://hlinkfile"/>
            <a:extLst>
              <a:ext uri="{FF2B5EF4-FFF2-40B4-BE49-F238E27FC236}">
                <a16:creationId xmlns:a16="http://schemas.microsoft.com/office/drawing/2014/main" id="{F329B176-276E-4D98-B5F6-6F3A8F5E4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084" y="1857990"/>
            <a:ext cx="5679831" cy="3480574"/>
          </a:xfrm>
          <a:prstGeom prst="rect">
            <a:avLst/>
          </a:prstGeom>
          <a:ln w="28575">
            <a:solidFill>
              <a:srgbClr val="FF0000"/>
            </a:solidFill>
          </a:ln>
        </p:spPr>
      </p:pic>
    </p:spTree>
    <p:extLst>
      <p:ext uri="{BB962C8B-B14F-4D97-AF65-F5344CB8AC3E}">
        <p14:creationId xmlns:p14="http://schemas.microsoft.com/office/powerpoint/2010/main" val="1261641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87D0D063-98DF-4D99-9B19-38BA545BF4AF}"/>
              </a:ext>
            </a:extLst>
          </p:cNvPr>
          <p:cNvSpPr txBox="1"/>
          <p:nvPr/>
        </p:nvSpPr>
        <p:spPr>
          <a:xfrm>
            <a:off x="0" y="715725"/>
            <a:ext cx="4533870"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 frontières maritimes :</a:t>
            </a:r>
          </a:p>
        </p:txBody>
      </p:sp>
      <p:sp>
        <p:nvSpPr>
          <p:cNvPr id="11" name="ZoneTexte 10">
            <a:extLst>
              <a:ext uri="{FF2B5EF4-FFF2-40B4-BE49-F238E27FC236}">
                <a16:creationId xmlns:a16="http://schemas.microsoft.com/office/drawing/2014/main" id="{8A77218C-DB6B-4815-BCD5-E72C0186388E}"/>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Axe 2 : </a:t>
            </a:r>
            <a:r>
              <a:rPr lang="fr-FR" sz="2800" i="1" dirty="0">
                <a:solidFill>
                  <a:srgbClr val="FF0000"/>
                </a:solidFill>
                <a:latin typeface="Arial Black" panose="020B0A04020102020204" pitchFamily="34" charset="0"/>
              </a:rPr>
              <a:t>Les frontières en débat</a:t>
            </a:r>
          </a:p>
        </p:txBody>
      </p:sp>
      <p:sp>
        <p:nvSpPr>
          <p:cNvPr id="4" name="Rectangle 3">
            <a:extLst>
              <a:ext uri="{FF2B5EF4-FFF2-40B4-BE49-F238E27FC236}">
                <a16:creationId xmlns:a16="http://schemas.microsoft.com/office/drawing/2014/main" id="{6AA6CF6C-6309-41CF-87F8-59A136663270}"/>
              </a:ext>
            </a:extLst>
          </p:cNvPr>
          <p:cNvSpPr/>
          <p:nvPr/>
        </p:nvSpPr>
        <p:spPr>
          <a:xfrm>
            <a:off x="0" y="5737877"/>
            <a:ext cx="6096000" cy="769441"/>
          </a:xfrm>
          <a:prstGeom prst="rect">
            <a:avLst/>
          </a:prstGeom>
        </p:spPr>
        <p:txBody>
          <a:bodyPr wrap="square">
            <a:spAutoFit/>
          </a:bodyPr>
          <a:lstStyle/>
          <a:p>
            <a:pPr lvl="0" algn="ctr"/>
            <a:r>
              <a:rPr lang="fr-FR" sz="2400" b="1" u="sng" dirty="0"/>
              <a:t>Montage vidéo 5 (2mm) :</a:t>
            </a:r>
          </a:p>
          <a:p>
            <a:pPr lvl="0" algn="ctr"/>
            <a:r>
              <a:rPr lang="fr-FR" sz="2000" b="1" i="1" dirty="0"/>
              <a:t>Les Iles Senkaku </a:t>
            </a:r>
            <a:r>
              <a:rPr lang="fr-FR" sz="2000" b="1" dirty="0"/>
              <a:t>(2012)</a:t>
            </a:r>
          </a:p>
        </p:txBody>
      </p:sp>
      <p:sp>
        <p:nvSpPr>
          <p:cNvPr id="9" name="ZoneTexte 8">
            <a:extLst>
              <a:ext uri="{FF2B5EF4-FFF2-40B4-BE49-F238E27FC236}">
                <a16:creationId xmlns:a16="http://schemas.microsoft.com/office/drawing/2014/main" id="{B836F3B5-D887-4C74-8A4D-DAE9829647C8}"/>
              </a:ext>
            </a:extLst>
          </p:cNvPr>
          <p:cNvSpPr txBox="1"/>
          <p:nvPr/>
        </p:nvSpPr>
        <p:spPr>
          <a:xfrm>
            <a:off x="2234434" y="1369895"/>
            <a:ext cx="8177431" cy="400110"/>
          </a:xfrm>
          <a:prstGeom prst="rect">
            <a:avLst/>
          </a:prstGeom>
          <a:noFill/>
        </p:spPr>
        <p:txBody>
          <a:bodyPr wrap="none" rtlCol="0">
            <a:spAutoFit/>
          </a:bodyPr>
          <a:lstStyle/>
          <a:p>
            <a:pPr algn="ctr" fontAlgn="base"/>
            <a:r>
              <a:rPr lang="fr-FR" sz="2000" b="1" u="sng" dirty="0">
                <a:latin typeface="Arial Black" panose="020B0A04020102020204" pitchFamily="34" charset="0"/>
                <a:cs typeface="Times New Roman" panose="02020603050405020304" pitchFamily="18" charset="0"/>
              </a:rPr>
              <a:t>Les enjeux et les tensions liées aux frontières maritimes</a:t>
            </a:r>
          </a:p>
        </p:txBody>
      </p:sp>
      <p:pic>
        <p:nvPicPr>
          <p:cNvPr id="10" name="Image 9">
            <a:hlinkClick r:id="rId2" action="ppaction://hlinkfile"/>
            <a:extLst>
              <a:ext uri="{FF2B5EF4-FFF2-40B4-BE49-F238E27FC236}">
                <a16:creationId xmlns:a16="http://schemas.microsoft.com/office/drawing/2014/main" id="{F329B176-276E-4D98-B5F6-6F3A8F5E4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14" y="2220429"/>
            <a:ext cx="5836785" cy="3386979"/>
          </a:xfrm>
          <a:prstGeom prst="rect">
            <a:avLst/>
          </a:prstGeom>
          <a:ln w="28575">
            <a:solidFill>
              <a:srgbClr val="FF0000"/>
            </a:solidFill>
          </a:ln>
        </p:spPr>
      </p:pic>
      <p:pic>
        <p:nvPicPr>
          <p:cNvPr id="7" name="Image 6">
            <a:hlinkClick r:id="rId4" action="ppaction://hlinkfile"/>
            <a:extLst>
              <a:ext uri="{FF2B5EF4-FFF2-40B4-BE49-F238E27FC236}">
                <a16:creationId xmlns:a16="http://schemas.microsoft.com/office/drawing/2014/main" id="{487FEB96-709F-4E75-ADBD-F5DDD0DC4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149" y="3038991"/>
            <a:ext cx="2708030" cy="1659468"/>
          </a:xfrm>
          <a:prstGeom prst="rect">
            <a:avLst/>
          </a:prstGeom>
          <a:ln w="28575">
            <a:solidFill>
              <a:srgbClr val="FF0000"/>
            </a:solidFill>
          </a:ln>
        </p:spPr>
      </p:pic>
      <p:sp>
        <p:nvSpPr>
          <p:cNvPr id="8" name="Rectangle 7">
            <a:extLst>
              <a:ext uri="{FF2B5EF4-FFF2-40B4-BE49-F238E27FC236}">
                <a16:creationId xmlns:a16="http://schemas.microsoft.com/office/drawing/2014/main" id="{DE434DD2-CA69-4D27-A255-7D6DA9839C04}"/>
              </a:ext>
            </a:extLst>
          </p:cNvPr>
          <p:cNvSpPr/>
          <p:nvPr/>
        </p:nvSpPr>
        <p:spPr>
          <a:xfrm>
            <a:off x="6112536" y="5626698"/>
            <a:ext cx="5837286" cy="1077218"/>
          </a:xfrm>
          <a:prstGeom prst="rect">
            <a:avLst/>
          </a:prstGeom>
        </p:spPr>
        <p:txBody>
          <a:bodyPr wrap="square">
            <a:spAutoFit/>
          </a:bodyPr>
          <a:lstStyle/>
          <a:p>
            <a:pPr lvl="0" algn="ctr"/>
            <a:r>
              <a:rPr lang="fr-FR" sz="2400" b="1" u="sng" dirty="0"/>
              <a:t>Montage vidéo 6 et 7 (4 + 2 mm) :</a:t>
            </a:r>
          </a:p>
          <a:p>
            <a:pPr lvl="0" algn="ctr"/>
            <a:r>
              <a:rPr lang="fr-FR" sz="2000" i="1" dirty="0"/>
              <a:t>Enjeux de l'Arctique russe </a:t>
            </a:r>
            <a:r>
              <a:rPr lang="fr-FR" sz="2000" dirty="0"/>
              <a:t>(2012) </a:t>
            </a:r>
            <a:r>
              <a:rPr lang="fr-FR" sz="2000" i="1" dirty="0"/>
              <a:t>et risque de tensions internationales</a:t>
            </a:r>
            <a:r>
              <a:rPr lang="fr-FR" sz="2000" dirty="0"/>
              <a:t> (2018) </a:t>
            </a:r>
          </a:p>
        </p:txBody>
      </p:sp>
      <p:pic>
        <p:nvPicPr>
          <p:cNvPr id="12" name="Image 11">
            <a:hlinkClick r:id="rId6" action="ppaction://hlinkfile"/>
            <a:extLst>
              <a:ext uri="{FF2B5EF4-FFF2-40B4-BE49-F238E27FC236}">
                <a16:creationId xmlns:a16="http://schemas.microsoft.com/office/drawing/2014/main" id="{BBD3B7E7-B9BF-4B25-92A4-19A610747B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1543" y="3038991"/>
            <a:ext cx="2708030" cy="1659468"/>
          </a:xfrm>
          <a:prstGeom prst="rect">
            <a:avLst/>
          </a:prstGeom>
          <a:ln w="28575">
            <a:solidFill>
              <a:srgbClr val="FF0000"/>
            </a:solidFill>
          </a:ln>
        </p:spPr>
      </p:pic>
    </p:spTree>
    <p:extLst>
      <p:ext uri="{BB962C8B-B14F-4D97-AF65-F5344CB8AC3E}">
        <p14:creationId xmlns:p14="http://schemas.microsoft.com/office/powerpoint/2010/main" val="2752524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spTree>
    <p:extLst>
      <p:ext uri="{BB962C8B-B14F-4D97-AF65-F5344CB8AC3E}">
        <p14:creationId xmlns:p14="http://schemas.microsoft.com/office/powerpoint/2010/main" val="641334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pic>
        <p:nvPicPr>
          <p:cNvPr id="3" name="Image 2">
            <a:extLst>
              <a:ext uri="{FF2B5EF4-FFF2-40B4-BE49-F238E27FC236}">
                <a16:creationId xmlns:a16="http://schemas.microsoft.com/office/drawing/2014/main" id="{D06BDB37-6E0D-46E2-847E-E0FDD972B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5" y="1544815"/>
            <a:ext cx="5316415" cy="4763422"/>
          </a:xfrm>
          <a:prstGeom prst="rect">
            <a:avLst/>
          </a:prstGeom>
        </p:spPr>
      </p:pic>
      <p:pic>
        <p:nvPicPr>
          <p:cNvPr id="7" name="Image 6">
            <a:extLst>
              <a:ext uri="{FF2B5EF4-FFF2-40B4-BE49-F238E27FC236}">
                <a16:creationId xmlns:a16="http://schemas.microsoft.com/office/drawing/2014/main" id="{0768422E-D6F9-4FDF-B746-4FB7184C6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879" y="1729155"/>
            <a:ext cx="6095766" cy="4579082"/>
          </a:xfrm>
          <a:prstGeom prst="rect">
            <a:avLst/>
          </a:prstGeom>
        </p:spPr>
      </p:pic>
    </p:spTree>
    <p:extLst>
      <p:ext uri="{BB962C8B-B14F-4D97-AF65-F5344CB8AC3E}">
        <p14:creationId xmlns:p14="http://schemas.microsoft.com/office/powerpoint/2010/main" val="2008869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pic>
        <p:nvPicPr>
          <p:cNvPr id="8" name="Image 7">
            <a:hlinkClick r:id="rId2" action="ppaction://hlinkfile"/>
            <a:extLst>
              <a:ext uri="{FF2B5EF4-FFF2-40B4-BE49-F238E27FC236}">
                <a16:creationId xmlns:a16="http://schemas.microsoft.com/office/drawing/2014/main" id="{7F43E7A4-F159-41AE-B53E-2696531EF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72" y="2322114"/>
            <a:ext cx="4898327" cy="2979291"/>
          </a:xfrm>
          <a:prstGeom prst="rect">
            <a:avLst/>
          </a:prstGeom>
          <a:ln w="38100">
            <a:solidFill>
              <a:srgbClr val="FF0000"/>
            </a:solidFill>
          </a:ln>
        </p:spPr>
      </p:pic>
      <p:sp>
        <p:nvSpPr>
          <p:cNvPr id="9" name="Rectangle 8">
            <a:extLst>
              <a:ext uri="{FF2B5EF4-FFF2-40B4-BE49-F238E27FC236}">
                <a16:creationId xmlns:a16="http://schemas.microsoft.com/office/drawing/2014/main" id="{03E17757-E7C5-474B-A6C5-6352623EEA38}"/>
              </a:ext>
            </a:extLst>
          </p:cNvPr>
          <p:cNvSpPr/>
          <p:nvPr/>
        </p:nvSpPr>
        <p:spPr>
          <a:xfrm>
            <a:off x="0" y="5657671"/>
            <a:ext cx="5908431" cy="1138773"/>
          </a:xfrm>
          <a:prstGeom prst="rect">
            <a:avLst/>
          </a:prstGeom>
        </p:spPr>
        <p:txBody>
          <a:bodyPr wrap="square">
            <a:spAutoFit/>
          </a:bodyPr>
          <a:lstStyle/>
          <a:p>
            <a:pPr lvl="0" algn="ctr"/>
            <a:r>
              <a:rPr lang="fr-FR" sz="2400" b="1" u="sng" dirty="0">
                <a:latin typeface="Arial Black" panose="020B0A04020102020204" pitchFamily="34" charset="0"/>
              </a:rPr>
              <a:t>Infographie vidéo 1 </a:t>
            </a:r>
            <a:r>
              <a:rPr lang="fr-FR" sz="2400" b="1" u="sng" dirty="0"/>
              <a:t>(4mm) :</a:t>
            </a:r>
          </a:p>
          <a:p>
            <a:pPr lvl="0" algn="ctr"/>
            <a:r>
              <a:rPr lang="fr-FR" sz="2400" b="1" i="1" dirty="0"/>
              <a:t>La libre circulation des personnes </a:t>
            </a:r>
          </a:p>
          <a:p>
            <a:pPr lvl="0" algn="ctr"/>
            <a:r>
              <a:rPr lang="fr-FR" b="1" i="1" dirty="0"/>
              <a:t>Questionnaire pour les élèves</a:t>
            </a:r>
            <a:endParaRPr lang="fr-FR" sz="2400" b="1" dirty="0"/>
          </a:p>
        </p:txBody>
      </p:sp>
      <p:sp>
        <p:nvSpPr>
          <p:cNvPr id="12" name="ZoneTexte 11">
            <a:extLst>
              <a:ext uri="{FF2B5EF4-FFF2-40B4-BE49-F238E27FC236}">
                <a16:creationId xmlns:a16="http://schemas.microsoft.com/office/drawing/2014/main" id="{37EB73AC-4CE5-4CD0-9577-3AC8FFA848C2}"/>
              </a:ext>
            </a:extLst>
          </p:cNvPr>
          <p:cNvSpPr txBox="1"/>
          <p:nvPr/>
        </p:nvSpPr>
        <p:spPr>
          <a:xfrm>
            <a:off x="213171" y="1333077"/>
            <a:ext cx="11765657" cy="400110"/>
          </a:xfrm>
          <a:prstGeom prst="rect">
            <a:avLst/>
          </a:prstGeom>
          <a:noFill/>
        </p:spPr>
        <p:txBody>
          <a:bodyPr wrap="none" rtlCol="0">
            <a:spAutoFit/>
          </a:bodyPr>
          <a:lstStyle/>
          <a:p>
            <a:pPr algn="ctr"/>
            <a:r>
              <a:rPr lang="fr-FR" sz="2000" b="1" dirty="0">
                <a:solidFill>
                  <a:srgbClr val="0070C0"/>
                </a:solidFill>
                <a:latin typeface="Arial Black" panose="020B0A04020102020204" pitchFamily="34" charset="0"/>
                <a:cs typeface="Times New Roman" panose="02020603050405020304" pitchFamily="18" charset="0"/>
              </a:rPr>
              <a:t>Découvrir ce qu’est la libre circulation des personnes et pourquoi elle fut adoptée </a:t>
            </a:r>
            <a:endParaRPr lang="fr-FR" sz="2000" b="1" i="1" dirty="0">
              <a:solidFill>
                <a:srgbClr val="0070C0"/>
              </a:solidFill>
              <a:latin typeface="Arial Black" panose="020B0A04020102020204" pitchFamily="34" charset="0"/>
              <a:cs typeface="Times New Roman" panose="02020603050405020304" pitchFamily="18" charset="0"/>
            </a:endParaRPr>
          </a:p>
        </p:txBody>
      </p:sp>
      <p:pic>
        <p:nvPicPr>
          <p:cNvPr id="10" name="Image 9">
            <a:hlinkClick r:id="rId4" action="ppaction://hlinkfile"/>
            <a:extLst>
              <a:ext uri="{FF2B5EF4-FFF2-40B4-BE49-F238E27FC236}">
                <a16:creationId xmlns:a16="http://schemas.microsoft.com/office/drawing/2014/main" id="{B059C62B-8CFD-4C09-A68C-9653D18E8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195" y="2322113"/>
            <a:ext cx="5228740" cy="2979291"/>
          </a:xfrm>
          <a:prstGeom prst="rect">
            <a:avLst/>
          </a:prstGeom>
          <a:ln w="38100">
            <a:solidFill>
              <a:srgbClr val="FF0000"/>
            </a:solidFill>
          </a:ln>
        </p:spPr>
      </p:pic>
      <p:sp>
        <p:nvSpPr>
          <p:cNvPr id="11" name="Rectangle 10">
            <a:extLst>
              <a:ext uri="{FF2B5EF4-FFF2-40B4-BE49-F238E27FC236}">
                <a16:creationId xmlns:a16="http://schemas.microsoft.com/office/drawing/2014/main" id="{E896D723-39F6-475E-A419-ACE902055DF0}"/>
              </a:ext>
            </a:extLst>
          </p:cNvPr>
          <p:cNvSpPr/>
          <p:nvPr/>
        </p:nvSpPr>
        <p:spPr>
          <a:xfrm>
            <a:off x="5908431" y="5657671"/>
            <a:ext cx="5908431" cy="830997"/>
          </a:xfrm>
          <a:prstGeom prst="rect">
            <a:avLst/>
          </a:prstGeom>
        </p:spPr>
        <p:txBody>
          <a:bodyPr wrap="square">
            <a:spAutoFit/>
          </a:bodyPr>
          <a:lstStyle/>
          <a:p>
            <a:pPr lvl="0" algn="ctr"/>
            <a:r>
              <a:rPr lang="fr-FR" sz="2400" b="1" u="sng" dirty="0">
                <a:latin typeface="Arial Black" panose="020B0A04020102020204" pitchFamily="34" charset="0"/>
              </a:rPr>
              <a:t>Vidéo 1bis </a:t>
            </a:r>
            <a:r>
              <a:rPr lang="fr-FR" sz="2400" b="1" u="sng" dirty="0"/>
              <a:t>(3mm) :</a:t>
            </a:r>
          </a:p>
          <a:p>
            <a:pPr lvl="0" algn="ctr"/>
            <a:r>
              <a:rPr lang="fr-FR" sz="2400" b="1" i="1" dirty="0"/>
              <a:t>La frontière orientale de l’UE</a:t>
            </a:r>
          </a:p>
        </p:txBody>
      </p:sp>
    </p:spTree>
    <p:extLst>
      <p:ext uri="{BB962C8B-B14F-4D97-AF65-F5344CB8AC3E}">
        <p14:creationId xmlns:p14="http://schemas.microsoft.com/office/powerpoint/2010/main" val="3010704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250"/>
                                        <p:tgtEl>
                                          <p:spTgt spid="9"/>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250"/>
                                        <p:tgtEl>
                                          <p:spTgt spid="1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sp>
        <p:nvSpPr>
          <p:cNvPr id="12" name="ZoneTexte 11">
            <a:extLst>
              <a:ext uri="{FF2B5EF4-FFF2-40B4-BE49-F238E27FC236}">
                <a16:creationId xmlns:a16="http://schemas.microsoft.com/office/drawing/2014/main" id="{37EB73AC-4CE5-4CD0-9577-3AC8FFA848C2}"/>
              </a:ext>
            </a:extLst>
          </p:cNvPr>
          <p:cNvSpPr txBox="1"/>
          <p:nvPr/>
        </p:nvSpPr>
        <p:spPr>
          <a:xfrm>
            <a:off x="1228643" y="1234704"/>
            <a:ext cx="10147650" cy="400110"/>
          </a:xfrm>
          <a:prstGeom prst="rect">
            <a:avLst/>
          </a:prstGeom>
          <a:noFill/>
        </p:spPr>
        <p:txBody>
          <a:bodyPr wrap="none" rtlCol="0">
            <a:spAutoFit/>
          </a:bodyPr>
          <a:lstStyle/>
          <a:p>
            <a:pPr algn="ctr"/>
            <a:r>
              <a:rPr lang="fr-FR" sz="2000" b="1" dirty="0">
                <a:solidFill>
                  <a:srgbClr val="0070C0"/>
                </a:solidFill>
                <a:latin typeface="Arial Black" panose="020B0A04020102020204" pitchFamily="34" charset="0"/>
                <a:cs typeface="Times New Roman" panose="02020603050405020304" pitchFamily="18" charset="0"/>
              </a:rPr>
              <a:t>Découvrir un exemple concret de frontière extérieure : </a:t>
            </a:r>
            <a:r>
              <a:rPr lang="fr-FR" sz="2000" b="1" i="1" dirty="0">
                <a:solidFill>
                  <a:srgbClr val="0070C0"/>
                </a:solidFill>
                <a:latin typeface="Arial Black" panose="020B0A04020102020204" pitchFamily="34" charset="0"/>
                <a:cs typeface="Times New Roman" panose="02020603050405020304" pitchFamily="18" charset="0"/>
              </a:rPr>
              <a:t>Melilla et Ceuta</a:t>
            </a:r>
          </a:p>
        </p:txBody>
      </p:sp>
      <p:pic>
        <p:nvPicPr>
          <p:cNvPr id="7" name="Image 6">
            <a:extLst>
              <a:ext uri="{FF2B5EF4-FFF2-40B4-BE49-F238E27FC236}">
                <a16:creationId xmlns:a16="http://schemas.microsoft.com/office/drawing/2014/main" id="{F946683D-EDDF-46B2-9F4B-534BE6E0D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20" y="2346298"/>
            <a:ext cx="4579033" cy="2584938"/>
          </a:xfrm>
          <a:prstGeom prst="rect">
            <a:avLst/>
          </a:prstGeom>
        </p:spPr>
      </p:pic>
      <p:sp>
        <p:nvSpPr>
          <p:cNvPr id="10" name="ZoneTexte 9">
            <a:extLst>
              <a:ext uri="{FF2B5EF4-FFF2-40B4-BE49-F238E27FC236}">
                <a16:creationId xmlns:a16="http://schemas.microsoft.com/office/drawing/2014/main" id="{466DFB96-D6FC-4379-A540-69539E8E5D2D}"/>
              </a:ext>
            </a:extLst>
          </p:cNvPr>
          <p:cNvSpPr txBox="1"/>
          <p:nvPr/>
        </p:nvSpPr>
        <p:spPr>
          <a:xfrm>
            <a:off x="5468815" y="2673186"/>
            <a:ext cx="5697415" cy="1142877"/>
          </a:xfrm>
          <a:prstGeom prst="rect">
            <a:avLst/>
          </a:prstGeom>
          <a:noFill/>
        </p:spPr>
        <p:txBody>
          <a:bodyPr wrap="square" rtlCol="0">
            <a:spAutoFit/>
          </a:bodyPr>
          <a:lstStyle/>
          <a:p>
            <a:pPr algn="ctr">
              <a:lnSpc>
                <a:spcPct val="150000"/>
              </a:lnSpc>
            </a:pPr>
            <a:r>
              <a:rPr lang="fr-FR" sz="2400" b="1" dirty="0">
                <a:latin typeface="Arial Black" panose="020B0A04020102020204" pitchFamily="34" charset="0"/>
                <a:cs typeface="Times New Roman" panose="02020603050405020304" pitchFamily="18" charset="0"/>
              </a:rPr>
              <a:t>Quelques rappels préalables pour l’enseignant</a:t>
            </a:r>
          </a:p>
        </p:txBody>
      </p:sp>
    </p:spTree>
    <p:extLst>
      <p:ext uri="{BB962C8B-B14F-4D97-AF65-F5344CB8AC3E}">
        <p14:creationId xmlns:p14="http://schemas.microsoft.com/office/powerpoint/2010/main" val="917780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pic>
        <p:nvPicPr>
          <p:cNvPr id="8" name="Image 7">
            <a:hlinkClick r:id="rId2" action="ppaction://hlinkfile"/>
            <a:extLst>
              <a:ext uri="{FF2B5EF4-FFF2-40B4-BE49-F238E27FC236}">
                <a16:creationId xmlns:a16="http://schemas.microsoft.com/office/drawing/2014/main" id="{7F43E7A4-F159-41AE-B53E-2696531EF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242" y="1888874"/>
            <a:ext cx="6662038" cy="3783829"/>
          </a:xfrm>
          <a:prstGeom prst="rect">
            <a:avLst/>
          </a:prstGeom>
          <a:ln w="38100">
            <a:solidFill>
              <a:srgbClr val="FF0000"/>
            </a:solidFill>
          </a:ln>
        </p:spPr>
      </p:pic>
      <p:sp>
        <p:nvSpPr>
          <p:cNvPr id="9" name="Rectangle 8">
            <a:extLst>
              <a:ext uri="{FF2B5EF4-FFF2-40B4-BE49-F238E27FC236}">
                <a16:creationId xmlns:a16="http://schemas.microsoft.com/office/drawing/2014/main" id="{03E17757-E7C5-474B-A6C5-6352623EEA38}"/>
              </a:ext>
            </a:extLst>
          </p:cNvPr>
          <p:cNvSpPr/>
          <p:nvPr/>
        </p:nvSpPr>
        <p:spPr>
          <a:xfrm>
            <a:off x="2393707" y="5955575"/>
            <a:ext cx="7078538" cy="830997"/>
          </a:xfrm>
          <a:prstGeom prst="rect">
            <a:avLst/>
          </a:prstGeom>
        </p:spPr>
        <p:txBody>
          <a:bodyPr wrap="square">
            <a:spAutoFit/>
          </a:bodyPr>
          <a:lstStyle/>
          <a:p>
            <a:pPr lvl="0" algn="ctr"/>
            <a:r>
              <a:rPr lang="fr-FR" sz="2400" b="1" u="sng" dirty="0">
                <a:latin typeface="Arial Black" panose="020B0A04020102020204" pitchFamily="34" charset="0"/>
              </a:rPr>
              <a:t>Vidéo 2 : La forteresse de Melilla </a:t>
            </a:r>
            <a:r>
              <a:rPr lang="fr-FR" sz="2400" b="1" i="1" dirty="0"/>
              <a:t> Questionnaire pour les élèves</a:t>
            </a:r>
            <a:endParaRPr lang="fr-FR" sz="2400" b="1" dirty="0"/>
          </a:p>
        </p:txBody>
      </p:sp>
      <p:sp>
        <p:nvSpPr>
          <p:cNvPr id="12" name="ZoneTexte 11">
            <a:extLst>
              <a:ext uri="{FF2B5EF4-FFF2-40B4-BE49-F238E27FC236}">
                <a16:creationId xmlns:a16="http://schemas.microsoft.com/office/drawing/2014/main" id="{37EB73AC-4CE5-4CD0-9577-3AC8FFA848C2}"/>
              </a:ext>
            </a:extLst>
          </p:cNvPr>
          <p:cNvSpPr txBox="1"/>
          <p:nvPr/>
        </p:nvSpPr>
        <p:spPr>
          <a:xfrm>
            <a:off x="1228643" y="1234704"/>
            <a:ext cx="10147650" cy="400110"/>
          </a:xfrm>
          <a:prstGeom prst="rect">
            <a:avLst/>
          </a:prstGeom>
          <a:noFill/>
        </p:spPr>
        <p:txBody>
          <a:bodyPr wrap="none" rtlCol="0">
            <a:spAutoFit/>
          </a:bodyPr>
          <a:lstStyle/>
          <a:p>
            <a:pPr algn="ctr"/>
            <a:r>
              <a:rPr lang="fr-FR" sz="2000" b="1" dirty="0">
                <a:solidFill>
                  <a:srgbClr val="0070C0"/>
                </a:solidFill>
                <a:latin typeface="Arial Black" panose="020B0A04020102020204" pitchFamily="34" charset="0"/>
                <a:cs typeface="Times New Roman" panose="02020603050405020304" pitchFamily="18" charset="0"/>
              </a:rPr>
              <a:t>Découvrir un exemple concret de frontière extérieure : </a:t>
            </a:r>
            <a:r>
              <a:rPr lang="fr-FR" sz="2000" b="1" i="1" dirty="0">
                <a:solidFill>
                  <a:srgbClr val="0070C0"/>
                </a:solidFill>
                <a:latin typeface="Arial Black" panose="020B0A04020102020204" pitchFamily="34" charset="0"/>
                <a:cs typeface="Times New Roman" panose="02020603050405020304" pitchFamily="18" charset="0"/>
              </a:rPr>
              <a:t>Melilla et Ceuta</a:t>
            </a:r>
          </a:p>
        </p:txBody>
      </p:sp>
      <p:pic>
        <p:nvPicPr>
          <p:cNvPr id="7" name="Image 6">
            <a:extLst>
              <a:ext uri="{FF2B5EF4-FFF2-40B4-BE49-F238E27FC236}">
                <a16:creationId xmlns:a16="http://schemas.microsoft.com/office/drawing/2014/main" id="{F946683D-EDDF-46B2-9F4B-534BE6E0D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20" y="2346298"/>
            <a:ext cx="4579033" cy="2584938"/>
          </a:xfrm>
          <a:prstGeom prst="rect">
            <a:avLst/>
          </a:prstGeom>
        </p:spPr>
      </p:pic>
    </p:spTree>
    <p:extLst>
      <p:ext uri="{BB962C8B-B14F-4D97-AF65-F5344CB8AC3E}">
        <p14:creationId xmlns:p14="http://schemas.microsoft.com/office/powerpoint/2010/main" val="1164844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sp>
        <p:nvSpPr>
          <p:cNvPr id="9" name="Rectangle 8">
            <a:extLst>
              <a:ext uri="{FF2B5EF4-FFF2-40B4-BE49-F238E27FC236}">
                <a16:creationId xmlns:a16="http://schemas.microsoft.com/office/drawing/2014/main" id="{03E17757-E7C5-474B-A6C5-6352623EEA38}"/>
              </a:ext>
            </a:extLst>
          </p:cNvPr>
          <p:cNvSpPr/>
          <p:nvPr/>
        </p:nvSpPr>
        <p:spPr>
          <a:xfrm>
            <a:off x="2380884" y="5944155"/>
            <a:ext cx="7078538" cy="830997"/>
          </a:xfrm>
          <a:prstGeom prst="rect">
            <a:avLst/>
          </a:prstGeom>
        </p:spPr>
        <p:txBody>
          <a:bodyPr wrap="square">
            <a:spAutoFit/>
          </a:bodyPr>
          <a:lstStyle/>
          <a:p>
            <a:pPr algn="ctr"/>
            <a:r>
              <a:rPr lang="fr-FR" sz="2400" b="1" u="sng" dirty="0">
                <a:latin typeface="Arial Black" panose="020B0A04020102020204" pitchFamily="34" charset="0"/>
              </a:rPr>
              <a:t>Vidéo 3 : L’enfer des migrants </a:t>
            </a:r>
          </a:p>
          <a:p>
            <a:pPr algn="ctr"/>
            <a:r>
              <a:rPr lang="fr-FR" sz="2400" b="1" i="1" dirty="0"/>
              <a:t>Questionnaire pour les élèves</a:t>
            </a:r>
            <a:endParaRPr lang="fr-FR" sz="2400" b="1" dirty="0"/>
          </a:p>
        </p:txBody>
      </p:sp>
      <p:sp>
        <p:nvSpPr>
          <p:cNvPr id="12" name="ZoneTexte 11">
            <a:extLst>
              <a:ext uri="{FF2B5EF4-FFF2-40B4-BE49-F238E27FC236}">
                <a16:creationId xmlns:a16="http://schemas.microsoft.com/office/drawing/2014/main" id="{37EB73AC-4CE5-4CD0-9577-3AC8FFA848C2}"/>
              </a:ext>
            </a:extLst>
          </p:cNvPr>
          <p:cNvSpPr txBox="1"/>
          <p:nvPr/>
        </p:nvSpPr>
        <p:spPr>
          <a:xfrm>
            <a:off x="1012175" y="1234704"/>
            <a:ext cx="10167656" cy="400110"/>
          </a:xfrm>
          <a:prstGeom prst="rect">
            <a:avLst/>
          </a:prstGeom>
          <a:noFill/>
        </p:spPr>
        <p:txBody>
          <a:bodyPr wrap="none" rtlCol="0">
            <a:spAutoFit/>
          </a:bodyPr>
          <a:lstStyle/>
          <a:p>
            <a:pPr algn="ctr"/>
            <a:r>
              <a:rPr lang="fr-FR" sz="2000" b="1" dirty="0">
                <a:solidFill>
                  <a:srgbClr val="0070C0"/>
                </a:solidFill>
                <a:latin typeface="Arial Black" panose="020B0A04020102020204" pitchFamily="34" charset="0"/>
                <a:cs typeface="Times New Roman" panose="02020603050405020304" pitchFamily="18" charset="0"/>
              </a:rPr>
              <a:t>Découvrir comment l’UE protège ses frontières et ses conséquences</a:t>
            </a:r>
          </a:p>
        </p:txBody>
      </p:sp>
      <p:pic>
        <p:nvPicPr>
          <p:cNvPr id="7" name="Image 6">
            <a:extLst>
              <a:ext uri="{FF2B5EF4-FFF2-40B4-BE49-F238E27FC236}">
                <a16:creationId xmlns:a16="http://schemas.microsoft.com/office/drawing/2014/main" id="{40389EB5-CE04-4BA8-8250-F530FF48C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3981"/>
            <a:ext cx="6957370" cy="4114930"/>
          </a:xfrm>
          <a:prstGeom prst="rect">
            <a:avLst/>
          </a:prstGeom>
        </p:spPr>
      </p:pic>
      <p:pic>
        <p:nvPicPr>
          <p:cNvPr id="8" name="Image 7">
            <a:hlinkClick r:id="rId3" action="ppaction://hlinkfile"/>
            <a:extLst>
              <a:ext uri="{FF2B5EF4-FFF2-40B4-BE49-F238E27FC236}">
                <a16:creationId xmlns:a16="http://schemas.microsoft.com/office/drawing/2014/main" id="{7F43E7A4-F159-41AE-B53E-2696531EF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008" y="2346298"/>
            <a:ext cx="4940969" cy="2779295"/>
          </a:xfrm>
          <a:prstGeom prst="rect">
            <a:avLst/>
          </a:prstGeom>
          <a:ln w="38100">
            <a:solidFill>
              <a:srgbClr val="FF0000"/>
            </a:solidFill>
          </a:ln>
        </p:spPr>
      </p:pic>
    </p:spTree>
    <p:extLst>
      <p:ext uri="{BB962C8B-B14F-4D97-AF65-F5344CB8AC3E}">
        <p14:creationId xmlns:p14="http://schemas.microsoft.com/office/powerpoint/2010/main" val="1598577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250"/>
                                        <p:tgtEl>
                                          <p:spTgt spid="9"/>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sp>
        <p:nvSpPr>
          <p:cNvPr id="10" name="ZoneTexte 9">
            <a:extLst>
              <a:ext uri="{FF2B5EF4-FFF2-40B4-BE49-F238E27FC236}">
                <a16:creationId xmlns:a16="http://schemas.microsoft.com/office/drawing/2014/main" id="{EF9A63B0-25C9-415B-9EFB-EE7A10AF4BD2}"/>
              </a:ext>
            </a:extLst>
          </p:cNvPr>
          <p:cNvSpPr txBox="1"/>
          <p:nvPr/>
        </p:nvSpPr>
        <p:spPr>
          <a:xfrm>
            <a:off x="2131048" y="1343055"/>
            <a:ext cx="7678064" cy="461665"/>
          </a:xfrm>
          <a:prstGeom prst="rect">
            <a:avLst/>
          </a:prstGeom>
          <a:noFill/>
        </p:spPr>
        <p:txBody>
          <a:bodyPr wrap="none" rtlCol="0">
            <a:spAutoFit/>
          </a:bodyPr>
          <a:lstStyle/>
          <a:p>
            <a:pPr algn="ctr"/>
            <a:r>
              <a:rPr lang="fr-FR" sz="2400" b="1" u="sng" dirty="0">
                <a:solidFill>
                  <a:schemeClr val="accent1"/>
                </a:solidFill>
                <a:latin typeface="Arial Black" panose="020B0A04020102020204" pitchFamily="34" charset="0"/>
                <a:cs typeface="Times New Roman" panose="02020603050405020304" pitchFamily="18" charset="0"/>
              </a:rPr>
              <a:t>Deux idées fortes à faire retenir aux élèves :</a:t>
            </a:r>
          </a:p>
        </p:txBody>
      </p:sp>
      <p:sp>
        <p:nvSpPr>
          <p:cNvPr id="11" name="ZoneTexte 10">
            <a:extLst>
              <a:ext uri="{FF2B5EF4-FFF2-40B4-BE49-F238E27FC236}">
                <a16:creationId xmlns:a16="http://schemas.microsoft.com/office/drawing/2014/main" id="{7EA78B8C-8BB4-48D4-9C30-144DE87DE40B}"/>
              </a:ext>
            </a:extLst>
          </p:cNvPr>
          <p:cNvSpPr txBox="1"/>
          <p:nvPr/>
        </p:nvSpPr>
        <p:spPr>
          <a:xfrm>
            <a:off x="0" y="1997225"/>
            <a:ext cx="12191999" cy="2123658"/>
          </a:xfrm>
          <a:prstGeom prst="rect">
            <a:avLst/>
          </a:prstGeom>
          <a:noFill/>
        </p:spPr>
        <p:txBody>
          <a:bodyPr wrap="square" rtlCol="0">
            <a:spAutoFit/>
          </a:bodyPr>
          <a:lstStyle/>
          <a:p>
            <a:pPr marL="457200" lvl="0" indent="-457200" algn="just">
              <a:buFont typeface="Wingdings" panose="05000000000000000000" pitchFamily="2" charset="2"/>
              <a:buChar char="§"/>
            </a:pPr>
            <a:r>
              <a:rPr lang="fr-FR" sz="2800" dirty="0"/>
              <a:t>En dépit de moyens techniques et des sommes importantes dépensées, le nombre de tentatives de franchissements illégaux ne cesse de croitre.</a:t>
            </a:r>
          </a:p>
          <a:p>
            <a:pPr marL="457200" lvl="0" indent="-457200" algn="just">
              <a:buFont typeface="Wingdings" panose="05000000000000000000" pitchFamily="2" charset="2"/>
              <a:buChar char="§"/>
            </a:pPr>
            <a:endParaRPr lang="fr-FR" sz="1600" dirty="0"/>
          </a:p>
          <a:p>
            <a:pPr marL="457200" lvl="0" indent="-457200" algn="just">
              <a:buFont typeface="Wingdings" panose="05000000000000000000" pitchFamily="2" charset="2"/>
              <a:buChar char="§"/>
            </a:pPr>
            <a:r>
              <a:rPr lang="fr-FR" sz="2800" dirty="0"/>
              <a:t>L’Europe demeure un espoir de vie meilleure pour de nombreux subsahariens, malgré les dangers qu’ils encourent.</a:t>
            </a:r>
          </a:p>
        </p:txBody>
      </p:sp>
      <p:sp>
        <p:nvSpPr>
          <p:cNvPr id="13" name="ZoneTexte 12">
            <a:extLst>
              <a:ext uri="{FF2B5EF4-FFF2-40B4-BE49-F238E27FC236}">
                <a16:creationId xmlns:a16="http://schemas.microsoft.com/office/drawing/2014/main" id="{AB66480E-62B2-42B3-8307-6FC0F198D60F}"/>
              </a:ext>
            </a:extLst>
          </p:cNvPr>
          <p:cNvSpPr txBox="1"/>
          <p:nvPr/>
        </p:nvSpPr>
        <p:spPr>
          <a:xfrm>
            <a:off x="1251438" y="4679108"/>
            <a:ext cx="9689122" cy="523220"/>
          </a:xfrm>
          <a:prstGeom prst="rect">
            <a:avLst/>
          </a:prstGeom>
          <a:noFill/>
        </p:spPr>
        <p:txBody>
          <a:bodyPr wrap="square" rtlCol="0">
            <a:spAutoFit/>
          </a:bodyPr>
          <a:lstStyle/>
          <a:p>
            <a:pPr algn="ctr"/>
            <a:r>
              <a:rPr lang="fr-FR" sz="2800" b="1" dirty="0">
                <a:solidFill>
                  <a:schemeClr val="accent1"/>
                </a:solidFill>
              </a:rPr>
              <a:t>+ Schéma de la frontière sud de l’UE</a:t>
            </a:r>
            <a:endParaRPr lang="fr-FR" sz="2800" b="1" i="1" dirty="0">
              <a:solidFill>
                <a:schemeClr val="accent1"/>
              </a:solidFill>
            </a:endParaRPr>
          </a:p>
        </p:txBody>
      </p:sp>
    </p:spTree>
    <p:extLst>
      <p:ext uri="{BB962C8B-B14F-4D97-AF65-F5344CB8AC3E}">
        <p14:creationId xmlns:p14="http://schemas.microsoft.com/office/powerpoint/2010/main" val="2685054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47"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spTree>
    <p:extLst>
      <p:ext uri="{BB962C8B-B14F-4D97-AF65-F5344CB8AC3E}">
        <p14:creationId xmlns:p14="http://schemas.microsoft.com/office/powerpoint/2010/main" val="315334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sp>
        <p:nvSpPr>
          <p:cNvPr id="3" name="ZoneTexte 2">
            <a:extLst>
              <a:ext uri="{FF2B5EF4-FFF2-40B4-BE49-F238E27FC236}">
                <a16:creationId xmlns:a16="http://schemas.microsoft.com/office/drawing/2014/main" id="{CF7309A6-00EB-4BA4-9F88-1D9666344B2E}"/>
              </a:ext>
            </a:extLst>
          </p:cNvPr>
          <p:cNvSpPr txBox="1"/>
          <p:nvPr/>
        </p:nvSpPr>
        <p:spPr>
          <a:xfrm>
            <a:off x="645580" y="2068359"/>
            <a:ext cx="11161966" cy="400110"/>
          </a:xfrm>
          <a:prstGeom prst="rect">
            <a:avLst/>
          </a:prstGeom>
          <a:noFill/>
        </p:spPr>
        <p:txBody>
          <a:bodyPr wrap="none" rtlCol="0">
            <a:spAutoFit/>
          </a:bodyPr>
          <a:lstStyle/>
          <a:p>
            <a:pPr algn="ctr"/>
            <a:r>
              <a:rPr lang="fr-FR" sz="2000" b="1" dirty="0">
                <a:solidFill>
                  <a:schemeClr val="accent1"/>
                </a:solidFill>
                <a:latin typeface="Arial Black" panose="020B0A04020102020204" pitchFamily="34" charset="0"/>
                <a:cs typeface="Times New Roman" panose="02020603050405020304" pitchFamily="18" charset="0"/>
              </a:rPr>
              <a:t>Comment susciter une réflexion et un intérêt pour ce thème chez des élèves ?</a:t>
            </a:r>
          </a:p>
        </p:txBody>
      </p:sp>
      <p:sp>
        <p:nvSpPr>
          <p:cNvPr id="4" name="ZoneTexte 3">
            <a:extLst>
              <a:ext uri="{FF2B5EF4-FFF2-40B4-BE49-F238E27FC236}">
                <a16:creationId xmlns:a16="http://schemas.microsoft.com/office/drawing/2014/main" id="{8D5FF9D7-A025-47DC-BF6B-85CB483E0410}"/>
              </a:ext>
            </a:extLst>
          </p:cNvPr>
          <p:cNvSpPr txBox="1"/>
          <p:nvPr/>
        </p:nvSpPr>
        <p:spPr>
          <a:xfrm>
            <a:off x="1839201" y="2771748"/>
            <a:ext cx="8774723" cy="1697068"/>
          </a:xfrm>
          <a:prstGeom prst="rect">
            <a:avLst/>
          </a:prstGeom>
          <a:noFill/>
        </p:spPr>
        <p:txBody>
          <a:bodyPr wrap="square" rtlCol="0">
            <a:spAutoFit/>
          </a:bodyPr>
          <a:lstStyle/>
          <a:p>
            <a:pPr marL="285750" indent="-285750" algn="ctr">
              <a:lnSpc>
                <a:spcPct val="150000"/>
              </a:lnSpc>
              <a:buFontTx/>
              <a:buChar char="-"/>
            </a:pPr>
            <a:r>
              <a:rPr lang="fr-FR" sz="2400" b="1" dirty="0"/>
              <a:t>Les questionner sur leurs conceptions de la frontière</a:t>
            </a:r>
          </a:p>
          <a:p>
            <a:pPr marL="285750" indent="-285750" algn="ctr">
              <a:lnSpc>
                <a:spcPct val="150000"/>
              </a:lnSpc>
              <a:buFontTx/>
              <a:buChar char="-"/>
            </a:pPr>
            <a:r>
              <a:rPr lang="fr-FR" sz="2400" b="1" dirty="0"/>
              <a:t>Partir de l’actualité</a:t>
            </a:r>
          </a:p>
          <a:p>
            <a:pPr marL="285750" indent="-285750" algn="ctr">
              <a:lnSpc>
                <a:spcPct val="150000"/>
              </a:lnSpc>
              <a:buFontTx/>
              <a:buChar char="-"/>
            </a:pPr>
            <a:r>
              <a:rPr lang="fr-FR" sz="2400" b="1" dirty="0"/>
              <a:t>Présenter brièvement les cas à étudier </a:t>
            </a:r>
            <a:r>
              <a:rPr lang="fr-FR" sz="2400" b="1" i="1" dirty="0"/>
              <a:t>(annonce du plan</a:t>
            </a:r>
            <a:r>
              <a:rPr lang="fr-FR" sz="2400" b="1" dirty="0"/>
              <a:t>)</a:t>
            </a:r>
          </a:p>
        </p:txBody>
      </p:sp>
      <p:sp>
        <p:nvSpPr>
          <p:cNvPr id="5" name="ZoneTexte 4">
            <a:extLst>
              <a:ext uri="{FF2B5EF4-FFF2-40B4-BE49-F238E27FC236}">
                <a16:creationId xmlns:a16="http://schemas.microsoft.com/office/drawing/2014/main" id="{F8D1EFC5-253E-4641-87B6-6C2EE3A2CA05}"/>
              </a:ext>
            </a:extLst>
          </p:cNvPr>
          <p:cNvSpPr txBox="1"/>
          <p:nvPr/>
        </p:nvSpPr>
        <p:spPr>
          <a:xfrm>
            <a:off x="645580" y="5785339"/>
            <a:ext cx="11137280" cy="461665"/>
          </a:xfrm>
          <a:prstGeom prst="rect">
            <a:avLst/>
          </a:prstGeom>
          <a:noFill/>
        </p:spPr>
        <p:txBody>
          <a:bodyPr wrap="none" rtlCol="0">
            <a:spAutoFit/>
          </a:bodyPr>
          <a:lstStyle/>
          <a:p>
            <a:pPr algn="ctr"/>
            <a:r>
              <a:rPr lang="fr-FR" sz="2400" b="1" u="sng" dirty="0">
                <a:latin typeface="Arial Black" panose="020B0A04020102020204" pitchFamily="34" charset="0"/>
              </a:rPr>
              <a:t>Problématique :</a:t>
            </a:r>
            <a:r>
              <a:rPr lang="fr-FR" sz="2400" dirty="0"/>
              <a:t> avec la mondialisation, va-t-on vers la disparition des frontières ?  </a:t>
            </a:r>
          </a:p>
        </p:txBody>
      </p:sp>
    </p:spTree>
    <p:extLst>
      <p:ext uri="{BB962C8B-B14F-4D97-AF65-F5344CB8AC3E}">
        <p14:creationId xmlns:p14="http://schemas.microsoft.com/office/powerpoint/2010/main" val="885886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47" presetClass="entr" presetSubtype="0" fill="hold" grpId="0" nodeType="after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53" presetClass="entr" presetSubtype="16" fill="hold" grpId="0" nodeType="afterEffect">
                                  <p:stCondLst>
                                    <p:cond delay="250"/>
                                  </p:stCondLst>
                                  <p:childTnLst>
                                    <p:set>
                                      <p:cBhvr>
                                        <p:cTn id="29" dur="1" fill="hold">
                                          <p:stCondLst>
                                            <p:cond delay="0"/>
                                          </p:stCondLst>
                                        </p:cTn>
                                        <p:tgtEl>
                                          <p:spTgt spid="5"/>
                                        </p:tgtEl>
                                        <p:attrNameLst>
                                          <p:attrName>style.visibility</p:attrName>
                                        </p:attrNameLst>
                                      </p:cBhvr>
                                      <p:to>
                                        <p:strVal val="visible"/>
                                      </p:to>
                                    </p:set>
                                    <p:anim calcmode="lin" valueType="num">
                                      <p:cBhvr>
                                        <p:cTn id="30" dur="2250" fill="hold"/>
                                        <p:tgtEl>
                                          <p:spTgt spid="5"/>
                                        </p:tgtEl>
                                        <p:attrNameLst>
                                          <p:attrName>ppt_w</p:attrName>
                                        </p:attrNameLst>
                                      </p:cBhvr>
                                      <p:tavLst>
                                        <p:tav tm="0">
                                          <p:val>
                                            <p:fltVal val="0"/>
                                          </p:val>
                                        </p:tav>
                                        <p:tav tm="100000">
                                          <p:val>
                                            <p:strVal val="#ppt_w"/>
                                          </p:val>
                                        </p:tav>
                                      </p:tavLst>
                                    </p:anim>
                                    <p:anim calcmode="lin" valueType="num">
                                      <p:cBhvr>
                                        <p:cTn id="31" dur="2250" fill="hold"/>
                                        <p:tgtEl>
                                          <p:spTgt spid="5"/>
                                        </p:tgtEl>
                                        <p:attrNameLst>
                                          <p:attrName>ppt_h</p:attrName>
                                        </p:attrNameLst>
                                      </p:cBhvr>
                                      <p:tavLst>
                                        <p:tav tm="0">
                                          <p:val>
                                            <p:fltVal val="0"/>
                                          </p:val>
                                        </p:tav>
                                        <p:tav tm="100000">
                                          <p:val>
                                            <p:strVal val="#ppt_h"/>
                                          </p:val>
                                        </p:tav>
                                      </p:tavLst>
                                    </p:anim>
                                    <p:animEffect transition="in" filter="fade">
                                      <p:cBhvr>
                                        <p:cTn id="32"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270F36B-525F-4376-B03F-9B320C75D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2000" cy="6334780"/>
          </a:xfrm>
          <a:prstGeom prst="rect">
            <a:avLst/>
          </a:prstGeom>
        </p:spPr>
      </p:pic>
      <p:sp>
        <p:nvSpPr>
          <p:cNvPr id="5" name="ZoneTexte 4">
            <a:extLst>
              <a:ext uri="{FF2B5EF4-FFF2-40B4-BE49-F238E27FC236}">
                <a16:creationId xmlns:a16="http://schemas.microsoft.com/office/drawing/2014/main" id="{B04CD0A8-62B5-4547-8874-33D1FBF5C71B}"/>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sp>
        <p:nvSpPr>
          <p:cNvPr id="7" name="ZoneTexte 6">
            <a:extLst>
              <a:ext uri="{FF2B5EF4-FFF2-40B4-BE49-F238E27FC236}">
                <a16:creationId xmlns:a16="http://schemas.microsoft.com/office/drawing/2014/main" id="{763488D5-5C31-442D-B963-FB8AA1A0AFC8}"/>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0EED9A08-B6DC-4340-820E-45C65B362A61}"/>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3F3365D4-6BFD-4A8A-B9C7-5C81D245156F}"/>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1" name="ZoneTexte 10">
            <a:extLst>
              <a:ext uri="{FF2B5EF4-FFF2-40B4-BE49-F238E27FC236}">
                <a16:creationId xmlns:a16="http://schemas.microsoft.com/office/drawing/2014/main" id="{E7351F7E-0DA4-44E9-8651-07A13B222F4C}"/>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12" name="ZoneTexte 11">
            <a:extLst>
              <a:ext uri="{FF2B5EF4-FFF2-40B4-BE49-F238E27FC236}">
                <a16:creationId xmlns:a16="http://schemas.microsoft.com/office/drawing/2014/main" id="{2356E5F7-0C12-4074-A33A-468A7D8BC25B}"/>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
        <p:nvSpPr>
          <p:cNvPr id="13" name="ZoneTexte 12">
            <a:extLst>
              <a:ext uri="{FF2B5EF4-FFF2-40B4-BE49-F238E27FC236}">
                <a16:creationId xmlns:a16="http://schemas.microsoft.com/office/drawing/2014/main" id="{4AE6D007-C8CA-4C60-95D8-3CEB36C57073}"/>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14" name="ZoneTexte 13">
            <a:extLst>
              <a:ext uri="{FF2B5EF4-FFF2-40B4-BE49-F238E27FC236}">
                <a16:creationId xmlns:a16="http://schemas.microsoft.com/office/drawing/2014/main" id="{9EBC2264-EE90-4903-9B3B-5C3106143294}"/>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15" name="ZoneTexte 14">
            <a:extLst>
              <a:ext uri="{FF2B5EF4-FFF2-40B4-BE49-F238E27FC236}">
                <a16:creationId xmlns:a16="http://schemas.microsoft.com/office/drawing/2014/main" id="{6D10F57A-4551-4087-BF18-15DED50AD5C1}"/>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01725665-154F-4A92-9D5F-EA08EB9558CD}"/>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17" name="ZoneTexte 16">
            <a:extLst>
              <a:ext uri="{FF2B5EF4-FFF2-40B4-BE49-F238E27FC236}">
                <a16:creationId xmlns:a16="http://schemas.microsoft.com/office/drawing/2014/main" id="{BF25ACCB-6E51-45EC-9A6A-503BA400D968}"/>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Tree>
    <p:extLst>
      <p:ext uri="{BB962C8B-B14F-4D97-AF65-F5344CB8AC3E}">
        <p14:creationId xmlns:p14="http://schemas.microsoft.com/office/powerpoint/2010/main" val="2172665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0"/>
                                        <p:tgtEl>
                                          <p:spTgt spid="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0"/>
                                        <p:tgtEl>
                                          <p:spTgt spid="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0"/>
                                        <p:tgtEl>
                                          <p:spTgt spid="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0"/>
                                        <p:tgtEl>
                                          <p:spTgt spid="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0"/>
                                        <p:tgtEl>
                                          <p:spTgt spid="1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0"/>
                                        <p:tgtEl>
                                          <p:spTgt spid="12"/>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0"/>
                                        <p:tgtEl>
                                          <p:spTgt spid="13"/>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0"/>
                                        <p:tgtEl>
                                          <p:spTgt spid="14"/>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0"/>
                                        <p:tgtEl>
                                          <p:spTgt spid="15"/>
                                        </p:tgtEl>
                                      </p:cBhvr>
                                    </p:animEffect>
                                  </p:childTnLst>
                                </p:cTn>
                              </p:par>
                            </p:childTnLst>
                          </p:cTn>
                        </p:par>
                        <p:par>
                          <p:cTn id="41" fill="hold">
                            <p:stCondLst>
                              <p:cond delay="3000"/>
                            </p:stCondLst>
                            <p:childTnLst>
                              <p:par>
                                <p:cTn id="42" presetID="25"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7" dur="1000" fill="hold"/>
                                        <p:tgtEl>
                                          <p:spTgt spid="16"/>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P spid="12" grpId="0"/>
      <p:bldP spid="13" grpId="0"/>
      <p:bldP spid="14" grpId="0"/>
      <p:bldP spid="15" grpId="0"/>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66C28B6-EFFA-432D-94E6-349581BE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220"/>
            <a:ext cx="12192000" cy="6334780"/>
          </a:xfrm>
          <a:prstGeom prst="rect">
            <a:avLst/>
          </a:prstGeom>
        </p:spPr>
      </p:pic>
      <p:sp>
        <p:nvSpPr>
          <p:cNvPr id="2" name="ZoneTexte 1">
            <a:extLst>
              <a:ext uri="{FF2B5EF4-FFF2-40B4-BE49-F238E27FC236}">
                <a16:creationId xmlns:a16="http://schemas.microsoft.com/office/drawing/2014/main" id="{3B7BEAA5-A744-41C8-AEBA-345933469FA6}"/>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sp>
        <p:nvSpPr>
          <p:cNvPr id="7" name="ZoneTexte 6">
            <a:extLst>
              <a:ext uri="{FF2B5EF4-FFF2-40B4-BE49-F238E27FC236}">
                <a16:creationId xmlns:a16="http://schemas.microsoft.com/office/drawing/2014/main" id="{E6667FFA-6B28-47C3-986D-ABF6A34EA6BE}"/>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4566B783-D9AF-4CB6-8AA9-F8D5CF6EC952}"/>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A1E1B8DA-D04F-4A68-BD73-9FDBAA446379}"/>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1" name="ZoneTexte 10">
            <a:extLst>
              <a:ext uri="{FF2B5EF4-FFF2-40B4-BE49-F238E27FC236}">
                <a16:creationId xmlns:a16="http://schemas.microsoft.com/office/drawing/2014/main" id="{1378FD02-D3E2-4D01-96DA-9B79B87C0225}"/>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12" name="ZoneTexte 11">
            <a:extLst>
              <a:ext uri="{FF2B5EF4-FFF2-40B4-BE49-F238E27FC236}">
                <a16:creationId xmlns:a16="http://schemas.microsoft.com/office/drawing/2014/main" id="{B655FB34-09B3-47BE-A9B2-DC20411D05E7}"/>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
        <p:nvSpPr>
          <p:cNvPr id="13" name="ZoneTexte 12">
            <a:extLst>
              <a:ext uri="{FF2B5EF4-FFF2-40B4-BE49-F238E27FC236}">
                <a16:creationId xmlns:a16="http://schemas.microsoft.com/office/drawing/2014/main" id="{311DFD28-51D2-42AA-9C48-C49C8BCD28A0}"/>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15" name="ZoneTexte 14">
            <a:extLst>
              <a:ext uri="{FF2B5EF4-FFF2-40B4-BE49-F238E27FC236}">
                <a16:creationId xmlns:a16="http://schemas.microsoft.com/office/drawing/2014/main" id="{24F8828E-7ADD-4732-AEDA-AA3A11C5D4E7}"/>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912CF75D-65D0-4086-B963-128D9A603415}"/>
              </a:ext>
            </a:extLst>
          </p:cNvPr>
          <p:cNvSpPr txBox="1"/>
          <p:nvPr/>
        </p:nvSpPr>
        <p:spPr>
          <a:xfrm>
            <a:off x="4227589" y="3074531"/>
            <a:ext cx="1056379" cy="307777"/>
          </a:xfrm>
          <a:prstGeom prst="rect">
            <a:avLst/>
          </a:prstGeom>
          <a:noFill/>
        </p:spPr>
        <p:txBody>
          <a:bodyPr wrap="none" rtlCol="0">
            <a:spAutoFit/>
          </a:bodyPr>
          <a:lstStyle/>
          <a:p>
            <a:r>
              <a:rPr lang="fr-FR" sz="1400" b="1" dirty="0">
                <a:latin typeface="Arial Black" panose="020B0A04020102020204" pitchFamily="34" charset="0"/>
              </a:rPr>
              <a:t>Baléares</a:t>
            </a:r>
          </a:p>
        </p:txBody>
      </p:sp>
      <p:sp>
        <p:nvSpPr>
          <p:cNvPr id="17" name="ZoneTexte 16">
            <a:extLst>
              <a:ext uri="{FF2B5EF4-FFF2-40B4-BE49-F238E27FC236}">
                <a16:creationId xmlns:a16="http://schemas.microsoft.com/office/drawing/2014/main" id="{C0233935-8B9F-470F-8C9F-58F001C96E1D}"/>
              </a:ext>
            </a:extLst>
          </p:cNvPr>
          <p:cNvSpPr txBox="1"/>
          <p:nvPr/>
        </p:nvSpPr>
        <p:spPr>
          <a:xfrm>
            <a:off x="6774661" y="1776935"/>
            <a:ext cx="758221" cy="307777"/>
          </a:xfrm>
          <a:prstGeom prst="rect">
            <a:avLst/>
          </a:prstGeom>
          <a:noFill/>
        </p:spPr>
        <p:txBody>
          <a:bodyPr wrap="none" rtlCol="0">
            <a:spAutoFit/>
          </a:bodyPr>
          <a:lstStyle/>
          <a:p>
            <a:r>
              <a:rPr lang="fr-FR" sz="1400" b="1" dirty="0">
                <a:latin typeface="Arial Black" panose="020B0A04020102020204" pitchFamily="34" charset="0"/>
              </a:rPr>
              <a:t>Corse</a:t>
            </a:r>
          </a:p>
        </p:txBody>
      </p:sp>
      <p:sp>
        <p:nvSpPr>
          <p:cNvPr id="18" name="ZoneTexte 17">
            <a:extLst>
              <a:ext uri="{FF2B5EF4-FFF2-40B4-BE49-F238E27FC236}">
                <a16:creationId xmlns:a16="http://schemas.microsoft.com/office/drawing/2014/main" id="{933C29B7-AE80-4D0D-978F-89978B38C0D1}"/>
              </a:ext>
            </a:extLst>
          </p:cNvPr>
          <p:cNvSpPr txBox="1"/>
          <p:nvPr/>
        </p:nvSpPr>
        <p:spPr>
          <a:xfrm>
            <a:off x="7502415" y="3228419"/>
            <a:ext cx="1179810" cy="307777"/>
          </a:xfrm>
          <a:prstGeom prst="rect">
            <a:avLst/>
          </a:prstGeom>
          <a:noFill/>
        </p:spPr>
        <p:txBody>
          <a:bodyPr wrap="none" rtlCol="0">
            <a:spAutoFit/>
          </a:bodyPr>
          <a:lstStyle/>
          <a:p>
            <a:r>
              <a:rPr lang="fr-FR" sz="1400" b="1" dirty="0">
                <a:latin typeface="Arial Black" panose="020B0A04020102020204" pitchFamily="34" charset="0"/>
              </a:rPr>
              <a:t>Sardaigne</a:t>
            </a:r>
          </a:p>
        </p:txBody>
      </p:sp>
      <p:sp>
        <p:nvSpPr>
          <p:cNvPr id="19" name="ZoneTexte 18">
            <a:extLst>
              <a:ext uri="{FF2B5EF4-FFF2-40B4-BE49-F238E27FC236}">
                <a16:creationId xmlns:a16="http://schemas.microsoft.com/office/drawing/2014/main" id="{A5F48941-C868-4892-9674-2CD9B0844F91}"/>
              </a:ext>
            </a:extLst>
          </p:cNvPr>
          <p:cNvSpPr txBox="1"/>
          <p:nvPr/>
        </p:nvSpPr>
        <p:spPr>
          <a:xfrm>
            <a:off x="8369248" y="3797243"/>
            <a:ext cx="732893" cy="307777"/>
          </a:xfrm>
          <a:prstGeom prst="rect">
            <a:avLst/>
          </a:prstGeom>
          <a:noFill/>
        </p:spPr>
        <p:txBody>
          <a:bodyPr wrap="none" rtlCol="0">
            <a:spAutoFit/>
          </a:bodyPr>
          <a:lstStyle/>
          <a:p>
            <a:r>
              <a:rPr lang="fr-FR" sz="1400" b="1" dirty="0">
                <a:latin typeface="Arial Black" panose="020B0A04020102020204" pitchFamily="34" charset="0"/>
              </a:rPr>
              <a:t>Sicile</a:t>
            </a:r>
          </a:p>
        </p:txBody>
      </p:sp>
      <p:sp>
        <p:nvSpPr>
          <p:cNvPr id="20" name="ZoneTexte 19">
            <a:extLst>
              <a:ext uri="{FF2B5EF4-FFF2-40B4-BE49-F238E27FC236}">
                <a16:creationId xmlns:a16="http://schemas.microsoft.com/office/drawing/2014/main" id="{2BFEEC1C-DC62-4DEC-ADC2-7A424AD9D0E3}"/>
              </a:ext>
            </a:extLst>
          </p:cNvPr>
          <p:cNvSpPr txBox="1"/>
          <p:nvPr/>
        </p:nvSpPr>
        <p:spPr>
          <a:xfrm>
            <a:off x="8897438" y="5222584"/>
            <a:ext cx="1314784" cy="307777"/>
          </a:xfrm>
          <a:prstGeom prst="rect">
            <a:avLst/>
          </a:prstGeom>
          <a:noFill/>
        </p:spPr>
        <p:txBody>
          <a:bodyPr wrap="none" rtlCol="0">
            <a:spAutoFit/>
          </a:bodyPr>
          <a:lstStyle/>
          <a:p>
            <a:r>
              <a:rPr lang="fr-FR" sz="1400" b="1" dirty="0">
                <a:latin typeface="Arial Black" panose="020B0A04020102020204" pitchFamily="34" charset="0"/>
              </a:rPr>
              <a:t>Lampedusa</a:t>
            </a:r>
          </a:p>
        </p:txBody>
      </p:sp>
      <p:sp>
        <p:nvSpPr>
          <p:cNvPr id="5" name="Ellipse 4">
            <a:extLst>
              <a:ext uri="{FF2B5EF4-FFF2-40B4-BE49-F238E27FC236}">
                <a16:creationId xmlns:a16="http://schemas.microsoft.com/office/drawing/2014/main" id="{01D014DE-169D-45A8-AE03-5BE1F80F174E}"/>
              </a:ext>
            </a:extLst>
          </p:cNvPr>
          <p:cNvSpPr/>
          <p:nvPr/>
        </p:nvSpPr>
        <p:spPr>
          <a:xfrm>
            <a:off x="8682225" y="5451231"/>
            <a:ext cx="215213" cy="15826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620AE1CB-0717-4917-B372-A10579FCEB7C}"/>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22" name="ZoneTexte 21">
            <a:extLst>
              <a:ext uri="{FF2B5EF4-FFF2-40B4-BE49-F238E27FC236}">
                <a16:creationId xmlns:a16="http://schemas.microsoft.com/office/drawing/2014/main" id="{5E080137-C770-478F-943E-802ACC00F95A}"/>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23" name="ZoneTexte 22">
            <a:extLst>
              <a:ext uri="{FF2B5EF4-FFF2-40B4-BE49-F238E27FC236}">
                <a16:creationId xmlns:a16="http://schemas.microsoft.com/office/drawing/2014/main" id="{DD58247D-66CA-4AD5-837D-00C876783543}"/>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Tree>
    <p:extLst>
      <p:ext uri="{BB962C8B-B14F-4D97-AF65-F5344CB8AC3E}">
        <p14:creationId xmlns:p14="http://schemas.microsoft.com/office/powerpoint/2010/main" val="1099702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000"/>
                                        <p:tgtEl>
                                          <p:spTgt spid="19"/>
                                        </p:tgtEl>
                                      </p:cBhvr>
                                    </p:animEffect>
                                  </p:childTnLst>
                                </p:cTn>
                              </p:par>
                              <p:par>
                                <p:cTn id="17" presetID="53" presetClass="entr" presetSubtype="16"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250" fill="hold"/>
                                        <p:tgtEl>
                                          <p:spTgt spid="5"/>
                                        </p:tgtEl>
                                        <p:attrNameLst>
                                          <p:attrName>ppt_w</p:attrName>
                                        </p:attrNameLst>
                                      </p:cBhvr>
                                      <p:tavLst>
                                        <p:tav tm="0">
                                          <p:val>
                                            <p:fltVal val="0"/>
                                          </p:val>
                                        </p:tav>
                                        <p:tav tm="100000">
                                          <p:val>
                                            <p:strVal val="#ppt_w"/>
                                          </p:val>
                                        </p:tav>
                                      </p:tavLst>
                                    </p:anim>
                                    <p:anim calcmode="lin" valueType="num">
                                      <p:cBhvr>
                                        <p:cTn id="20" dur="2250" fill="hold"/>
                                        <p:tgtEl>
                                          <p:spTgt spid="5"/>
                                        </p:tgtEl>
                                        <p:attrNameLst>
                                          <p:attrName>ppt_h</p:attrName>
                                        </p:attrNameLst>
                                      </p:cBhvr>
                                      <p:tavLst>
                                        <p:tav tm="0">
                                          <p:val>
                                            <p:fltVal val="0"/>
                                          </p:val>
                                        </p:tav>
                                        <p:tav tm="100000">
                                          <p:val>
                                            <p:strVal val="#ppt_h"/>
                                          </p:val>
                                        </p:tav>
                                      </p:tavLst>
                                    </p:anim>
                                    <p:animEffect transition="in" filter="fade">
                                      <p:cBhvr>
                                        <p:cTn id="21" dur="2250"/>
                                        <p:tgtEl>
                                          <p:spTgt spid="5"/>
                                        </p:tgtEl>
                                      </p:cBhvr>
                                    </p:animEffect>
                                  </p:childTnLst>
                                </p:cTn>
                              </p:par>
                              <p:par>
                                <p:cTn id="22" presetID="26" presetClass="entr" presetSubtype="0" fill="hold" grpId="0" nodeType="withEffect">
                                  <p:stCondLst>
                                    <p:cond delay="50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66C28B6-EFFA-432D-94E6-349581BE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220"/>
            <a:ext cx="12192000" cy="6334780"/>
          </a:xfrm>
          <a:prstGeom prst="rect">
            <a:avLst/>
          </a:prstGeom>
        </p:spPr>
      </p:pic>
      <p:sp>
        <p:nvSpPr>
          <p:cNvPr id="2" name="ZoneTexte 1">
            <a:extLst>
              <a:ext uri="{FF2B5EF4-FFF2-40B4-BE49-F238E27FC236}">
                <a16:creationId xmlns:a16="http://schemas.microsoft.com/office/drawing/2014/main" id="{3B7BEAA5-A744-41C8-AEBA-345933469FA6}"/>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pic>
        <p:nvPicPr>
          <p:cNvPr id="24" name="Image 23">
            <a:extLst>
              <a:ext uri="{FF2B5EF4-FFF2-40B4-BE49-F238E27FC236}">
                <a16:creationId xmlns:a16="http://schemas.microsoft.com/office/drawing/2014/main" id="{3E60B299-3A7D-4F33-8019-3FF165F56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8" y="523220"/>
            <a:ext cx="12150971" cy="6334780"/>
          </a:xfrm>
          <a:prstGeom prst="rect">
            <a:avLst/>
          </a:prstGeom>
        </p:spPr>
      </p:pic>
      <p:sp>
        <p:nvSpPr>
          <p:cNvPr id="7" name="ZoneTexte 6">
            <a:extLst>
              <a:ext uri="{FF2B5EF4-FFF2-40B4-BE49-F238E27FC236}">
                <a16:creationId xmlns:a16="http://schemas.microsoft.com/office/drawing/2014/main" id="{E6667FFA-6B28-47C3-986D-ABF6A34EA6BE}"/>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4566B783-D9AF-4CB6-8AA9-F8D5CF6EC952}"/>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A1E1B8DA-D04F-4A68-BD73-9FDBAA446379}"/>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3" name="ZoneTexte 12">
            <a:extLst>
              <a:ext uri="{FF2B5EF4-FFF2-40B4-BE49-F238E27FC236}">
                <a16:creationId xmlns:a16="http://schemas.microsoft.com/office/drawing/2014/main" id="{311DFD28-51D2-42AA-9C48-C49C8BCD28A0}"/>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15" name="ZoneTexte 14">
            <a:extLst>
              <a:ext uri="{FF2B5EF4-FFF2-40B4-BE49-F238E27FC236}">
                <a16:creationId xmlns:a16="http://schemas.microsoft.com/office/drawing/2014/main" id="{24F8828E-7ADD-4732-AEDA-AA3A11C5D4E7}"/>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912CF75D-65D0-4086-B963-128D9A603415}"/>
              </a:ext>
            </a:extLst>
          </p:cNvPr>
          <p:cNvSpPr txBox="1"/>
          <p:nvPr/>
        </p:nvSpPr>
        <p:spPr>
          <a:xfrm>
            <a:off x="4227589" y="3074531"/>
            <a:ext cx="1056379" cy="307777"/>
          </a:xfrm>
          <a:prstGeom prst="rect">
            <a:avLst/>
          </a:prstGeom>
          <a:noFill/>
        </p:spPr>
        <p:txBody>
          <a:bodyPr wrap="none" rtlCol="0">
            <a:spAutoFit/>
          </a:bodyPr>
          <a:lstStyle/>
          <a:p>
            <a:r>
              <a:rPr lang="fr-FR" sz="1400" b="1" dirty="0">
                <a:latin typeface="Arial Black" panose="020B0A04020102020204" pitchFamily="34" charset="0"/>
              </a:rPr>
              <a:t>Baléares</a:t>
            </a:r>
          </a:p>
        </p:txBody>
      </p:sp>
      <p:sp>
        <p:nvSpPr>
          <p:cNvPr id="17" name="ZoneTexte 16">
            <a:extLst>
              <a:ext uri="{FF2B5EF4-FFF2-40B4-BE49-F238E27FC236}">
                <a16:creationId xmlns:a16="http://schemas.microsoft.com/office/drawing/2014/main" id="{C0233935-8B9F-470F-8C9F-58F001C96E1D}"/>
              </a:ext>
            </a:extLst>
          </p:cNvPr>
          <p:cNvSpPr txBox="1"/>
          <p:nvPr/>
        </p:nvSpPr>
        <p:spPr>
          <a:xfrm>
            <a:off x="6774661" y="1776935"/>
            <a:ext cx="758221" cy="307777"/>
          </a:xfrm>
          <a:prstGeom prst="rect">
            <a:avLst/>
          </a:prstGeom>
          <a:noFill/>
        </p:spPr>
        <p:txBody>
          <a:bodyPr wrap="none" rtlCol="0">
            <a:spAutoFit/>
          </a:bodyPr>
          <a:lstStyle/>
          <a:p>
            <a:r>
              <a:rPr lang="fr-FR" sz="1400" b="1" dirty="0">
                <a:latin typeface="Arial Black" panose="020B0A04020102020204" pitchFamily="34" charset="0"/>
              </a:rPr>
              <a:t>Corse</a:t>
            </a:r>
          </a:p>
        </p:txBody>
      </p:sp>
      <p:sp>
        <p:nvSpPr>
          <p:cNvPr id="18" name="ZoneTexte 17">
            <a:extLst>
              <a:ext uri="{FF2B5EF4-FFF2-40B4-BE49-F238E27FC236}">
                <a16:creationId xmlns:a16="http://schemas.microsoft.com/office/drawing/2014/main" id="{933C29B7-AE80-4D0D-978F-89978B38C0D1}"/>
              </a:ext>
            </a:extLst>
          </p:cNvPr>
          <p:cNvSpPr txBox="1"/>
          <p:nvPr/>
        </p:nvSpPr>
        <p:spPr>
          <a:xfrm>
            <a:off x="7502415" y="3228419"/>
            <a:ext cx="1179810" cy="307777"/>
          </a:xfrm>
          <a:prstGeom prst="rect">
            <a:avLst/>
          </a:prstGeom>
          <a:noFill/>
        </p:spPr>
        <p:txBody>
          <a:bodyPr wrap="none" rtlCol="0">
            <a:spAutoFit/>
          </a:bodyPr>
          <a:lstStyle/>
          <a:p>
            <a:r>
              <a:rPr lang="fr-FR" sz="1400" b="1" dirty="0">
                <a:latin typeface="Arial Black" panose="020B0A04020102020204" pitchFamily="34" charset="0"/>
              </a:rPr>
              <a:t>Sardaigne</a:t>
            </a:r>
          </a:p>
        </p:txBody>
      </p:sp>
      <p:sp>
        <p:nvSpPr>
          <p:cNvPr id="19" name="ZoneTexte 18">
            <a:extLst>
              <a:ext uri="{FF2B5EF4-FFF2-40B4-BE49-F238E27FC236}">
                <a16:creationId xmlns:a16="http://schemas.microsoft.com/office/drawing/2014/main" id="{A5F48941-C868-4892-9674-2CD9B0844F91}"/>
              </a:ext>
            </a:extLst>
          </p:cNvPr>
          <p:cNvSpPr txBox="1"/>
          <p:nvPr/>
        </p:nvSpPr>
        <p:spPr>
          <a:xfrm>
            <a:off x="8369248" y="3797243"/>
            <a:ext cx="732893" cy="307777"/>
          </a:xfrm>
          <a:prstGeom prst="rect">
            <a:avLst/>
          </a:prstGeom>
          <a:noFill/>
        </p:spPr>
        <p:txBody>
          <a:bodyPr wrap="none" rtlCol="0">
            <a:spAutoFit/>
          </a:bodyPr>
          <a:lstStyle/>
          <a:p>
            <a:r>
              <a:rPr lang="fr-FR" sz="1400" b="1" dirty="0">
                <a:latin typeface="Arial Black" panose="020B0A04020102020204" pitchFamily="34" charset="0"/>
              </a:rPr>
              <a:t>Sicile</a:t>
            </a:r>
          </a:p>
        </p:txBody>
      </p:sp>
      <p:sp>
        <p:nvSpPr>
          <p:cNvPr id="20" name="ZoneTexte 19">
            <a:extLst>
              <a:ext uri="{FF2B5EF4-FFF2-40B4-BE49-F238E27FC236}">
                <a16:creationId xmlns:a16="http://schemas.microsoft.com/office/drawing/2014/main" id="{2BFEEC1C-DC62-4DEC-ADC2-7A424AD9D0E3}"/>
              </a:ext>
            </a:extLst>
          </p:cNvPr>
          <p:cNvSpPr txBox="1"/>
          <p:nvPr/>
        </p:nvSpPr>
        <p:spPr>
          <a:xfrm>
            <a:off x="8897438" y="5222584"/>
            <a:ext cx="1314784" cy="307777"/>
          </a:xfrm>
          <a:prstGeom prst="rect">
            <a:avLst/>
          </a:prstGeom>
          <a:noFill/>
        </p:spPr>
        <p:txBody>
          <a:bodyPr wrap="none" rtlCol="0">
            <a:spAutoFit/>
          </a:bodyPr>
          <a:lstStyle/>
          <a:p>
            <a:r>
              <a:rPr lang="fr-FR" sz="1400" b="1" dirty="0">
                <a:latin typeface="Arial Black" panose="020B0A04020102020204" pitchFamily="34" charset="0"/>
              </a:rPr>
              <a:t>Lampedusa</a:t>
            </a:r>
          </a:p>
        </p:txBody>
      </p:sp>
      <p:sp>
        <p:nvSpPr>
          <p:cNvPr id="5" name="Ellipse 4">
            <a:extLst>
              <a:ext uri="{FF2B5EF4-FFF2-40B4-BE49-F238E27FC236}">
                <a16:creationId xmlns:a16="http://schemas.microsoft.com/office/drawing/2014/main" id="{01D014DE-169D-45A8-AE03-5BE1F80F174E}"/>
              </a:ext>
            </a:extLst>
          </p:cNvPr>
          <p:cNvSpPr/>
          <p:nvPr/>
        </p:nvSpPr>
        <p:spPr>
          <a:xfrm>
            <a:off x="8682225" y="5451231"/>
            <a:ext cx="215213" cy="15826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620AE1CB-0717-4917-B372-A10579FCEB7C}"/>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22" name="ZoneTexte 21">
            <a:extLst>
              <a:ext uri="{FF2B5EF4-FFF2-40B4-BE49-F238E27FC236}">
                <a16:creationId xmlns:a16="http://schemas.microsoft.com/office/drawing/2014/main" id="{5E080137-C770-478F-943E-802ACC00F95A}"/>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23" name="ZoneTexte 22">
            <a:extLst>
              <a:ext uri="{FF2B5EF4-FFF2-40B4-BE49-F238E27FC236}">
                <a16:creationId xmlns:a16="http://schemas.microsoft.com/office/drawing/2014/main" id="{DD58247D-66CA-4AD5-837D-00C876783543}"/>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
        <p:nvSpPr>
          <p:cNvPr id="25" name="Rectangle 24">
            <a:extLst>
              <a:ext uri="{FF2B5EF4-FFF2-40B4-BE49-F238E27FC236}">
                <a16:creationId xmlns:a16="http://schemas.microsoft.com/office/drawing/2014/main" id="{14F6823D-C28F-4C81-A752-CA351D178508}"/>
              </a:ext>
            </a:extLst>
          </p:cNvPr>
          <p:cNvSpPr/>
          <p:nvPr/>
        </p:nvSpPr>
        <p:spPr>
          <a:xfrm>
            <a:off x="792665" y="626857"/>
            <a:ext cx="2029402" cy="369332"/>
          </a:xfrm>
          <a:prstGeom prst="rect">
            <a:avLst/>
          </a:prstGeom>
        </p:spPr>
        <p:txBody>
          <a:bodyPr wrap="none">
            <a:spAutoFit/>
          </a:bodyPr>
          <a:lstStyle/>
          <a:p>
            <a:pPr>
              <a:spcAft>
                <a:spcPts val="0"/>
              </a:spcAft>
            </a:pPr>
            <a:r>
              <a:rPr lang="fr-FR" b="1" dirty="0">
                <a:latin typeface="Times New Roman" panose="02020603050405020304" pitchFamily="18" charset="0"/>
                <a:ea typeface="Times New Roman" panose="02020603050405020304" pitchFamily="18" charset="0"/>
              </a:rPr>
              <a:t>L’espace Schengen</a:t>
            </a:r>
          </a:p>
        </p:txBody>
      </p:sp>
      <p:sp>
        <p:nvSpPr>
          <p:cNvPr id="26" name="Rectangle 25">
            <a:extLst>
              <a:ext uri="{FF2B5EF4-FFF2-40B4-BE49-F238E27FC236}">
                <a16:creationId xmlns:a16="http://schemas.microsoft.com/office/drawing/2014/main" id="{1D8FE9DF-FC36-403F-9CA4-94334E17EBD1}"/>
              </a:ext>
            </a:extLst>
          </p:cNvPr>
          <p:cNvSpPr/>
          <p:nvPr/>
        </p:nvSpPr>
        <p:spPr>
          <a:xfrm>
            <a:off x="0" y="600163"/>
            <a:ext cx="832920" cy="4227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215FA153-F43A-4650-A46D-F3826758CABF}"/>
              </a:ext>
            </a:extLst>
          </p:cNvPr>
          <p:cNvSpPr/>
          <p:nvPr/>
        </p:nvSpPr>
        <p:spPr>
          <a:xfrm>
            <a:off x="8693945" y="5445366"/>
            <a:ext cx="215213" cy="158261"/>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1378FD02-D3E2-4D01-96DA-9B79B87C0225}"/>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12" name="ZoneTexte 11">
            <a:extLst>
              <a:ext uri="{FF2B5EF4-FFF2-40B4-BE49-F238E27FC236}">
                <a16:creationId xmlns:a16="http://schemas.microsoft.com/office/drawing/2014/main" id="{B655FB34-09B3-47BE-A9B2-DC20411D05E7}"/>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Tree>
    <p:extLst>
      <p:ext uri="{BB962C8B-B14F-4D97-AF65-F5344CB8AC3E}">
        <p14:creationId xmlns:p14="http://schemas.microsoft.com/office/powerpoint/2010/main" val="3798944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66C28B6-EFFA-432D-94E6-349581BE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21" name="Image 20">
            <a:extLst>
              <a:ext uri="{FF2B5EF4-FFF2-40B4-BE49-F238E27FC236}">
                <a16:creationId xmlns:a16="http://schemas.microsoft.com/office/drawing/2014/main" id="{61F032CC-D725-441C-AA60-669F194C8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3220"/>
            <a:ext cx="12192000" cy="6380384"/>
          </a:xfrm>
          <a:prstGeom prst="rect">
            <a:avLst/>
          </a:prstGeom>
        </p:spPr>
      </p:pic>
      <p:sp>
        <p:nvSpPr>
          <p:cNvPr id="2" name="ZoneTexte 1">
            <a:extLst>
              <a:ext uri="{FF2B5EF4-FFF2-40B4-BE49-F238E27FC236}">
                <a16:creationId xmlns:a16="http://schemas.microsoft.com/office/drawing/2014/main" id="{3B7BEAA5-A744-41C8-AEBA-345933469FA6}"/>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sp>
        <p:nvSpPr>
          <p:cNvPr id="7" name="ZoneTexte 6">
            <a:extLst>
              <a:ext uri="{FF2B5EF4-FFF2-40B4-BE49-F238E27FC236}">
                <a16:creationId xmlns:a16="http://schemas.microsoft.com/office/drawing/2014/main" id="{E6667FFA-6B28-47C3-986D-ABF6A34EA6BE}"/>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4566B783-D9AF-4CB6-8AA9-F8D5CF6EC952}"/>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A1E1B8DA-D04F-4A68-BD73-9FDBAA446379}"/>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0" name="ZoneTexte 9">
            <a:extLst>
              <a:ext uri="{FF2B5EF4-FFF2-40B4-BE49-F238E27FC236}">
                <a16:creationId xmlns:a16="http://schemas.microsoft.com/office/drawing/2014/main" id="{3DBEDCE6-EE18-41E7-BEED-455FA648ADF0}"/>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
        <p:nvSpPr>
          <p:cNvPr id="13" name="ZoneTexte 12">
            <a:extLst>
              <a:ext uri="{FF2B5EF4-FFF2-40B4-BE49-F238E27FC236}">
                <a16:creationId xmlns:a16="http://schemas.microsoft.com/office/drawing/2014/main" id="{311DFD28-51D2-42AA-9C48-C49C8BCD28A0}"/>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15" name="ZoneTexte 14">
            <a:extLst>
              <a:ext uri="{FF2B5EF4-FFF2-40B4-BE49-F238E27FC236}">
                <a16:creationId xmlns:a16="http://schemas.microsoft.com/office/drawing/2014/main" id="{24F8828E-7ADD-4732-AEDA-AA3A11C5D4E7}"/>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912CF75D-65D0-4086-B963-128D9A603415}"/>
              </a:ext>
            </a:extLst>
          </p:cNvPr>
          <p:cNvSpPr txBox="1"/>
          <p:nvPr/>
        </p:nvSpPr>
        <p:spPr>
          <a:xfrm>
            <a:off x="4227589" y="3074531"/>
            <a:ext cx="1056379" cy="307777"/>
          </a:xfrm>
          <a:prstGeom prst="rect">
            <a:avLst/>
          </a:prstGeom>
          <a:noFill/>
        </p:spPr>
        <p:txBody>
          <a:bodyPr wrap="none" rtlCol="0">
            <a:spAutoFit/>
          </a:bodyPr>
          <a:lstStyle/>
          <a:p>
            <a:r>
              <a:rPr lang="fr-FR" sz="1400" b="1" dirty="0">
                <a:latin typeface="Arial Black" panose="020B0A04020102020204" pitchFamily="34" charset="0"/>
              </a:rPr>
              <a:t>Baléares</a:t>
            </a:r>
          </a:p>
        </p:txBody>
      </p:sp>
      <p:sp>
        <p:nvSpPr>
          <p:cNvPr id="17" name="ZoneTexte 16">
            <a:extLst>
              <a:ext uri="{FF2B5EF4-FFF2-40B4-BE49-F238E27FC236}">
                <a16:creationId xmlns:a16="http://schemas.microsoft.com/office/drawing/2014/main" id="{C0233935-8B9F-470F-8C9F-58F001C96E1D}"/>
              </a:ext>
            </a:extLst>
          </p:cNvPr>
          <p:cNvSpPr txBox="1"/>
          <p:nvPr/>
        </p:nvSpPr>
        <p:spPr>
          <a:xfrm>
            <a:off x="6774661" y="1776935"/>
            <a:ext cx="758221" cy="307777"/>
          </a:xfrm>
          <a:prstGeom prst="rect">
            <a:avLst/>
          </a:prstGeom>
          <a:noFill/>
        </p:spPr>
        <p:txBody>
          <a:bodyPr wrap="none" rtlCol="0">
            <a:spAutoFit/>
          </a:bodyPr>
          <a:lstStyle/>
          <a:p>
            <a:r>
              <a:rPr lang="fr-FR" sz="1400" b="1" dirty="0">
                <a:latin typeface="Arial Black" panose="020B0A04020102020204" pitchFamily="34" charset="0"/>
              </a:rPr>
              <a:t>Corse</a:t>
            </a:r>
          </a:p>
        </p:txBody>
      </p:sp>
      <p:sp>
        <p:nvSpPr>
          <p:cNvPr id="18" name="ZoneTexte 17">
            <a:extLst>
              <a:ext uri="{FF2B5EF4-FFF2-40B4-BE49-F238E27FC236}">
                <a16:creationId xmlns:a16="http://schemas.microsoft.com/office/drawing/2014/main" id="{933C29B7-AE80-4D0D-978F-89978B38C0D1}"/>
              </a:ext>
            </a:extLst>
          </p:cNvPr>
          <p:cNvSpPr txBox="1"/>
          <p:nvPr/>
        </p:nvSpPr>
        <p:spPr>
          <a:xfrm>
            <a:off x="7502415" y="3228419"/>
            <a:ext cx="1179810" cy="307777"/>
          </a:xfrm>
          <a:prstGeom prst="rect">
            <a:avLst/>
          </a:prstGeom>
          <a:noFill/>
        </p:spPr>
        <p:txBody>
          <a:bodyPr wrap="none" rtlCol="0">
            <a:spAutoFit/>
          </a:bodyPr>
          <a:lstStyle/>
          <a:p>
            <a:r>
              <a:rPr lang="fr-FR" sz="1400" b="1" dirty="0">
                <a:latin typeface="Arial Black" panose="020B0A04020102020204" pitchFamily="34" charset="0"/>
              </a:rPr>
              <a:t>Sardaigne</a:t>
            </a:r>
          </a:p>
        </p:txBody>
      </p:sp>
      <p:sp>
        <p:nvSpPr>
          <p:cNvPr id="19" name="ZoneTexte 18">
            <a:extLst>
              <a:ext uri="{FF2B5EF4-FFF2-40B4-BE49-F238E27FC236}">
                <a16:creationId xmlns:a16="http://schemas.microsoft.com/office/drawing/2014/main" id="{A5F48941-C868-4892-9674-2CD9B0844F91}"/>
              </a:ext>
            </a:extLst>
          </p:cNvPr>
          <p:cNvSpPr txBox="1"/>
          <p:nvPr/>
        </p:nvSpPr>
        <p:spPr>
          <a:xfrm>
            <a:off x="8369248" y="3797243"/>
            <a:ext cx="732893" cy="307777"/>
          </a:xfrm>
          <a:prstGeom prst="rect">
            <a:avLst/>
          </a:prstGeom>
          <a:noFill/>
        </p:spPr>
        <p:txBody>
          <a:bodyPr wrap="none" rtlCol="0">
            <a:spAutoFit/>
          </a:bodyPr>
          <a:lstStyle/>
          <a:p>
            <a:r>
              <a:rPr lang="fr-FR" sz="1400" b="1" dirty="0">
                <a:latin typeface="Arial Black" panose="020B0A04020102020204" pitchFamily="34" charset="0"/>
              </a:rPr>
              <a:t>Sicile</a:t>
            </a:r>
          </a:p>
        </p:txBody>
      </p:sp>
      <p:sp>
        <p:nvSpPr>
          <p:cNvPr id="20" name="ZoneTexte 19">
            <a:extLst>
              <a:ext uri="{FF2B5EF4-FFF2-40B4-BE49-F238E27FC236}">
                <a16:creationId xmlns:a16="http://schemas.microsoft.com/office/drawing/2014/main" id="{2BFEEC1C-DC62-4DEC-ADC2-7A424AD9D0E3}"/>
              </a:ext>
            </a:extLst>
          </p:cNvPr>
          <p:cNvSpPr txBox="1"/>
          <p:nvPr/>
        </p:nvSpPr>
        <p:spPr>
          <a:xfrm>
            <a:off x="8897438" y="5222584"/>
            <a:ext cx="1314784" cy="307777"/>
          </a:xfrm>
          <a:prstGeom prst="rect">
            <a:avLst/>
          </a:prstGeom>
          <a:noFill/>
        </p:spPr>
        <p:txBody>
          <a:bodyPr wrap="none" rtlCol="0">
            <a:spAutoFit/>
          </a:bodyPr>
          <a:lstStyle/>
          <a:p>
            <a:r>
              <a:rPr lang="fr-FR" sz="1400" b="1" dirty="0">
                <a:latin typeface="Arial Black" panose="020B0A04020102020204" pitchFamily="34" charset="0"/>
              </a:rPr>
              <a:t>Lampedusa</a:t>
            </a:r>
          </a:p>
        </p:txBody>
      </p:sp>
      <p:sp>
        <p:nvSpPr>
          <p:cNvPr id="5" name="Ellipse 4">
            <a:extLst>
              <a:ext uri="{FF2B5EF4-FFF2-40B4-BE49-F238E27FC236}">
                <a16:creationId xmlns:a16="http://schemas.microsoft.com/office/drawing/2014/main" id="{01D014DE-169D-45A8-AE03-5BE1F80F174E}"/>
              </a:ext>
            </a:extLst>
          </p:cNvPr>
          <p:cNvSpPr/>
          <p:nvPr/>
        </p:nvSpPr>
        <p:spPr>
          <a:xfrm>
            <a:off x="8682225" y="5451231"/>
            <a:ext cx="215213" cy="158261"/>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CD09E9C-F28F-4185-A6EF-524C7DA10D5A}"/>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24" name="ZoneTexte 23">
            <a:extLst>
              <a:ext uri="{FF2B5EF4-FFF2-40B4-BE49-F238E27FC236}">
                <a16:creationId xmlns:a16="http://schemas.microsoft.com/office/drawing/2014/main" id="{5AB1BDCD-6BD9-4E48-84E6-E4269FB72EF7}"/>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27" name="Rectangle 26">
            <a:extLst>
              <a:ext uri="{FF2B5EF4-FFF2-40B4-BE49-F238E27FC236}">
                <a16:creationId xmlns:a16="http://schemas.microsoft.com/office/drawing/2014/main" id="{2BF3B74D-E490-49D2-9FA6-06533E862CB9}"/>
              </a:ext>
            </a:extLst>
          </p:cNvPr>
          <p:cNvSpPr/>
          <p:nvPr/>
        </p:nvSpPr>
        <p:spPr>
          <a:xfrm>
            <a:off x="533394" y="590673"/>
            <a:ext cx="3880338" cy="1200329"/>
          </a:xfrm>
          <a:prstGeom prst="rect">
            <a:avLst/>
          </a:prstGeom>
        </p:spPr>
        <p:txBody>
          <a:bodyPr wrap="square">
            <a:spAutoFit/>
          </a:bodyPr>
          <a:lstStyle/>
          <a:p>
            <a:pPr algn="ctr"/>
            <a:r>
              <a:rPr lang="fr-FR" b="1" dirty="0"/>
              <a:t>Enclave espagnole en Afrique. Ancienne porte d’entrée en Europe mais de plus en plus fermée à l’immigration</a:t>
            </a:r>
          </a:p>
        </p:txBody>
      </p:sp>
      <p:sp>
        <p:nvSpPr>
          <p:cNvPr id="23" name="Ellipse 22">
            <a:extLst>
              <a:ext uri="{FF2B5EF4-FFF2-40B4-BE49-F238E27FC236}">
                <a16:creationId xmlns:a16="http://schemas.microsoft.com/office/drawing/2014/main" id="{D2230D0C-C83D-4865-B9F7-FEDE7FF807E8}"/>
              </a:ext>
            </a:extLst>
          </p:cNvPr>
          <p:cNvSpPr/>
          <p:nvPr/>
        </p:nvSpPr>
        <p:spPr>
          <a:xfrm>
            <a:off x="158258" y="692497"/>
            <a:ext cx="498231" cy="4073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655FB34-09B3-47BE-A9B2-DC20411D05E7}"/>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
        <p:nvSpPr>
          <p:cNvPr id="31" name="ZoneTexte 30">
            <a:extLst>
              <a:ext uri="{FF2B5EF4-FFF2-40B4-BE49-F238E27FC236}">
                <a16:creationId xmlns:a16="http://schemas.microsoft.com/office/drawing/2014/main" id="{A31DFF92-D689-41C2-9DC7-B0118DEF7359}"/>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32" name="ZoneTexte 31">
            <a:extLst>
              <a:ext uri="{FF2B5EF4-FFF2-40B4-BE49-F238E27FC236}">
                <a16:creationId xmlns:a16="http://schemas.microsoft.com/office/drawing/2014/main" id="{89E70AD0-3676-4210-B75C-84404E1CAE28}"/>
              </a:ext>
            </a:extLst>
          </p:cNvPr>
          <p:cNvSpPr txBox="1"/>
          <p:nvPr/>
        </p:nvSpPr>
        <p:spPr>
          <a:xfrm>
            <a:off x="2098203" y="4985147"/>
            <a:ext cx="764953"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Ceuta</a:t>
            </a:r>
          </a:p>
        </p:txBody>
      </p:sp>
      <p:sp>
        <p:nvSpPr>
          <p:cNvPr id="33" name="ZoneTexte 32">
            <a:extLst>
              <a:ext uri="{FF2B5EF4-FFF2-40B4-BE49-F238E27FC236}">
                <a16:creationId xmlns:a16="http://schemas.microsoft.com/office/drawing/2014/main" id="{F1D5544B-50B1-477B-A646-9A4D8535CC4B}"/>
              </a:ext>
            </a:extLst>
          </p:cNvPr>
          <p:cNvSpPr txBox="1"/>
          <p:nvPr/>
        </p:nvSpPr>
        <p:spPr>
          <a:xfrm>
            <a:off x="2971387" y="5033284"/>
            <a:ext cx="832279"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Melilla</a:t>
            </a:r>
          </a:p>
        </p:txBody>
      </p:sp>
    </p:spTree>
    <p:extLst>
      <p:ext uri="{BB962C8B-B14F-4D97-AF65-F5344CB8AC3E}">
        <p14:creationId xmlns:p14="http://schemas.microsoft.com/office/powerpoint/2010/main" val="278348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250"/>
                                        <p:tgtEl>
                                          <p:spTgt spid="2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2000" fill="hold"/>
                                        <p:tgtEl>
                                          <p:spTgt spid="23"/>
                                        </p:tgtEl>
                                        <p:attrNameLst>
                                          <p:attrName>ppt_w</p:attrName>
                                        </p:attrNameLst>
                                      </p:cBhvr>
                                      <p:tavLst>
                                        <p:tav tm="0">
                                          <p:val>
                                            <p:fltVal val="0"/>
                                          </p:val>
                                        </p:tav>
                                        <p:tav tm="100000">
                                          <p:val>
                                            <p:strVal val="#ppt_w"/>
                                          </p:val>
                                        </p:tav>
                                      </p:tavLst>
                                    </p:anim>
                                    <p:anim calcmode="lin" valueType="num">
                                      <p:cBhvr>
                                        <p:cTn id="11" dur="2000" fill="hold"/>
                                        <p:tgtEl>
                                          <p:spTgt spid="23"/>
                                        </p:tgtEl>
                                        <p:attrNameLst>
                                          <p:attrName>ppt_h</p:attrName>
                                        </p:attrNameLst>
                                      </p:cBhvr>
                                      <p:tavLst>
                                        <p:tav tm="0">
                                          <p:val>
                                            <p:fltVal val="0"/>
                                          </p:val>
                                        </p:tav>
                                        <p:tav tm="100000">
                                          <p:val>
                                            <p:strVal val="#ppt_h"/>
                                          </p:val>
                                        </p:tav>
                                      </p:tavLst>
                                    </p:anim>
                                    <p:animEffect transition="in" filter="fade">
                                      <p:cBhvr>
                                        <p:cTn id="12" dur="2000"/>
                                        <p:tgtEl>
                                          <p:spTgt spid="23"/>
                                        </p:tgtEl>
                                      </p:cBhvr>
                                    </p:animEffect>
                                  </p:childTnLst>
                                </p:cTn>
                              </p:par>
                              <p:par>
                                <p:cTn id="13" presetID="10" presetClass="entr" presetSubtype="0" fill="hold" nodeType="with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par>
                                <p:cTn id="16" presetID="53" presetClass="entr" presetSubtype="16" fill="hold" grpId="0" nodeType="withEffect">
                                  <p:stCondLst>
                                    <p:cond delay="750"/>
                                  </p:stCondLst>
                                  <p:childTnLst>
                                    <p:set>
                                      <p:cBhvr>
                                        <p:cTn id="17" dur="1" fill="hold">
                                          <p:stCondLst>
                                            <p:cond delay="0"/>
                                          </p:stCondLst>
                                        </p:cTn>
                                        <p:tgtEl>
                                          <p:spTgt spid="32"/>
                                        </p:tgtEl>
                                        <p:attrNameLst>
                                          <p:attrName>style.visibility</p:attrName>
                                        </p:attrNameLst>
                                      </p:cBhvr>
                                      <p:to>
                                        <p:strVal val="visible"/>
                                      </p:to>
                                    </p:set>
                                    <p:anim calcmode="lin" valueType="num">
                                      <p:cBhvr>
                                        <p:cTn id="18" dur="2000" fill="hold"/>
                                        <p:tgtEl>
                                          <p:spTgt spid="32"/>
                                        </p:tgtEl>
                                        <p:attrNameLst>
                                          <p:attrName>ppt_w</p:attrName>
                                        </p:attrNameLst>
                                      </p:cBhvr>
                                      <p:tavLst>
                                        <p:tav tm="0">
                                          <p:val>
                                            <p:fltVal val="0"/>
                                          </p:val>
                                        </p:tav>
                                        <p:tav tm="100000">
                                          <p:val>
                                            <p:strVal val="#ppt_w"/>
                                          </p:val>
                                        </p:tav>
                                      </p:tavLst>
                                    </p:anim>
                                    <p:anim calcmode="lin" valueType="num">
                                      <p:cBhvr>
                                        <p:cTn id="19" dur="2000" fill="hold"/>
                                        <p:tgtEl>
                                          <p:spTgt spid="32"/>
                                        </p:tgtEl>
                                        <p:attrNameLst>
                                          <p:attrName>ppt_h</p:attrName>
                                        </p:attrNameLst>
                                      </p:cBhvr>
                                      <p:tavLst>
                                        <p:tav tm="0">
                                          <p:val>
                                            <p:fltVal val="0"/>
                                          </p:val>
                                        </p:tav>
                                        <p:tav tm="100000">
                                          <p:val>
                                            <p:strVal val="#ppt_h"/>
                                          </p:val>
                                        </p:tav>
                                      </p:tavLst>
                                    </p:anim>
                                    <p:animEffect transition="in" filter="fade">
                                      <p:cBhvr>
                                        <p:cTn id="20" dur="2000"/>
                                        <p:tgtEl>
                                          <p:spTgt spid="32"/>
                                        </p:tgtEl>
                                      </p:cBhvr>
                                    </p:animEffect>
                                  </p:childTnLst>
                                </p:cTn>
                              </p:par>
                              <p:par>
                                <p:cTn id="21" presetID="53" presetClass="entr" presetSubtype="16" fill="hold" grpId="0" nodeType="withEffect">
                                  <p:stCondLst>
                                    <p:cond delay="750"/>
                                  </p:stCondLst>
                                  <p:childTnLst>
                                    <p:set>
                                      <p:cBhvr>
                                        <p:cTn id="22" dur="1" fill="hold">
                                          <p:stCondLst>
                                            <p:cond delay="0"/>
                                          </p:stCondLst>
                                        </p:cTn>
                                        <p:tgtEl>
                                          <p:spTgt spid="33"/>
                                        </p:tgtEl>
                                        <p:attrNameLst>
                                          <p:attrName>style.visibility</p:attrName>
                                        </p:attrNameLst>
                                      </p:cBhvr>
                                      <p:to>
                                        <p:strVal val="visible"/>
                                      </p:to>
                                    </p:set>
                                    <p:anim calcmode="lin" valueType="num">
                                      <p:cBhvr>
                                        <p:cTn id="23" dur="2000" fill="hold"/>
                                        <p:tgtEl>
                                          <p:spTgt spid="33"/>
                                        </p:tgtEl>
                                        <p:attrNameLst>
                                          <p:attrName>ppt_w</p:attrName>
                                        </p:attrNameLst>
                                      </p:cBhvr>
                                      <p:tavLst>
                                        <p:tav tm="0">
                                          <p:val>
                                            <p:fltVal val="0"/>
                                          </p:val>
                                        </p:tav>
                                        <p:tav tm="100000">
                                          <p:val>
                                            <p:strVal val="#ppt_w"/>
                                          </p:val>
                                        </p:tav>
                                      </p:tavLst>
                                    </p:anim>
                                    <p:anim calcmode="lin" valueType="num">
                                      <p:cBhvr>
                                        <p:cTn id="24" dur="2000" fill="hold"/>
                                        <p:tgtEl>
                                          <p:spTgt spid="33"/>
                                        </p:tgtEl>
                                        <p:attrNameLst>
                                          <p:attrName>ppt_h</p:attrName>
                                        </p:attrNameLst>
                                      </p:cBhvr>
                                      <p:tavLst>
                                        <p:tav tm="0">
                                          <p:val>
                                            <p:fltVal val="0"/>
                                          </p:val>
                                        </p:tav>
                                        <p:tav tm="100000">
                                          <p:val>
                                            <p:strVal val="#ppt_h"/>
                                          </p:val>
                                        </p:tav>
                                      </p:tavLst>
                                    </p:anim>
                                    <p:animEffect transition="in" filter="fade">
                                      <p:cBhvr>
                                        <p:cTn id="2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3" grpId="0" animBg="1"/>
      <p:bldP spid="32" grpId="0"/>
      <p:bldP spid="3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66C28B6-EFFA-432D-94E6-349581BE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21" name="Image 20">
            <a:extLst>
              <a:ext uri="{FF2B5EF4-FFF2-40B4-BE49-F238E27FC236}">
                <a16:creationId xmlns:a16="http://schemas.microsoft.com/office/drawing/2014/main" id="{61F032CC-D725-441C-AA60-669F194C8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3220"/>
            <a:ext cx="12192000" cy="6380384"/>
          </a:xfrm>
          <a:prstGeom prst="rect">
            <a:avLst/>
          </a:prstGeom>
        </p:spPr>
      </p:pic>
      <p:pic>
        <p:nvPicPr>
          <p:cNvPr id="14" name="Image 13">
            <a:extLst>
              <a:ext uri="{FF2B5EF4-FFF2-40B4-BE49-F238E27FC236}">
                <a16:creationId xmlns:a16="http://schemas.microsoft.com/office/drawing/2014/main" id="{2B8A5016-F951-46E1-8900-74624C8980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8824"/>
            <a:ext cx="12191998" cy="6334780"/>
          </a:xfrm>
          <a:prstGeom prst="rect">
            <a:avLst/>
          </a:prstGeom>
        </p:spPr>
      </p:pic>
      <p:sp>
        <p:nvSpPr>
          <p:cNvPr id="2" name="ZoneTexte 1">
            <a:extLst>
              <a:ext uri="{FF2B5EF4-FFF2-40B4-BE49-F238E27FC236}">
                <a16:creationId xmlns:a16="http://schemas.microsoft.com/office/drawing/2014/main" id="{3B7BEAA5-A744-41C8-AEBA-345933469FA6}"/>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sp>
        <p:nvSpPr>
          <p:cNvPr id="7" name="ZoneTexte 6">
            <a:extLst>
              <a:ext uri="{FF2B5EF4-FFF2-40B4-BE49-F238E27FC236}">
                <a16:creationId xmlns:a16="http://schemas.microsoft.com/office/drawing/2014/main" id="{E6667FFA-6B28-47C3-986D-ABF6A34EA6BE}"/>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4566B783-D9AF-4CB6-8AA9-F8D5CF6EC952}"/>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A1E1B8DA-D04F-4A68-BD73-9FDBAA446379}"/>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0" name="ZoneTexte 9">
            <a:extLst>
              <a:ext uri="{FF2B5EF4-FFF2-40B4-BE49-F238E27FC236}">
                <a16:creationId xmlns:a16="http://schemas.microsoft.com/office/drawing/2014/main" id="{3DBEDCE6-EE18-41E7-BEED-455FA648ADF0}"/>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
        <p:nvSpPr>
          <p:cNvPr id="15" name="ZoneTexte 14">
            <a:extLst>
              <a:ext uri="{FF2B5EF4-FFF2-40B4-BE49-F238E27FC236}">
                <a16:creationId xmlns:a16="http://schemas.microsoft.com/office/drawing/2014/main" id="{24F8828E-7ADD-4732-AEDA-AA3A11C5D4E7}"/>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912CF75D-65D0-4086-B963-128D9A603415}"/>
              </a:ext>
            </a:extLst>
          </p:cNvPr>
          <p:cNvSpPr txBox="1"/>
          <p:nvPr/>
        </p:nvSpPr>
        <p:spPr>
          <a:xfrm>
            <a:off x="4227589" y="3074531"/>
            <a:ext cx="1056379" cy="307777"/>
          </a:xfrm>
          <a:prstGeom prst="rect">
            <a:avLst/>
          </a:prstGeom>
          <a:noFill/>
        </p:spPr>
        <p:txBody>
          <a:bodyPr wrap="none" rtlCol="0">
            <a:spAutoFit/>
          </a:bodyPr>
          <a:lstStyle/>
          <a:p>
            <a:r>
              <a:rPr lang="fr-FR" sz="1400" b="1" dirty="0">
                <a:latin typeface="Arial Black" panose="020B0A04020102020204" pitchFamily="34" charset="0"/>
              </a:rPr>
              <a:t>Baléares</a:t>
            </a:r>
          </a:p>
        </p:txBody>
      </p:sp>
      <p:sp>
        <p:nvSpPr>
          <p:cNvPr id="17" name="ZoneTexte 16">
            <a:extLst>
              <a:ext uri="{FF2B5EF4-FFF2-40B4-BE49-F238E27FC236}">
                <a16:creationId xmlns:a16="http://schemas.microsoft.com/office/drawing/2014/main" id="{C0233935-8B9F-470F-8C9F-58F001C96E1D}"/>
              </a:ext>
            </a:extLst>
          </p:cNvPr>
          <p:cNvSpPr txBox="1"/>
          <p:nvPr/>
        </p:nvSpPr>
        <p:spPr>
          <a:xfrm>
            <a:off x="6774661" y="1776935"/>
            <a:ext cx="758221" cy="307777"/>
          </a:xfrm>
          <a:prstGeom prst="rect">
            <a:avLst/>
          </a:prstGeom>
          <a:noFill/>
        </p:spPr>
        <p:txBody>
          <a:bodyPr wrap="none" rtlCol="0">
            <a:spAutoFit/>
          </a:bodyPr>
          <a:lstStyle/>
          <a:p>
            <a:r>
              <a:rPr lang="fr-FR" sz="1400" b="1" dirty="0">
                <a:latin typeface="Arial Black" panose="020B0A04020102020204" pitchFamily="34" charset="0"/>
              </a:rPr>
              <a:t>Corse</a:t>
            </a:r>
          </a:p>
        </p:txBody>
      </p:sp>
      <p:sp>
        <p:nvSpPr>
          <p:cNvPr id="18" name="ZoneTexte 17">
            <a:extLst>
              <a:ext uri="{FF2B5EF4-FFF2-40B4-BE49-F238E27FC236}">
                <a16:creationId xmlns:a16="http://schemas.microsoft.com/office/drawing/2014/main" id="{933C29B7-AE80-4D0D-978F-89978B38C0D1}"/>
              </a:ext>
            </a:extLst>
          </p:cNvPr>
          <p:cNvSpPr txBox="1"/>
          <p:nvPr/>
        </p:nvSpPr>
        <p:spPr>
          <a:xfrm>
            <a:off x="7502415" y="3228419"/>
            <a:ext cx="1179810" cy="307777"/>
          </a:xfrm>
          <a:prstGeom prst="rect">
            <a:avLst/>
          </a:prstGeom>
          <a:noFill/>
        </p:spPr>
        <p:txBody>
          <a:bodyPr wrap="none" rtlCol="0">
            <a:spAutoFit/>
          </a:bodyPr>
          <a:lstStyle/>
          <a:p>
            <a:r>
              <a:rPr lang="fr-FR" sz="1400" b="1" dirty="0">
                <a:latin typeface="Arial Black" panose="020B0A04020102020204" pitchFamily="34" charset="0"/>
              </a:rPr>
              <a:t>Sardaigne</a:t>
            </a:r>
          </a:p>
        </p:txBody>
      </p:sp>
      <p:sp>
        <p:nvSpPr>
          <p:cNvPr id="19" name="ZoneTexte 18">
            <a:extLst>
              <a:ext uri="{FF2B5EF4-FFF2-40B4-BE49-F238E27FC236}">
                <a16:creationId xmlns:a16="http://schemas.microsoft.com/office/drawing/2014/main" id="{A5F48941-C868-4892-9674-2CD9B0844F91}"/>
              </a:ext>
            </a:extLst>
          </p:cNvPr>
          <p:cNvSpPr txBox="1"/>
          <p:nvPr/>
        </p:nvSpPr>
        <p:spPr>
          <a:xfrm>
            <a:off x="8369248" y="3797243"/>
            <a:ext cx="732893" cy="307777"/>
          </a:xfrm>
          <a:prstGeom prst="rect">
            <a:avLst/>
          </a:prstGeom>
          <a:noFill/>
        </p:spPr>
        <p:txBody>
          <a:bodyPr wrap="none" rtlCol="0">
            <a:spAutoFit/>
          </a:bodyPr>
          <a:lstStyle/>
          <a:p>
            <a:r>
              <a:rPr lang="fr-FR" sz="1400" b="1" dirty="0">
                <a:latin typeface="Arial Black" panose="020B0A04020102020204" pitchFamily="34" charset="0"/>
              </a:rPr>
              <a:t>Sicile</a:t>
            </a:r>
          </a:p>
        </p:txBody>
      </p:sp>
      <p:sp>
        <p:nvSpPr>
          <p:cNvPr id="20" name="ZoneTexte 19">
            <a:extLst>
              <a:ext uri="{FF2B5EF4-FFF2-40B4-BE49-F238E27FC236}">
                <a16:creationId xmlns:a16="http://schemas.microsoft.com/office/drawing/2014/main" id="{2BFEEC1C-DC62-4DEC-ADC2-7A424AD9D0E3}"/>
              </a:ext>
            </a:extLst>
          </p:cNvPr>
          <p:cNvSpPr txBox="1"/>
          <p:nvPr/>
        </p:nvSpPr>
        <p:spPr>
          <a:xfrm>
            <a:off x="8897438" y="5222584"/>
            <a:ext cx="1314784" cy="307777"/>
          </a:xfrm>
          <a:prstGeom prst="rect">
            <a:avLst/>
          </a:prstGeom>
          <a:noFill/>
        </p:spPr>
        <p:txBody>
          <a:bodyPr wrap="none" rtlCol="0">
            <a:spAutoFit/>
          </a:bodyPr>
          <a:lstStyle/>
          <a:p>
            <a:r>
              <a:rPr lang="fr-FR" sz="1400" b="1" dirty="0">
                <a:latin typeface="Arial Black" panose="020B0A04020102020204" pitchFamily="34" charset="0"/>
              </a:rPr>
              <a:t>Lampedusa</a:t>
            </a:r>
          </a:p>
        </p:txBody>
      </p:sp>
      <p:sp>
        <p:nvSpPr>
          <p:cNvPr id="5" name="Ellipse 4">
            <a:extLst>
              <a:ext uri="{FF2B5EF4-FFF2-40B4-BE49-F238E27FC236}">
                <a16:creationId xmlns:a16="http://schemas.microsoft.com/office/drawing/2014/main" id="{01D014DE-169D-45A8-AE03-5BE1F80F174E}"/>
              </a:ext>
            </a:extLst>
          </p:cNvPr>
          <p:cNvSpPr/>
          <p:nvPr/>
        </p:nvSpPr>
        <p:spPr>
          <a:xfrm>
            <a:off x="8682225" y="5451231"/>
            <a:ext cx="215213" cy="158261"/>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5AB1BDCD-6BD9-4E48-84E6-E4269FB72EF7}"/>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13" name="ZoneTexte 12">
            <a:extLst>
              <a:ext uri="{FF2B5EF4-FFF2-40B4-BE49-F238E27FC236}">
                <a16:creationId xmlns:a16="http://schemas.microsoft.com/office/drawing/2014/main" id="{311DFD28-51D2-42AA-9C48-C49C8BCD28A0}"/>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22" name="ZoneTexte 21">
            <a:extLst>
              <a:ext uri="{FF2B5EF4-FFF2-40B4-BE49-F238E27FC236}">
                <a16:creationId xmlns:a16="http://schemas.microsoft.com/office/drawing/2014/main" id="{7CD09E9C-F28F-4185-A6EF-524C7DA10D5A}"/>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12" name="ZoneTexte 11">
            <a:extLst>
              <a:ext uri="{FF2B5EF4-FFF2-40B4-BE49-F238E27FC236}">
                <a16:creationId xmlns:a16="http://schemas.microsoft.com/office/drawing/2014/main" id="{B655FB34-09B3-47BE-A9B2-DC20411D05E7}"/>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
        <p:nvSpPr>
          <p:cNvPr id="31" name="ZoneTexte 30">
            <a:extLst>
              <a:ext uri="{FF2B5EF4-FFF2-40B4-BE49-F238E27FC236}">
                <a16:creationId xmlns:a16="http://schemas.microsoft.com/office/drawing/2014/main" id="{A31DFF92-D689-41C2-9DC7-B0118DEF7359}"/>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27" name="Rectangle 26">
            <a:extLst>
              <a:ext uri="{FF2B5EF4-FFF2-40B4-BE49-F238E27FC236}">
                <a16:creationId xmlns:a16="http://schemas.microsoft.com/office/drawing/2014/main" id="{2BF3B74D-E490-49D2-9FA6-06533E862CB9}"/>
              </a:ext>
            </a:extLst>
          </p:cNvPr>
          <p:cNvSpPr/>
          <p:nvPr/>
        </p:nvSpPr>
        <p:spPr>
          <a:xfrm>
            <a:off x="621319" y="590673"/>
            <a:ext cx="3880338" cy="646331"/>
          </a:xfrm>
          <a:prstGeom prst="rect">
            <a:avLst/>
          </a:prstGeom>
        </p:spPr>
        <p:txBody>
          <a:bodyPr wrap="square">
            <a:spAutoFit/>
          </a:bodyPr>
          <a:lstStyle/>
          <a:p>
            <a:pPr algn="ctr"/>
            <a:r>
              <a:rPr lang="fr-FR" b="1" dirty="0"/>
              <a:t>Zones de départ de l’immigration clandestine vers l’UE</a:t>
            </a:r>
          </a:p>
        </p:txBody>
      </p:sp>
      <p:sp>
        <p:nvSpPr>
          <p:cNvPr id="25" name="Rectangle 24">
            <a:extLst>
              <a:ext uri="{FF2B5EF4-FFF2-40B4-BE49-F238E27FC236}">
                <a16:creationId xmlns:a16="http://schemas.microsoft.com/office/drawing/2014/main" id="{474623E9-3B59-422C-A9EA-8DB993C04EC9}"/>
              </a:ext>
            </a:extLst>
          </p:cNvPr>
          <p:cNvSpPr/>
          <p:nvPr/>
        </p:nvSpPr>
        <p:spPr>
          <a:xfrm>
            <a:off x="0" y="600163"/>
            <a:ext cx="832920" cy="4227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AB01B4BF-293A-4FDB-BEA9-3F188A030684}"/>
              </a:ext>
            </a:extLst>
          </p:cNvPr>
          <p:cNvSpPr txBox="1"/>
          <p:nvPr/>
        </p:nvSpPr>
        <p:spPr>
          <a:xfrm>
            <a:off x="2098203" y="4985147"/>
            <a:ext cx="764953"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Ceuta</a:t>
            </a:r>
          </a:p>
        </p:txBody>
      </p:sp>
      <p:sp>
        <p:nvSpPr>
          <p:cNvPr id="29" name="ZoneTexte 28">
            <a:extLst>
              <a:ext uri="{FF2B5EF4-FFF2-40B4-BE49-F238E27FC236}">
                <a16:creationId xmlns:a16="http://schemas.microsoft.com/office/drawing/2014/main" id="{EBD1CE85-30B5-4C2B-B4A8-58EC9A11F009}"/>
              </a:ext>
            </a:extLst>
          </p:cNvPr>
          <p:cNvSpPr txBox="1"/>
          <p:nvPr/>
        </p:nvSpPr>
        <p:spPr>
          <a:xfrm>
            <a:off x="2971387" y="5033284"/>
            <a:ext cx="832279"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Melilla</a:t>
            </a:r>
          </a:p>
        </p:txBody>
      </p:sp>
    </p:spTree>
    <p:extLst>
      <p:ext uri="{BB962C8B-B14F-4D97-AF65-F5344CB8AC3E}">
        <p14:creationId xmlns:p14="http://schemas.microsoft.com/office/powerpoint/2010/main" val="2322367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66C28B6-EFFA-432D-94E6-349581BE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21" name="Image 20">
            <a:extLst>
              <a:ext uri="{FF2B5EF4-FFF2-40B4-BE49-F238E27FC236}">
                <a16:creationId xmlns:a16="http://schemas.microsoft.com/office/drawing/2014/main" id="{61F032CC-D725-441C-AA60-669F194C8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3220"/>
            <a:ext cx="12192000" cy="6380384"/>
          </a:xfrm>
          <a:prstGeom prst="rect">
            <a:avLst/>
          </a:prstGeom>
        </p:spPr>
      </p:pic>
      <p:pic>
        <p:nvPicPr>
          <p:cNvPr id="14" name="Image 13">
            <a:extLst>
              <a:ext uri="{FF2B5EF4-FFF2-40B4-BE49-F238E27FC236}">
                <a16:creationId xmlns:a16="http://schemas.microsoft.com/office/drawing/2014/main" id="{2B8A5016-F951-46E1-8900-74624C8980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8824"/>
            <a:ext cx="12191998" cy="6334780"/>
          </a:xfrm>
          <a:prstGeom prst="rect">
            <a:avLst/>
          </a:prstGeom>
        </p:spPr>
      </p:pic>
      <p:sp>
        <p:nvSpPr>
          <p:cNvPr id="2" name="ZoneTexte 1">
            <a:extLst>
              <a:ext uri="{FF2B5EF4-FFF2-40B4-BE49-F238E27FC236}">
                <a16:creationId xmlns:a16="http://schemas.microsoft.com/office/drawing/2014/main" id="{3B7BEAA5-A744-41C8-AEBA-345933469FA6}"/>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sp>
        <p:nvSpPr>
          <p:cNvPr id="7" name="ZoneTexte 6">
            <a:extLst>
              <a:ext uri="{FF2B5EF4-FFF2-40B4-BE49-F238E27FC236}">
                <a16:creationId xmlns:a16="http://schemas.microsoft.com/office/drawing/2014/main" id="{E6667FFA-6B28-47C3-986D-ABF6A34EA6BE}"/>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4566B783-D9AF-4CB6-8AA9-F8D5CF6EC952}"/>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A1E1B8DA-D04F-4A68-BD73-9FDBAA446379}"/>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0" name="ZoneTexte 9">
            <a:extLst>
              <a:ext uri="{FF2B5EF4-FFF2-40B4-BE49-F238E27FC236}">
                <a16:creationId xmlns:a16="http://schemas.microsoft.com/office/drawing/2014/main" id="{3DBEDCE6-EE18-41E7-BEED-455FA648ADF0}"/>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
        <p:nvSpPr>
          <p:cNvPr id="15" name="ZoneTexte 14">
            <a:extLst>
              <a:ext uri="{FF2B5EF4-FFF2-40B4-BE49-F238E27FC236}">
                <a16:creationId xmlns:a16="http://schemas.microsoft.com/office/drawing/2014/main" id="{24F8828E-7ADD-4732-AEDA-AA3A11C5D4E7}"/>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912CF75D-65D0-4086-B963-128D9A603415}"/>
              </a:ext>
            </a:extLst>
          </p:cNvPr>
          <p:cNvSpPr txBox="1"/>
          <p:nvPr/>
        </p:nvSpPr>
        <p:spPr>
          <a:xfrm>
            <a:off x="4227589" y="3074531"/>
            <a:ext cx="1056379" cy="307777"/>
          </a:xfrm>
          <a:prstGeom prst="rect">
            <a:avLst/>
          </a:prstGeom>
          <a:noFill/>
        </p:spPr>
        <p:txBody>
          <a:bodyPr wrap="none" rtlCol="0">
            <a:spAutoFit/>
          </a:bodyPr>
          <a:lstStyle/>
          <a:p>
            <a:r>
              <a:rPr lang="fr-FR" sz="1400" b="1" dirty="0">
                <a:latin typeface="Arial Black" panose="020B0A04020102020204" pitchFamily="34" charset="0"/>
              </a:rPr>
              <a:t>Baléares</a:t>
            </a:r>
          </a:p>
        </p:txBody>
      </p:sp>
      <p:sp>
        <p:nvSpPr>
          <p:cNvPr id="17" name="ZoneTexte 16">
            <a:extLst>
              <a:ext uri="{FF2B5EF4-FFF2-40B4-BE49-F238E27FC236}">
                <a16:creationId xmlns:a16="http://schemas.microsoft.com/office/drawing/2014/main" id="{C0233935-8B9F-470F-8C9F-58F001C96E1D}"/>
              </a:ext>
            </a:extLst>
          </p:cNvPr>
          <p:cNvSpPr txBox="1"/>
          <p:nvPr/>
        </p:nvSpPr>
        <p:spPr>
          <a:xfrm>
            <a:off x="6774661" y="1776935"/>
            <a:ext cx="758221" cy="307777"/>
          </a:xfrm>
          <a:prstGeom prst="rect">
            <a:avLst/>
          </a:prstGeom>
          <a:noFill/>
        </p:spPr>
        <p:txBody>
          <a:bodyPr wrap="none" rtlCol="0">
            <a:spAutoFit/>
          </a:bodyPr>
          <a:lstStyle/>
          <a:p>
            <a:r>
              <a:rPr lang="fr-FR" sz="1400" b="1" dirty="0">
                <a:latin typeface="Arial Black" panose="020B0A04020102020204" pitchFamily="34" charset="0"/>
              </a:rPr>
              <a:t>Corse</a:t>
            </a:r>
          </a:p>
        </p:txBody>
      </p:sp>
      <p:sp>
        <p:nvSpPr>
          <p:cNvPr id="18" name="ZoneTexte 17">
            <a:extLst>
              <a:ext uri="{FF2B5EF4-FFF2-40B4-BE49-F238E27FC236}">
                <a16:creationId xmlns:a16="http://schemas.microsoft.com/office/drawing/2014/main" id="{933C29B7-AE80-4D0D-978F-89978B38C0D1}"/>
              </a:ext>
            </a:extLst>
          </p:cNvPr>
          <p:cNvSpPr txBox="1"/>
          <p:nvPr/>
        </p:nvSpPr>
        <p:spPr>
          <a:xfrm>
            <a:off x="7502415" y="3228419"/>
            <a:ext cx="1179810" cy="307777"/>
          </a:xfrm>
          <a:prstGeom prst="rect">
            <a:avLst/>
          </a:prstGeom>
          <a:noFill/>
        </p:spPr>
        <p:txBody>
          <a:bodyPr wrap="none" rtlCol="0">
            <a:spAutoFit/>
          </a:bodyPr>
          <a:lstStyle/>
          <a:p>
            <a:r>
              <a:rPr lang="fr-FR" sz="1400" b="1" dirty="0">
                <a:latin typeface="Arial Black" panose="020B0A04020102020204" pitchFamily="34" charset="0"/>
              </a:rPr>
              <a:t>Sardaigne</a:t>
            </a:r>
          </a:p>
        </p:txBody>
      </p:sp>
      <p:sp>
        <p:nvSpPr>
          <p:cNvPr id="19" name="ZoneTexte 18">
            <a:extLst>
              <a:ext uri="{FF2B5EF4-FFF2-40B4-BE49-F238E27FC236}">
                <a16:creationId xmlns:a16="http://schemas.microsoft.com/office/drawing/2014/main" id="{A5F48941-C868-4892-9674-2CD9B0844F91}"/>
              </a:ext>
            </a:extLst>
          </p:cNvPr>
          <p:cNvSpPr txBox="1"/>
          <p:nvPr/>
        </p:nvSpPr>
        <p:spPr>
          <a:xfrm>
            <a:off x="8369248" y="3797243"/>
            <a:ext cx="732893" cy="307777"/>
          </a:xfrm>
          <a:prstGeom prst="rect">
            <a:avLst/>
          </a:prstGeom>
          <a:noFill/>
        </p:spPr>
        <p:txBody>
          <a:bodyPr wrap="none" rtlCol="0">
            <a:spAutoFit/>
          </a:bodyPr>
          <a:lstStyle/>
          <a:p>
            <a:r>
              <a:rPr lang="fr-FR" sz="1400" b="1" dirty="0">
                <a:latin typeface="Arial Black" panose="020B0A04020102020204" pitchFamily="34" charset="0"/>
              </a:rPr>
              <a:t>Sicile</a:t>
            </a:r>
          </a:p>
        </p:txBody>
      </p:sp>
      <p:sp>
        <p:nvSpPr>
          <p:cNvPr id="20" name="ZoneTexte 19">
            <a:extLst>
              <a:ext uri="{FF2B5EF4-FFF2-40B4-BE49-F238E27FC236}">
                <a16:creationId xmlns:a16="http://schemas.microsoft.com/office/drawing/2014/main" id="{2BFEEC1C-DC62-4DEC-ADC2-7A424AD9D0E3}"/>
              </a:ext>
            </a:extLst>
          </p:cNvPr>
          <p:cNvSpPr txBox="1"/>
          <p:nvPr/>
        </p:nvSpPr>
        <p:spPr>
          <a:xfrm>
            <a:off x="8897438" y="5222584"/>
            <a:ext cx="1314784" cy="307777"/>
          </a:xfrm>
          <a:prstGeom prst="rect">
            <a:avLst/>
          </a:prstGeom>
          <a:noFill/>
        </p:spPr>
        <p:txBody>
          <a:bodyPr wrap="none" rtlCol="0">
            <a:spAutoFit/>
          </a:bodyPr>
          <a:lstStyle/>
          <a:p>
            <a:r>
              <a:rPr lang="fr-FR" sz="1400" b="1" dirty="0">
                <a:latin typeface="Arial Black" panose="020B0A04020102020204" pitchFamily="34" charset="0"/>
              </a:rPr>
              <a:t>Lampedusa</a:t>
            </a:r>
          </a:p>
        </p:txBody>
      </p:sp>
      <p:sp>
        <p:nvSpPr>
          <p:cNvPr id="5" name="Ellipse 4">
            <a:extLst>
              <a:ext uri="{FF2B5EF4-FFF2-40B4-BE49-F238E27FC236}">
                <a16:creationId xmlns:a16="http://schemas.microsoft.com/office/drawing/2014/main" id="{01D014DE-169D-45A8-AE03-5BE1F80F174E}"/>
              </a:ext>
            </a:extLst>
          </p:cNvPr>
          <p:cNvSpPr/>
          <p:nvPr/>
        </p:nvSpPr>
        <p:spPr>
          <a:xfrm>
            <a:off x="8682225" y="5451231"/>
            <a:ext cx="215213" cy="158261"/>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5AB1BDCD-6BD9-4E48-84E6-E4269FB72EF7}"/>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13" name="ZoneTexte 12">
            <a:extLst>
              <a:ext uri="{FF2B5EF4-FFF2-40B4-BE49-F238E27FC236}">
                <a16:creationId xmlns:a16="http://schemas.microsoft.com/office/drawing/2014/main" id="{311DFD28-51D2-42AA-9C48-C49C8BCD28A0}"/>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22" name="ZoneTexte 21">
            <a:extLst>
              <a:ext uri="{FF2B5EF4-FFF2-40B4-BE49-F238E27FC236}">
                <a16:creationId xmlns:a16="http://schemas.microsoft.com/office/drawing/2014/main" id="{7CD09E9C-F28F-4185-A6EF-524C7DA10D5A}"/>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12" name="ZoneTexte 11">
            <a:extLst>
              <a:ext uri="{FF2B5EF4-FFF2-40B4-BE49-F238E27FC236}">
                <a16:creationId xmlns:a16="http://schemas.microsoft.com/office/drawing/2014/main" id="{B655FB34-09B3-47BE-A9B2-DC20411D05E7}"/>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
        <p:nvSpPr>
          <p:cNvPr id="31" name="ZoneTexte 30">
            <a:extLst>
              <a:ext uri="{FF2B5EF4-FFF2-40B4-BE49-F238E27FC236}">
                <a16:creationId xmlns:a16="http://schemas.microsoft.com/office/drawing/2014/main" id="{A31DFF92-D689-41C2-9DC7-B0118DEF7359}"/>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27" name="Rectangle 26">
            <a:extLst>
              <a:ext uri="{FF2B5EF4-FFF2-40B4-BE49-F238E27FC236}">
                <a16:creationId xmlns:a16="http://schemas.microsoft.com/office/drawing/2014/main" id="{2BF3B74D-E490-49D2-9FA6-06533E862CB9}"/>
              </a:ext>
            </a:extLst>
          </p:cNvPr>
          <p:cNvSpPr/>
          <p:nvPr/>
        </p:nvSpPr>
        <p:spPr>
          <a:xfrm>
            <a:off x="465914" y="520636"/>
            <a:ext cx="2706832" cy="646331"/>
          </a:xfrm>
          <a:prstGeom prst="rect">
            <a:avLst/>
          </a:prstGeom>
        </p:spPr>
        <p:txBody>
          <a:bodyPr wrap="square">
            <a:spAutoFit/>
          </a:bodyPr>
          <a:lstStyle/>
          <a:p>
            <a:pPr algn="ctr"/>
            <a:r>
              <a:rPr lang="fr-FR" b="1" dirty="0"/>
              <a:t>Principaux flux migratoires clandestins</a:t>
            </a:r>
          </a:p>
        </p:txBody>
      </p:sp>
      <p:sp>
        <p:nvSpPr>
          <p:cNvPr id="26" name="ZoneTexte 25">
            <a:extLst>
              <a:ext uri="{FF2B5EF4-FFF2-40B4-BE49-F238E27FC236}">
                <a16:creationId xmlns:a16="http://schemas.microsoft.com/office/drawing/2014/main" id="{2DADCCC4-6A4A-4492-8597-60F800F77B3D}"/>
              </a:ext>
            </a:extLst>
          </p:cNvPr>
          <p:cNvSpPr txBox="1"/>
          <p:nvPr/>
        </p:nvSpPr>
        <p:spPr>
          <a:xfrm>
            <a:off x="2098203" y="4985147"/>
            <a:ext cx="764953"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Ceuta</a:t>
            </a:r>
          </a:p>
        </p:txBody>
      </p:sp>
      <p:sp>
        <p:nvSpPr>
          <p:cNvPr id="28" name="ZoneTexte 27">
            <a:extLst>
              <a:ext uri="{FF2B5EF4-FFF2-40B4-BE49-F238E27FC236}">
                <a16:creationId xmlns:a16="http://schemas.microsoft.com/office/drawing/2014/main" id="{89734320-8775-418D-9DD2-9675B54B4DDE}"/>
              </a:ext>
            </a:extLst>
          </p:cNvPr>
          <p:cNvSpPr txBox="1"/>
          <p:nvPr/>
        </p:nvSpPr>
        <p:spPr>
          <a:xfrm>
            <a:off x="2971387" y="5033284"/>
            <a:ext cx="832279"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Melilla</a:t>
            </a:r>
          </a:p>
        </p:txBody>
      </p:sp>
      <p:sp>
        <p:nvSpPr>
          <p:cNvPr id="11" name="Flèche : droite 10">
            <a:extLst>
              <a:ext uri="{FF2B5EF4-FFF2-40B4-BE49-F238E27FC236}">
                <a16:creationId xmlns:a16="http://schemas.microsoft.com/office/drawing/2014/main" id="{DB875D5C-149B-4735-B7B9-3CC7247789E6}"/>
              </a:ext>
            </a:extLst>
          </p:cNvPr>
          <p:cNvSpPr/>
          <p:nvPr/>
        </p:nvSpPr>
        <p:spPr>
          <a:xfrm rot="19559246">
            <a:off x="102978" y="546195"/>
            <a:ext cx="422031" cy="26182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1D1847F4-FCB8-4F5B-BC51-D0F93C23AD96}"/>
              </a:ext>
            </a:extLst>
          </p:cNvPr>
          <p:cNvSpPr/>
          <p:nvPr/>
        </p:nvSpPr>
        <p:spPr>
          <a:xfrm rot="19559246">
            <a:off x="279281" y="806969"/>
            <a:ext cx="387117" cy="9826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 droite 29">
            <a:extLst>
              <a:ext uri="{FF2B5EF4-FFF2-40B4-BE49-F238E27FC236}">
                <a16:creationId xmlns:a16="http://schemas.microsoft.com/office/drawing/2014/main" id="{2EE34382-68FE-428D-BBBB-A56117BB6783}"/>
              </a:ext>
            </a:extLst>
          </p:cNvPr>
          <p:cNvSpPr/>
          <p:nvPr/>
        </p:nvSpPr>
        <p:spPr>
          <a:xfrm rot="13647310">
            <a:off x="11319790" y="4652714"/>
            <a:ext cx="881606" cy="7541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2967F33C-F0D5-4F76-902D-CE8F762AE59D}"/>
              </a:ext>
            </a:extLst>
          </p:cNvPr>
          <p:cNvSpPr txBox="1"/>
          <p:nvPr/>
        </p:nvSpPr>
        <p:spPr>
          <a:xfrm>
            <a:off x="10875536" y="5508101"/>
            <a:ext cx="1460913" cy="369332"/>
          </a:xfrm>
          <a:prstGeom prst="rect">
            <a:avLst/>
          </a:prstGeom>
          <a:noFill/>
        </p:spPr>
        <p:txBody>
          <a:bodyPr wrap="none" rtlCol="0">
            <a:spAutoFit/>
          </a:bodyPr>
          <a:lstStyle/>
          <a:p>
            <a:r>
              <a:rPr lang="fr-FR" dirty="0"/>
              <a:t>Moyen orient</a:t>
            </a:r>
          </a:p>
        </p:txBody>
      </p:sp>
      <p:sp>
        <p:nvSpPr>
          <p:cNvPr id="32" name="Flèche : droite 31">
            <a:extLst>
              <a:ext uri="{FF2B5EF4-FFF2-40B4-BE49-F238E27FC236}">
                <a16:creationId xmlns:a16="http://schemas.microsoft.com/office/drawing/2014/main" id="{60F98972-7D80-4B2B-A48F-EE3B151C609A}"/>
              </a:ext>
            </a:extLst>
          </p:cNvPr>
          <p:cNvSpPr/>
          <p:nvPr/>
        </p:nvSpPr>
        <p:spPr>
          <a:xfrm rot="19397327">
            <a:off x="7898348" y="5737930"/>
            <a:ext cx="827711" cy="30686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DD042437-7DD3-44CE-B215-44D24D10CE8A}"/>
              </a:ext>
            </a:extLst>
          </p:cNvPr>
          <p:cNvSpPr/>
          <p:nvPr/>
        </p:nvSpPr>
        <p:spPr>
          <a:xfrm rot="16200000">
            <a:off x="4618765" y="6204949"/>
            <a:ext cx="560068" cy="77033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D5766563-775B-4CAF-B1D6-B7A0909B97B5}"/>
              </a:ext>
            </a:extLst>
          </p:cNvPr>
          <p:cNvSpPr txBox="1"/>
          <p:nvPr/>
        </p:nvSpPr>
        <p:spPr>
          <a:xfrm>
            <a:off x="5111908" y="6576650"/>
            <a:ext cx="2305888" cy="369332"/>
          </a:xfrm>
          <a:prstGeom prst="rect">
            <a:avLst/>
          </a:prstGeom>
          <a:noFill/>
        </p:spPr>
        <p:txBody>
          <a:bodyPr wrap="none" rtlCol="0">
            <a:spAutoFit/>
          </a:bodyPr>
          <a:lstStyle/>
          <a:p>
            <a:r>
              <a:rPr lang="fr-FR" dirty="0"/>
              <a:t>Afrique subsaharienne</a:t>
            </a:r>
          </a:p>
        </p:txBody>
      </p:sp>
      <p:sp>
        <p:nvSpPr>
          <p:cNvPr id="35" name="Flèche : droite 34">
            <a:extLst>
              <a:ext uri="{FF2B5EF4-FFF2-40B4-BE49-F238E27FC236}">
                <a16:creationId xmlns:a16="http://schemas.microsoft.com/office/drawing/2014/main" id="{341D559F-0E5E-4976-B2DB-B72C187435BC}"/>
              </a:ext>
            </a:extLst>
          </p:cNvPr>
          <p:cNvSpPr/>
          <p:nvPr/>
        </p:nvSpPr>
        <p:spPr>
          <a:xfrm rot="16407866">
            <a:off x="1728478" y="4657562"/>
            <a:ext cx="587056" cy="31449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F74EEC8D-02B3-4666-AE7A-AD95C94D8F57}"/>
              </a:ext>
            </a:extLst>
          </p:cNvPr>
          <p:cNvSpPr/>
          <p:nvPr/>
        </p:nvSpPr>
        <p:spPr>
          <a:xfrm rot="16407866">
            <a:off x="3041659" y="5706533"/>
            <a:ext cx="298801" cy="157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 droite 36">
            <a:extLst>
              <a:ext uri="{FF2B5EF4-FFF2-40B4-BE49-F238E27FC236}">
                <a16:creationId xmlns:a16="http://schemas.microsoft.com/office/drawing/2014/main" id="{5FA341C9-8A68-481D-A493-E7B371D50667}"/>
              </a:ext>
            </a:extLst>
          </p:cNvPr>
          <p:cNvSpPr/>
          <p:nvPr/>
        </p:nvSpPr>
        <p:spPr>
          <a:xfrm rot="16407866">
            <a:off x="1960272" y="5451578"/>
            <a:ext cx="298801" cy="157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1218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1000"/>
                                        <p:tgtEl>
                                          <p:spTgt spid="30"/>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750"/>
                                        <p:tgtEl>
                                          <p:spTgt spid="23"/>
                                        </p:tgtEl>
                                      </p:cBhvr>
                                    </p:animEffect>
                                  </p:childTnLst>
                                </p:cTn>
                              </p:par>
                              <p:par>
                                <p:cTn id="11" presetID="22" presetClass="entr" presetSubtype="8" fill="hold" grpId="0" nodeType="withEffect">
                                  <p:stCondLst>
                                    <p:cond delay="75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1250"/>
                                        <p:tgtEl>
                                          <p:spTgt spid="32"/>
                                        </p:tgtEl>
                                      </p:cBhvr>
                                    </p:animEffect>
                                  </p:childTnLst>
                                </p:cTn>
                              </p:par>
                              <p:par>
                                <p:cTn id="14" presetID="22" presetClass="entr" presetSubtype="4" fill="hold" grpId="0" nodeType="withEffect">
                                  <p:stCondLst>
                                    <p:cond delay="75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1250"/>
                                        <p:tgtEl>
                                          <p:spTgt spid="33"/>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250"/>
                                        <p:tgtEl>
                                          <p:spTgt spid="34"/>
                                        </p:tgtEl>
                                      </p:cBhvr>
                                    </p:animEffect>
                                  </p:childTnLst>
                                </p:cTn>
                              </p:par>
                              <p:par>
                                <p:cTn id="20" presetID="22" presetClass="entr" presetSubtype="4" fill="hold" grpId="0" nodeType="withEffect">
                                  <p:stCondLst>
                                    <p:cond delay="75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1250"/>
                                        <p:tgtEl>
                                          <p:spTgt spid="35"/>
                                        </p:tgtEl>
                                      </p:cBhvr>
                                    </p:animEffect>
                                  </p:childTnLst>
                                </p:cTn>
                              </p:par>
                              <p:par>
                                <p:cTn id="23" presetID="22" presetClass="entr" presetSubtype="4" fill="hold" grpId="0" nodeType="withEffect">
                                  <p:stCondLst>
                                    <p:cond delay="75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1250"/>
                                        <p:tgtEl>
                                          <p:spTgt spid="36"/>
                                        </p:tgtEl>
                                      </p:cBhvr>
                                    </p:animEffect>
                                  </p:childTnLst>
                                </p:cTn>
                              </p:par>
                              <p:par>
                                <p:cTn id="26" presetID="22" presetClass="entr" presetSubtype="4" fill="hold" grpId="0" nodeType="withEffect">
                                  <p:stCondLst>
                                    <p:cond delay="75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p:bldP spid="32" grpId="0" animBg="1"/>
      <p:bldP spid="33" grpId="0" animBg="1"/>
      <p:bldP spid="34" grpId="0"/>
      <p:bldP spid="35" grpId="0" animBg="1"/>
      <p:bldP spid="36" grpId="0" animBg="1"/>
      <p:bldP spid="3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66C28B6-EFFA-432D-94E6-349581BE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21" name="Image 20">
            <a:extLst>
              <a:ext uri="{FF2B5EF4-FFF2-40B4-BE49-F238E27FC236}">
                <a16:creationId xmlns:a16="http://schemas.microsoft.com/office/drawing/2014/main" id="{61F032CC-D725-441C-AA60-669F194C8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3220"/>
            <a:ext cx="12192000" cy="6380384"/>
          </a:xfrm>
          <a:prstGeom prst="rect">
            <a:avLst/>
          </a:prstGeom>
        </p:spPr>
      </p:pic>
      <p:pic>
        <p:nvPicPr>
          <p:cNvPr id="14" name="Image 13">
            <a:extLst>
              <a:ext uri="{FF2B5EF4-FFF2-40B4-BE49-F238E27FC236}">
                <a16:creationId xmlns:a16="http://schemas.microsoft.com/office/drawing/2014/main" id="{2B8A5016-F951-46E1-8900-74624C8980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8824"/>
            <a:ext cx="12191998" cy="6334780"/>
          </a:xfrm>
          <a:prstGeom prst="rect">
            <a:avLst/>
          </a:prstGeom>
        </p:spPr>
      </p:pic>
      <p:sp>
        <p:nvSpPr>
          <p:cNvPr id="2" name="ZoneTexte 1">
            <a:extLst>
              <a:ext uri="{FF2B5EF4-FFF2-40B4-BE49-F238E27FC236}">
                <a16:creationId xmlns:a16="http://schemas.microsoft.com/office/drawing/2014/main" id="{3B7BEAA5-A744-41C8-AEBA-345933469FA6}"/>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sp>
        <p:nvSpPr>
          <p:cNvPr id="7" name="ZoneTexte 6">
            <a:extLst>
              <a:ext uri="{FF2B5EF4-FFF2-40B4-BE49-F238E27FC236}">
                <a16:creationId xmlns:a16="http://schemas.microsoft.com/office/drawing/2014/main" id="{E6667FFA-6B28-47C3-986D-ABF6A34EA6BE}"/>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4566B783-D9AF-4CB6-8AA9-F8D5CF6EC952}"/>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A1E1B8DA-D04F-4A68-BD73-9FDBAA446379}"/>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0" name="ZoneTexte 9">
            <a:extLst>
              <a:ext uri="{FF2B5EF4-FFF2-40B4-BE49-F238E27FC236}">
                <a16:creationId xmlns:a16="http://schemas.microsoft.com/office/drawing/2014/main" id="{3DBEDCE6-EE18-41E7-BEED-455FA648ADF0}"/>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
        <p:nvSpPr>
          <p:cNvPr id="15" name="ZoneTexte 14">
            <a:extLst>
              <a:ext uri="{FF2B5EF4-FFF2-40B4-BE49-F238E27FC236}">
                <a16:creationId xmlns:a16="http://schemas.microsoft.com/office/drawing/2014/main" id="{24F8828E-7ADD-4732-AEDA-AA3A11C5D4E7}"/>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912CF75D-65D0-4086-B963-128D9A603415}"/>
              </a:ext>
            </a:extLst>
          </p:cNvPr>
          <p:cNvSpPr txBox="1"/>
          <p:nvPr/>
        </p:nvSpPr>
        <p:spPr>
          <a:xfrm>
            <a:off x="4227589" y="3074531"/>
            <a:ext cx="1056379" cy="307777"/>
          </a:xfrm>
          <a:prstGeom prst="rect">
            <a:avLst/>
          </a:prstGeom>
          <a:noFill/>
        </p:spPr>
        <p:txBody>
          <a:bodyPr wrap="none" rtlCol="0">
            <a:spAutoFit/>
          </a:bodyPr>
          <a:lstStyle/>
          <a:p>
            <a:r>
              <a:rPr lang="fr-FR" sz="1400" b="1" dirty="0">
                <a:latin typeface="Arial Black" panose="020B0A04020102020204" pitchFamily="34" charset="0"/>
              </a:rPr>
              <a:t>Baléares</a:t>
            </a:r>
          </a:p>
        </p:txBody>
      </p:sp>
      <p:sp>
        <p:nvSpPr>
          <p:cNvPr id="17" name="ZoneTexte 16">
            <a:extLst>
              <a:ext uri="{FF2B5EF4-FFF2-40B4-BE49-F238E27FC236}">
                <a16:creationId xmlns:a16="http://schemas.microsoft.com/office/drawing/2014/main" id="{C0233935-8B9F-470F-8C9F-58F001C96E1D}"/>
              </a:ext>
            </a:extLst>
          </p:cNvPr>
          <p:cNvSpPr txBox="1"/>
          <p:nvPr/>
        </p:nvSpPr>
        <p:spPr>
          <a:xfrm>
            <a:off x="6774661" y="1776935"/>
            <a:ext cx="758221" cy="307777"/>
          </a:xfrm>
          <a:prstGeom prst="rect">
            <a:avLst/>
          </a:prstGeom>
          <a:noFill/>
        </p:spPr>
        <p:txBody>
          <a:bodyPr wrap="none" rtlCol="0">
            <a:spAutoFit/>
          </a:bodyPr>
          <a:lstStyle/>
          <a:p>
            <a:r>
              <a:rPr lang="fr-FR" sz="1400" b="1" dirty="0">
                <a:latin typeface="Arial Black" panose="020B0A04020102020204" pitchFamily="34" charset="0"/>
              </a:rPr>
              <a:t>Corse</a:t>
            </a:r>
          </a:p>
        </p:txBody>
      </p:sp>
      <p:sp>
        <p:nvSpPr>
          <p:cNvPr id="18" name="ZoneTexte 17">
            <a:extLst>
              <a:ext uri="{FF2B5EF4-FFF2-40B4-BE49-F238E27FC236}">
                <a16:creationId xmlns:a16="http://schemas.microsoft.com/office/drawing/2014/main" id="{933C29B7-AE80-4D0D-978F-89978B38C0D1}"/>
              </a:ext>
            </a:extLst>
          </p:cNvPr>
          <p:cNvSpPr txBox="1"/>
          <p:nvPr/>
        </p:nvSpPr>
        <p:spPr>
          <a:xfrm>
            <a:off x="7502415" y="3228419"/>
            <a:ext cx="1179810" cy="307777"/>
          </a:xfrm>
          <a:prstGeom prst="rect">
            <a:avLst/>
          </a:prstGeom>
          <a:noFill/>
        </p:spPr>
        <p:txBody>
          <a:bodyPr wrap="none" rtlCol="0">
            <a:spAutoFit/>
          </a:bodyPr>
          <a:lstStyle/>
          <a:p>
            <a:r>
              <a:rPr lang="fr-FR" sz="1400" b="1" dirty="0">
                <a:latin typeface="Arial Black" panose="020B0A04020102020204" pitchFamily="34" charset="0"/>
              </a:rPr>
              <a:t>Sardaigne</a:t>
            </a:r>
          </a:p>
        </p:txBody>
      </p:sp>
      <p:sp>
        <p:nvSpPr>
          <p:cNvPr id="19" name="ZoneTexte 18">
            <a:extLst>
              <a:ext uri="{FF2B5EF4-FFF2-40B4-BE49-F238E27FC236}">
                <a16:creationId xmlns:a16="http://schemas.microsoft.com/office/drawing/2014/main" id="{A5F48941-C868-4892-9674-2CD9B0844F91}"/>
              </a:ext>
            </a:extLst>
          </p:cNvPr>
          <p:cNvSpPr txBox="1"/>
          <p:nvPr/>
        </p:nvSpPr>
        <p:spPr>
          <a:xfrm>
            <a:off x="8369248" y="3797243"/>
            <a:ext cx="732893" cy="307777"/>
          </a:xfrm>
          <a:prstGeom prst="rect">
            <a:avLst/>
          </a:prstGeom>
          <a:noFill/>
        </p:spPr>
        <p:txBody>
          <a:bodyPr wrap="none" rtlCol="0">
            <a:spAutoFit/>
          </a:bodyPr>
          <a:lstStyle/>
          <a:p>
            <a:r>
              <a:rPr lang="fr-FR" sz="1400" b="1" dirty="0">
                <a:latin typeface="Arial Black" panose="020B0A04020102020204" pitchFamily="34" charset="0"/>
              </a:rPr>
              <a:t>Sicile</a:t>
            </a:r>
          </a:p>
        </p:txBody>
      </p:sp>
      <p:sp>
        <p:nvSpPr>
          <p:cNvPr id="20" name="ZoneTexte 19">
            <a:extLst>
              <a:ext uri="{FF2B5EF4-FFF2-40B4-BE49-F238E27FC236}">
                <a16:creationId xmlns:a16="http://schemas.microsoft.com/office/drawing/2014/main" id="{2BFEEC1C-DC62-4DEC-ADC2-7A424AD9D0E3}"/>
              </a:ext>
            </a:extLst>
          </p:cNvPr>
          <p:cNvSpPr txBox="1"/>
          <p:nvPr/>
        </p:nvSpPr>
        <p:spPr>
          <a:xfrm>
            <a:off x="8897438" y="5222584"/>
            <a:ext cx="1314784" cy="307777"/>
          </a:xfrm>
          <a:prstGeom prst="rect">
            <a:avLst/>
          </a:prstGeom>
          <a:noFill/>
        </p:spPr>
        <p:txBody>
          <a:bodyPr wrap="none" rtlCol="0">
            <a:spAutoFit/>
          </a:bodyPr>
          <a:lstStyle/>
          <a:p>
            <a:r>
              <a:rPr lang="fr-FR" sz="1400" b="1" dirty="0">
                <a:latin typeface="Arial Black" panose="020B0A04020102020204" pitchFamily="34" charset="0"/>
              </a:rPr>
              <a:t>Lampedusa</a:t>
            </a:r>
          </a:p>
        </p:txBody>
      </p:sp>
      <p:sp>
        <p:nvSpPr>
          <p:cNvPr id="5" name="Ellipse 4">
            <a:extLst>
              <a:ext uri="{FF2B5EF4-FFF2-40B4-BE49-F238E27FC236}">
                <a16:creationId xmlns:a16="http://schemas.microsoft.com/office/drawing/2014/main" id="{01D014DE-169D-45A8-AE03-5BE1F80F174E}"/>
              </a:ext>
            </a:extLst>
          </p:cNvPr>
          <p:cNvSpPr/>
          <p:nvPr/>
        </p:nvSpPr>
        <p:spPr>
          <a:xfrm>
            <a:off x="8682225" y="5451231"/>
            <a:ext cx="215213" cy="158261"/>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5AB1BDCD-6BD9-4E48-84E6-E4269FB72EF7}"/>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13" name="ZoneTexte 12">
            <a:extLst>
              <a:ext uri="{FF2B5EF4-FFF2-40B4-BE49-F238E27FC236}">
                <a16:creationId xmlns:a16="http://schemas.microsoft.com/office/drawing/2014/main" id="{311DFD28-51D2-42AA-9C48-C49C8BCD28A0}"/>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22" name="ZoneTexte 21">
            <a:extLst>
              <a:ext uri="{FF2B5EF4-FFF2-40B4-BE49-F238E27FC236}">
                <a16:creationId xmlns:a16="http://schemas.microsoft.com/office/drawing/2014/main" id="{7CD09E9C-F28F-4185-A6EF-524C7DA10D5A}"/>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12" name="ZoneTexte 11">
            <a:extLst>
              <a:ext uri="{FF2B5EF4-FFF2-40B4-BE49-F238E27FC236}">
                <a16:creationId xmlns:a16="http://schemas.microsoft.com/office/drawing/2014/main" id="{B655FB34-09B3-47BE-A9B2-DC20411D05E7}"/>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
        <p:nvSpPr>
          <p:cNvPr id="31" name="ZoneTexte 30">
            <a:extLst>
              <a:ext uri="{FF2B5EF4-FFF2-40B4-BE49-F238E27FC236}">
                <a16:creationId xmlns:a16="http://schemas.microsoft.com/office/drawing/2014/main" id="{A31DFF92-D689-41C2-9DC7-B0118DEF7359}"/>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27" name="Rectangle 26">
            <a:extLst>
              <a:ext uri="{FF2B5EF4-FFF2-40B4-BE49-F238E27FC236}">
                <a16:creationId xmlns:a16="http://schemas.microsoft.com/office/drawing/2014/main" id="{2BF3B74D-E490-49D2-9FA6-06533E862CB9}"/>
              </a:ext>
            </a:extLst>
          </p:cNvPr>
          <p:cNvSpPr/>
          <p:nvPr/>
        </p:nvSpPr>
        <p:spPr>
          <a:xfrm>
            <a:off x="465913" y="520636"/>
            <a:ext cx="3337753" cy="923330"/>
          </a:xfrm>
          <a:prstGeom prst="rect">
            <a:avLst/>
          </a:prstGeom>
        </p:spPr>
        <p:txBody>
          <a:bodyPr wrap="square">
            <a:spAutoFit/>
          </a:bodyPr>
          <a:lstStyle/>
          <a:p>
            <a:pPr algn="ctr"/>
            <a:r>
              <a:rPr lang="fr-FR" b="1" dirty="0"/>
              <a:t>Dispositif de lutte contre l’immigration clandestine</a:t>
            </a:r>
          </a:p>
          <a:p>
            <a:pPr algn="ctr"/>
            <a:r>
              <a:rPr lang="fr-FR" b="1" i="1" dirty="0"/>
              <a:t>(Patrouilles maritimes, radars…)</a:t>
            </a:r>
            <a:endParaRPr lang="fr-FR" b="1" dirty="0"/>
          </a:p>
        </p:txBody>
      </p:sp>
      <p:sp>
        <p:nvSpPr>
          <p:cNvPr id="26" name="ZoneTexte 25">
            <a:extLst>
              <a:ext uri="{FF2B5EF4-FFF2-40B4-BE49-F238E27FC236}">
                <a16:creationId xmlns:a16="http://schemas.microsoft.com/office/drawing/2014/main" id="{2DADCCC4-6A4A-4492-8597-60F800F77B3D}"/>
              </a:ext>
            </a:extLst>
          </p:cNvPr>
          <p:cNvSpPr txBox="1"/>
          <p:nvPr/>
        </p:nvSpPr>
        <p:spPr>
          <a:xfrm>
            <a:off x="2098203" y="4985147"/>
            <a:ext cx="764953"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Ceuta</a:t>
            </a:r>
          </a:p>
        </p:txBody>
      </p:sp>
      <p:sp>
        <p:nvSpPr>
          <p:cNvPr id="28" name="ZoneTexte 27">
            <a:extLst>
              <a:ext uri="{FF2B5EF4-FFF2-40B4-BE49-F238E27FC236}">
                <a16:creationId xmlns:a16="http://schemas.microsoft.com/office/drawing/2014/main" id="{89734320-8775-418D-9DD2-9675B54B4DDE}"/>
              </a:ext>
            </a:extLst>
          </p:cNvPr>
          <p:cNvSpPr txBox="1"/>
          <p:nvPr/>
        </p:nvSpPr>
        <p:spPr>
          <a:xfrm>
            <a:off x="2971387" y="5033284"/>
            <a:ext cx="832279"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Melilla</a:t>
            </a:r>
          </a:p>
        </p:txBody>
      </p:sp>
      <p:sp>
        <p:nvSpPr>
          <p:cNvPr id="30" name="Flèche : droite 29">
            <a:extLst>
              <a:ext uri="{FF2B5EF4-FFF2-40B4-BE49-F238E27FC236}">
                <a16:creationId xmlns:a16="http://schemas.microsoft.com/office/drawing/2014/main" id="{2EE34382-68FE-428D-BBBB-A56117BB6783}"/>
              </a:ext>
            </a:extLst>
          </p:cNvPr>
          <p:cNvSpPr/>
          <p:nvPr/>
        </p:nvSpPr>
        <p:spPr>
          <a:xfrm rot="13647310">
            <a:off x="11319790" y="4652714"/>
            <a:ext cx="881606" cy="7541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2967F33C-F0D5-4F76-902D-CE8F762AE59D}"/>
              </a:ext>
            </a:extLst>
          </p:cNvPr>
          <p:cNvSpPr txBox="1"/>
          <p:nvPr/>
        </p:nvSpPr>
        <p:spPr>
          <a:xfrm>
            <a:off x="10875536" y="5508101"/>
            <a:ext cx="1460913" cy="369332"/>
          </a:xfrm>
          <a:prstGeom prst="rect">
            <a:avLst/>
          </a:prstGeom>
          <a:noFill/>
        </p:spPr>
        <p:txBody>
          <a:bodyPr wrap="none" rtlCol="0">
            <a:spAutoFit/>
          </a:bodyPr>
          <a:lstStyle/>
          <a:p>
            <a:r>
              <a:rPr lang="fr-FR" dirty="0"/>
              <a:t>Moyen orient</a:t>
            </a:r>
          </a:p>
        </p:txBody>
      </p:sp>
      <p:sp>
        <p:nvSpPr>
          <p:cNvPr id="32" name="Flèche : droite 31">
            <a:extLst>
              <a:ext uri="{FF2B5EF4-FFF2-40B4-BE49-F238E27FC236}">
                <a16:creationId xmlns:a16="http://schemas.microsoft.com/office/drawing/2014/main" id="{60F98972-7D80-4B2B-A48F-EE3B151C609A}"/>
              </a:ext>
            </a:extLst>
          </p:cNvPr>
          <p:cNvSpPr/>
          <p:nvPr/>
        </p:nvSpPr>
        <p:spPr>
          <a:xfrm rot="19397327">
            <a:off x="7898348" y="5737930"/>
            <a:ext cx="827711" cy="30686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DD042437-7DD3-44CE-B215-44D24D10CE8A}"/>
              </a:ext>
            </a:extLst>
          </p:cNvPr>
          <p:cNvSpPr/>
          <p:nvPr/>
        </p:nvSpPr>
        <p:spPr>
          <a:xfrm rot="16200000">
            <a:off x="4618765" y="6204949"/>
            <a:ext cx="560068" cy="77033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D5766563-775B-4CAF-B1D6-B7A0909B97B5}"/>
              </a:ext>
            </a:extLst>
          </p:cNvPr>
          <p:cNvSpPr txBox="1"/>
          <p:nvPr/>
        </p:nvSpPr>
        <p:spPr>
          <a:xfrm>
            <a:off x="5111908" y="6576650"/>
            <a:ext cx="2305888" cy="369332"/>
          </a:xfrm>
          <a:prstGeom prst="rect">
            <a:avLst/>
          </a:prstGeom>
          <a:noFill/>
        </p:spPr>
        <p:txBody>
          <a:bodyPr wrap="none" rtlCol="0">
            <a:spAutoFit/>
          </a:bodyPr>
          <a:lstStyle/>
          <a:p>
            <a:r>
              <a:rPr lang="fr-FR" dirty="0"/>
              <a:t>Afrique subsaharienne</a:t>
            </a:r>
          </a:p>
        </p:txBody>
      </p:sp>
      <p:sp>
        <p:nvSpPr>
          <p:cNvPr id="35" name="Flèche : droite 34">
            <a:extLst>
              <a:ext uri="{FF2B5EF4-FFF2-40B4-BE49-F238E27FC236}">
                <a16:creationId xmlns:a16="http://schemas.microsoft.com/office/drawing/2014/main" id="{341D559F-0E5E-4976-B2DB-B72C187435BC}"/>
              </a:ext>
            </a:extLst>
          </p:cNvPr>
          <p:cNvSpPr/>
          <p:nvPr/>
        </p:nvSpPr>
        <p:spPr>
          <a:xfrm rot="16407866">
            <a:off x="1728478" y="4657562"/>
            <a:ext cx="587056" cy="31449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F74EEC8D-02B3-4666-AE7A-AD95C94D8F57}"/>
              </a:ext>
            </a:extLst>
          </p:cNvPr>
          <p:cNvSpPr/>
          <p:nvPr/>
        </p:nvSpPr>
        <p:spPr>
          <a:xfrm rot="16407866">
            <a:off x="3041659" y="5706533"/>
            <a:ext cx="298801" cy="157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 droite 36">
            <a:extLst>
              <a:ext uri="{FF2B5EF4-FFF2-40B4-BE49-F238E27FC236}">
                <a16:creationId xmlns:a16="http://schemas.microsoft.com/office/drawing/2014/main" id="{5FA341C9-8A68-481D-A493-E7B371D50667}"/>
              </a:ext>
            </a:extLst>
          </p:cNvPr>
          <p:cNvSpPr/>
          <p:nvPr/>
        </p:nvSpPr>
        <p:spPr>
          <a:xfrm rot="16407866">
            <a:off x="1960272" y="5451578"/>
            <a:ext cx="298801" cy="157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isocèle 24">
            <a:extLst>
              <a:ext uri="{FF2B5EF4-FFF2-40B4-BE49-F238E27FC236}">
                <a16:creationId xmlns:a16="http://schemas.microsoft.com/office/drawing/2014/main" id="{B872DA61-DE5E-4943-A059-3315F5E6744D}"/>
              </a:ext>
            </a:extLst>
          </p:cNvPr>
          <p:cNvSpPr/>
          <p:nvPr/>
        </p:nvSpPr>
        <p:spPr>
          <a:xfrm>
            <a:off x="228600" y="677108"/>
            <a:ext cx="237313" cy="366748"/>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isocèle 37">
            <a:extLst>
              <a:ext uri="{FF2B5EF4-FFF2-40B4-BE49-F238E27FC236}">
                <a16:creationId xmlns:a16="http://schemas.microsoft.com/office/drawing/2014/main" id="{CA8285C3-887A-4A79-BB87-E566563AFF31}"/>
              </a:ext>
            </a:extLst>
          </p:cNvPr>
          <p:cNvSpPr/>
          <p:nvPr/>
        </p:nvSpPr>
        <p:spPr>
          <a:xfrm>
            <a:off x="2314317" y="5239712"/>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riangle isocèle 38">
            <a:extLst>
              <a:ext uri="{FF2B5EF4-FFF2-40B4-BE49-F238E27FC236}">
                <a16:creationId xmlns:a16="http://schemas.microsoft.com/office/drawing/2014/main" id="{38981EAC-5B45-495B-B351-2B8FE6F04FB5}"/>
              </a:ext>
            </a:extLst>
          </p:cNvPr>
          <p:cNvSpPr/>
          <p:nvPr/>
        </p:nvSpPr>
        <p:spPr>
          <a:xfrm>
            <a:off x="2775640" y="5274881"/>
            <a:ext cx="215213" cy="307777"/>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Triangle isocèle 39">
            <a:extLst>
              <a:ext uri="{FF2B5EF4-FFF2-40B4-BE49-F238E27FC236}">
                <a16:creationId xmlns:a16="http://schemas.microsoft.com/office/drawing/2014/main" id="{9BA00E09-0B4B-4444-BF04-CD6F7D42A3FC}"/>
              </a:ext>
            </a:extLst>
          </p:cNvPr>
          <p:cNvSpPr/>
          <p:nvPr/>
        </p:nvSpPr>
        <p:spPr>
          <a:xfrm>
            <a:off x="2273282" y="4512880"/>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riangle isocèle 40">
            <a:extLst>
              <a:ext uri="{FF2B5EF4-FFF2-40B4-BE49-F238E27FC236}">
                <a16:creationId xmlns:a16="http://schemas.microsoft.com/office/drawing/2014/main" id="{FDB8B259-620F-4461-9D64-17D0F1FED2CD}"/>
              </a:ext>
            </a:extLst>
          </p:cNvPr>
          <p:cNvSpPr/>
          <p:nvPr/>
        </p:nvSpPr>
        <p:spPr>
          <a:xfrm>
            <a:off x="8005862" y="4688720"/>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riangle isocèle 41">
            <a:extLst>
              <a:ext uri="{FF2B5EF4-FFF2-40B4-BE49-F238E27FC236}">
                <a16:creationId xmlns:a16="http://schemas.microsoft.com/office/drawing/2014/main" id="{E03F25E6-2E37-45E1-8F9D-E09D3E24EA81}"/>
              </a:ext>
            </a:extLst>
          </p:cNvPr>
          <p:cNvSpPr/>
          <p:nvPr/>
        </p:nvSpPr>
        <p:spPr>
          <a:xfrm>
            <a:off x="5730946" y="4118714"/>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Triangle isocèle 42">
            <a:extLst>
              <a:ext uri="{FF2B5EF4-FFF2-40B4-BE49-F238E27FC236}">
                <a16:creationId xmlns:a16="http://schemas.microsoft.com/office/drawing/2014/main" id="{65808E0C-3E22-4747-B751-CA21FF661D77}"/>
              </a:ext>
            </a:extLst>
          </p:cNvPr>
          <p:cNvSpPr/>
          <p:nvPr/>
        </p:nvSpPr>
        <p:spPr>
          <a:xfrm>
            <a:off x="4078626" y="4348750"/>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riangle isocèle 43">
            <a:extLst>
              <a:ext uri="{FF2B5EF4-FFF2-40B4-BE49-F238E27FC236}">
                <a16:creationId xmlns:a16="http://schemas.microsoft.com/office/drawing/2014/main" id="{A444D304-D3E7-4611-B689-0EBA29CD157C}"/>
              </a:ext>
            </a:extLst>
          </p:cNvPr>
          <p:cNvSpPr/>
          <p:nvPr/>
        </p:nvSpPr>
        <p:spPr>
          <a:xfrm>
            <a:off x="527547" y="5750067"/>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Triangle isocèle 44">
            <a:extLst>
              <a:ext uri="{FF2B5EF4-FFF2-40B4-BE49-F238E27FC236}">
                <a16:creationId xmlns:a16="http://schemas.microsoft.com/office/drawing/2014/main" id="{74AA3C3C-F1AE-4BC7-B52D-1FC56B660730}"/>
              </a:ext>
            </a:extLst>
          </p:cNvPr>
          <p:cNvSpPr/>
          <p:nvPr/>
        </p:nvSpPr>
        <p:spPr>
          <a:xfrm>
            <a:off x="9758458" y="6107212"/>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8067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2000"/>
                                        <p:tgtEl>
                                          <p:spTgt spid="4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2000"/>
                                        <p:tgtEl>
                                          <p:spTgt spid="4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2000"/>
                                        <p:tgtEl>
                                          <p:spTgt spid="42"/>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2000"/>
                                        <p:tgtEl>
                                          <p:spTgt spid="43"/>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000"/>
                                        <p:tgtEl>
                                          <p:spTgt spid="44"/>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u="sng" dirty="0">
                <a:uFill>
                  <a:solidFill>
                    <a:srgbClr val="FF0000"/>
                  </a:solidFill>
                </a:uFill>
                <a:latin typeface="Arial Black" panose="020B0A04020102020204" pitchFamily="34" charset="0"/>
              </a:rPr>
              <a:t>Schéma de la frontière sud de l’UE</a:t>
            </a:r>
            <a:endParaRPr lang="fr-FR" sz="2800" i="1" u="sng" dirty="0">
              <a:uFill>
                <a:solidFill>
                  <a:srgbClr val="FF0000"/>
                </a:solidFill>
              </a:uFill>
              <a:latin typeface="Arial Black" panose="020B0A04020102020204" pitchFamily="34" charset="0"/>
            </a:endParaRPr>
          </a:p>
        </p:txBody>
      </p:sp>
      <p:pic>
        <p:nvPicPr>
          <p:cNvPr id="3" name="Image 2">
            <a:extLst>
              <a:ext uri="{FF2B5EF4-FFF2-40B4-BE49-F238E27FC236}">
                <a16:creationId xmlns:a16="http://schemas.microsoft.com/office/drawing/2014/main" id="{6D1DBABD-8515-4C52-8A08-B0A835693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4" name="Image 3">
            <a:extLst>
              <a:ext uri="{FF2B5EF4-FFF2-40B4-BE49-F238E27FC236}">
                <a16:creationId xmlns:a16="http://schemas.microsoft.com/office/drawing/2014/main" id="{C66C28B6-EFFA-432D-94E6-349581BE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220"/>
            <a:ext cx="12191999" cy="6334780"/>
          </a:xfrm>
          <a:prstGeom prst="rect">
            <a:avLst/>
          </a:prstGeom>
        </p:spPr>
      </p:pic>
      <p:pic>
        <p:nvPicPr>
          <p:cNvPr id="21" name="Image 20">
            <a:extLst>
              <a:ext uri="{FF2B5EF4-FFF2-40B4-BE49-F238E27FC236}">
                <a16:creationId xmlns:a16="http://schemas.microsoft.com/office/drawing/2014/main" id="{61F032CC-D725-441C-AA60-669F194C8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3220"/>
            <a:ext cx="12192000" cy="6380384"/>
          </a:xfrm>
          <a:prstGeom prst="rect">
            <a:avLst/>
          </a:prstGeom>
        </p:spPr>
      </p:pic>
      <p:pic>
        <p:nvPicPr>
          <p:cNvPr id="14" name="Image 13">
            <a:extLst>
              <a:ext uri="{FF2B5EF4-FFF2-40B4-BE49-F238E27FC236}">
                <a16:creationId xmlns:a16="http://schemas.microsoft.com/office/drawing/2014/main" id="{2B8A5016-F951-46E1-8900-74624C8980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68824"/>
            <a:ext cx="12191998" cy="6334780"/>
          </a:xfrm>
          <a:prstGeom prst="rect">
            <a:avLst/>
          </a:prstGeom>
        </p:spPr>
      </p:pic>
      <p:sp>
        <p:nvSpPr>
          <p:cNvPr id="2" name="ZoneTexte 1">
            <a:extLst>
              <a:ext uri="{FF2B5EF4-FFF2-40B4-BE49-F238E27FC236}">
                <a16:creationId xmlns:a16="http://schemas.microsoft.com/office/drawing/2014/main" id="{3B7BEAA5-A744-41C8-AEBA-345933469FA6}"/>
              </a:ext>
            </a:extLst>
          </p:cNvPr>
          <p:cNvSpPr txBox="1"/>
          <p:nvPr/>
        </p:nvSpPr>
        <p:spPr>
          <a:xfrm>
            <a:off x="5011615" y="677108"/>
            <a:ext cx="1002197" cy="307777"/>
          </a:xfrm>
          <a:prstGeom prst="rect">
            <a:avLst/>
          </a:prstGeom>
          <a:noFill/>
        </p:spPr>
        <p:txBody>
          <a:bodyPr wrap="none" rtlCol="0">
            <a:spAutoFit/>
          </a:bodyPr>
          <a:lstStyle/>
          <a:p>
            <a:r>
              <a:rPr lang="fr-FR" sz="1400" b="1" dirty="0">
                <a:latin typeface="Arial Black" panose="020B0A04020102020204" pitchFamily="34" charset="0"/>
              </a:rPr>
              <a:t>FRANCE</a:t>
            </a:r>
          </a:p>
        </p:txBody>
      </p:sp>
      <p:sp>
        <p:nvSpPr>
          <p:cNvPr id="7" name="ZoneTexte 6">
            <a:extLst>
              <a:ext uri="{FF2B5EF4-FFF2-40B4-BE49-F238E27FC236}">
                <a16:creationId xmlns:a16="http://schemas.microsoft.com/office/drawing/2014/main" id="{E6667FFA-6B28-47C3-986D-ABF6A34EA6BE}"/>
              </a:ext>
            </a:extLst>
          </p:cNvPr>
          <p:cNvSpPr txBox="1"/>
          <p:nvPr/>
        </p:nvSpPr>
        <p:spPr>
          <a:xfrm>
            <a:off x="2080357" y="3382308"/>
            <a:ext cx="1123128" cy="307777"/>
          </a:xfrm>
          <a:prstGeom prst="rect">
            <a:avLst/>
          </a:prstGeom>
          <a:noFill/>
        </p:spPr>
        <p:txBody>
          <a:bodyPr wrap="none" rtlCol="0">
            <a:spAutoFit/>
          </a:bodyPr>
          <a:lstStyle/>
          <a:p>
            <a:r>
              <a:rPr lang="fr-FR" sz="1400" b="1" dirty="0">
                <a:latin typeface="Arial Black" panose="020B0A04020102020204" pitchFamily="34" charset="0"/>
              </a:rPr>
              <a:t>ESPAGNE</a:t>
            </a:r>
          </a:p>
        </p:txBody>
      </p:sp>
      <p:sp>
        <p:nvSpPr>
          <p:cNvPr id="8" name="ZoneTexte 7">
            <a:extLst>
              <a:ext uri="{FF2B5EF4-FFF2-40B4-BE49-F238E27FC236}">
                <a16:creationId xmlns:a16="http://schemas.microsoft.com/office/drawing/2014/main" id="{4566B783-D9AF-4CB6-8AA9-F8D5CF6EC952}"/>
              </a:ext>
            </a:extLst>
          </p:cNvPr>
          <p:cNvSpPr txBox="1"/>
          <p:nvPr/>
        </p:nvSpPr>
        <p:spPr>
          <a:xfrm>
            <a:off x="814754" y="2599765"/>
            <a:ext cx="1289135" cy="307777"/>
          </a:xfrm>
          <a:prstGeom prst="rect">
            <a:avLst/>
          </a:prstGeom>
          <a:noFill/>
        </p:spPr>
        <p:txBody>
          <a:bodyPr wrap="none" rtlCol="0">
            <a:spAutoFit/>
          </a:bodyPr>
          <a:lstStyle/>
          <a:p>
            <a:r>
              <a:rPr lang="fr-FR" sz="1400" b="1" dirty="0">
                <a:latin typeface="Arial Black" panose="020B0A04020102020204" pitchFamily="34" charset="0"/>
              </a:rPr>
              <a:t>PORTUGAL</a:t>
            </a:r>
          </a:p>
        </p:txBody>
      </p:sp>
      <p:sp>
        <p:nvSpPr>
          <p:cNvPr id="9" name="ZoneTexte 8">
            <a:extLst>
              <a:ext uri="{FF2B5EF4-FFF2-40B4-BE49-F238E27FC236}">
                <a16:creationId xmlns:a16="http://schemas.microsoft.com/office/drawing/2014/main" id="{A1E1B8DA-D04F-4A68-BD73-9FDBAA446379}"/>
              </a:ext>
            </a:extLst>
          </p:cNvPr>
          <p:cNvSpPr txBox="1"/>
          <p:nvPr/>
        </p:nvSpPr>
        <p:spPr>
          <a:xfrm>
            <a:off x="7343615" y="1099827"/>
            <a:ext cx="832920" cy="307777"/>
          </a:xfrm>
          <a:prstGeom prst="rect">
            <a:avLst/>
          </a:prstGeom>
          <a:noFill/>
        </p:spPr>
        <p:txBody>
          <a:bodyPr wrap="none" rtlCol="0">
            <a:spAutoFit/>
          </a:bodyPr>
          <a:lstStyle/>
          <a:p>
            <a:r>
              <a:rPr lang="fr-FR" sz="1400" b="1" dirty="0">
                <a:latin typeface="Arial Black" panose="020B0A04020102020204" pitchFamily="34" charset="0"/>
              </a:rPr>
              <a:t>ITALIE</a:t>
            </a:r>
          </a:p>
        </p:txBody>
      </p:sp>
      <p:sp>
        <p:nvSpPr>
          <p:cNvPr id="10" name="ZoneTexte 9">
            <a:extLst>
              <a:ext uri="{FF2B5EF4-FFF2-40B4-BE49-F238E27FC236}">
                <a16:creationId xmlns:a16="http://schemas.microsoft.com/office/drawing/2014/main" id="{3DBEDCE6-EE18-41E7-BEED-455FA648ADF0}"/>
              </a:ext>
            </a:extLst>
          </p:cNvPr>
          <p:cNvSpPr txBox="1"/>
          <p:nvPr/>
        </p:nvSpPr>
        <p:spPr>
          <a:xfrm>
            <a:off x="11395843" y="4330188"/>
            <a:ext cx="872355" cy="307777"/>
          </a:xfrm>
          <a:prstGeom prst="rect">
            <a:avLst/>
          </a:prstGeom>
          <a:noFill/>
        </p:spPr>
        <p:txBody>
          <a:bodyPr wrap="none" rtlCol="0">
            <a:spAutoFit/>
          </a:bodyPr>
          <a:lstStyle/>
          <a:p>
            <a:r>
              <a:rPr lang="fr-FR" sz="1400" b="1" dirty="0">
                <a:latin typeface="Arial Black" panose="020B0A04020102020204" pitchFamily="34" charset="0"/>
              </a:rPr>
              <a:t>GRECE</a:t>
            </a:r>
          </a:p>
        </p:txBody>
      </p:sp>
      <p:sp>
        <p:nvSpPr>
          <p:cNvPr id="15" name="ZoneTexte 14">
            <a:extLst>
              <a:ext uri="{FF2B5EF4-FFF2-40B4-BE49-F238E27FC236}">
                <a16:creationId xmlns:a16="http://schemas.microsoft.com/office/drawing/2014/main" id="{24F8828E-7ADD-4732-AEDA-AA3A11C5D4E7}"/>
              </a:ext>
            </a:extLst>
          </p:cNvPr>
          <p:cNvSpPr txBox="1"/>
          <p:nvPr/>
        </p:nvSpPr>
        <p:spPr>
          <a:xfrm>
            <a:off x="5128480" y="2430488"/>
            <a:ext cx="1687578" cy="338554"/>
          </a:xfrm>
          <a:prstGeom prst="rect">
            <a:avLst/>
          </a:prstGeom>
          <a:noFill/>
        </p:spPr>
        <p:txBody>
          <a:bodyPr wrap="none" rtlCol="0">
            <a:spAutoFit/>
          </a:bodyPr>
          <a:lstStyle/>
          <a:p>
            <a:r>
              <a:rPr lang="fr-FR" sz="1600" b="1" dirty="0">
                <a:solidFill>
                  <a:srgbClr val="0070C0"/>
                </a:solidFill>
                <a:latin typeface="Arial Black" panose="020B0A04020102020204" pitchFamily="34" charset="0"/>
              </a:rPr>
              <a:t>Méditerranée</a:t>
            </a:r>
          </a:p>
        </p:txBody>
      </p:sp>
      <p:sp>
        <p:nvSpPr>
          <p:cNvPr id="16" name="ZoneTexte 15">
            <a:extLst>
              <a:ext uri="{FF2B5EF4-FFF2-40B4-BE49-F238E27FC236}">
                <a16:creationId xmlns:a16="http://schemas.microsoft.com/office/drawing/2014/main" id="{912CF75D-65D0-4086-B963-128D9A603415}"/>
              </a:ext>
            </a:extLst>
          </p:cNvPr>
          <p:cNvSpPr txBox="1"/>
          <p:nvPr/>
        </p:nvSpPr>
        <p:spPr>
          <a:xfrm>
            <a:off x="4227589" y="3074531"/>
            <a:ext cx="1056379" cy="307777"/>
          </a:xfrm>
          <a:prstGeom prst="rect">
            <a:avLst/>
          </a:prstGeom>
          <a:noFill/>
        </p:spPr>
        <p:txBody>
          <a:bodyPr wrap="none" rtlCol="0">
            <a:spAutoFit/>
          </a:bodyPr>
          <a:lstStyle/>
          <a:p>
            <a:r>
              <a:rPr lang="fr-FR" sz="1400" b="1" dirty="0">
                <a:latin typeface="Arial Black" panose="020B0A04020102020204" pitchFamily="34" charset="0"/>
              </a:rPr>
              <a:t>Baléares</a:t>
            </a:r>
          </a:p>
        </p:txBody>
      </p:sp>
      <p:sp>
        <p:nvSpPr>
          <p:cNvPr id="17" name="ZoneTexte 16">
            <a:extLst>
              <a:ext uri="{FF2B5EF4-FFF2-40B4-BE49-F238E27FC236}">
                <a16:creationId xmlns:a16="http://schemas.microsoft.com/office/drawing/2014/main" id="{C0233935-8B9F-470F-8C9F-58F001C96E1D}"/>
              </a:ext>
            </a:extLst>
          </p:cNvPr>
          <p:cNvSpPr txBox="1"/>
          <p:nvPr/>
        </p:nvSpPr>
        <p:spPr>
          <a:xfrm>
            <a:off x="6774661" y="1776935"/>
            <a:ext cx="758221" cy="307777"/>
          </a:xfrm>
          <a:prstGeom prst="rect">
            <a:avLst/>
          </a:prstGeom>
          <a:noFill/>
        </p:spPr>
        <p:txBody>
          <a:bodyPr wrap="none" rtlCol="0">
            <a:spAutoFit/>
          </a:bodyPr>
          <a:lstStyle/>
          <a:p>
            <a:r>
              <a:rPr lang="fr-FR" sz="1400" b="1" dirty="0">
                <a:latin typeface="Arial Black" panose="020B0A04020102020204" pitchFamily="34" charset="0"/>
              </a:rPr>
              <a:t>Corse</a:t>
            </a:r>
          </a:p>
        </p:txBody>
      </p:sp>
      <p:sp>
        <p:nvSpPr>
          <p:cNvPr id="18" name="ZoneTexte 17">
            <a:extLst>
              <a:ext uri="{FF2B5EF4-FFF2-40B4-BE49-F238E27FC236}">
                <a16:creationId xmlns:a16="http://schemas.microsoft.com/office/drawing/2014/main" id="{933C29B7-AE80-4D0D-978F-89978B38C0D1}"/>
              </a:ext>
            </a:extLst>
          </p:cNvPr>
          <p:cNvSpPr txBox="1"/>
          <p:nvPr/>
        </p:nvSpPr>
        <p:spPr>
          <a:xfrm>
            <a:off x="7502415" y="3228419"/>
            <a:ext cx="1179810" cy="307777"/>
          </a:xfrm>
          <a:prstGeom prst="rect">
            <a:avLst/>
          </a:prstGeom>
          <a:noFill/>
        </p:spPr>
        <p:txBody>
          <a:bodyPr wrap="none" rtlCol="0">
            <a:spAutoFit/>
          </a:bodyPr>
          <a:lstStyle/>
          <a:p>
            <a:r>
              <a:rPr lang="fr-FR" sz="1400" b="1" dirty="0">
                <a:latin typeface="Arial Black" panose="020B0A04020102020204" pitchFamily="34" charset="0"/>
              </a:rPr>
              <a:t>Sardaigne</a:t>
            </a:r>
          </a:p>
        </p:txBody>
      </p:sp>
      <p:sp>
        <p:nvSpPr>
          <p:cNvPr id="19" name="ZoneTexte 18">
            <a:extLst>
              <a:ext uri="{FF2B5EF4-FFF2-40B4-BE49-F238E27FC236}">
                <a16:creationId xmlns:a16="http://schemas.microsoft.com/office/drawing/2014/main" id="{A5F48941-C868-4892-9674-2CD9B0844F91}"/>
              </a:ext>
            </a:extLst>
          </p:cNvPr>
          <p:cNvSpPr txBox="1"/>
          <p:nvPr/>
        </p:nvSpPr>
        <p:spPr>
          <a:xfrm>
            <a:off x="8369248" y="3797243"/>
            <a:ext cx="732893" cy="307777"/>
          </a:xfrm>
          <a:prstGeom prst="rect">
            <a:avLst/>
          </a:prstGeom>
          <a:noFill/>
        </p:spPr>
        <p:txBody>
          <a:bodyPr wrap="none" rtlCol="0">
            <a:spAutoFit/>
          </a:bodyPr>
          <a:lstStyle/>
          <a:p>
            <a:r>
              <a:rPr lang="fr-FR" sz="1400" b="1" dirty="0">
                <a:latin typeface="Arial Black" panose="020B0A04020102020204" pitchFamily="34" charset="0"/>
              </a:rPr>
              <a:t>Sicile</a:t>
            </a:r>
          </a:p>
        </p:txBody>
      </p:sp>
      <p:sp>
        <p:nvSpPr>
          <p:cNvPr id="20" name="ZoneTexte 19">
            <a:extLst>
              <a:ext uri="{FF2B5EF4-FFF2-40B4-BE49-F238E27FC236}">
                <a16:creationId xmlns:a16="http://schemas.microsoft.com/office/drawing/2014/main" id="{2BFEEC1C-DC62-4DEC-ADC2-7A424AD9D0E3}"/>
              </a:ext>
            </a:extLst>
          </p:cNvPr>
          <p:cNvSpPr txBox="1"/>
          <p:nvPr/>
        </p:nvSpPr>
        <p:spPr>
          <a:xfrm>
            <a:off x="8897438" y="5222584"/>
            <a:ext cx="1314784" cy="307777"/>
          </a:xfrm>
          <a:prstGeom prst="rect">
            <a:avLst/>
          </a:prstGeom>
          <a:noFill/>
        </p:spPr>
        <p:txBody>
          <a:bodyPr wrap="none" rtlCol="0">
            <a:spAutoFit/>
          </a:bodyPr>
          <a:lstStyle/>
          <a:p>
            <a:r>
              <a:rPr lang="fr-FR" sz="1400" b="1" dirty="0">
                <a:latin typeface="Arial Black" panose="020B0A04020102020204" pitchFamily="34" charset="0"/>
              </a:rPr>
              <a:t>Lampedusa</a:t>
            </a:r>
          </a:p>
        </p:txBody>
      </p:sp>
      <p:sp>
        <p:nvSpPr>
          <p:cNvPr id="5" name="Ellipse 4">
            <a:extLst>
              <a:ext uri="{FF2B5EF4-FFF2-40B4-BE49-F238E27FC236}">
                <a16:creationId xmlns:a16="http://schemas.microsoft.com/office/drawing/2014/main" id="{01D014DE-169D-45A8-AE03-5BE1F80F174E}"/>
              </a:ext>
            </a:extLst>
          </p:cNvPr>
          <p:cNvSpPr/>
          <p:nvPr/>
        </p:nvSpPr>
        <p:spPr>
          <a:xfrm>
            <a:off x="8682225" y="5451231"/>
            <a:ext cx="215213" cy="158261"/>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5AB1BDCD-6BD9-4E48-84E6-E4269FB72EF7}"/>
              </a:ext>
            </a:extLst>
          </p:cNvPr>
          <p:cNvSpPr txBox="1"/>
          <p:nvPr/>
        </p:nvSpPr>
        <p:spPr>
          <a:xfrm>
            <a:off x="-76198" y="4814810"/>
            <a:ext cx="2098203" cy="523220"/>
          </a:xfrm>
          <a:prstGeom prst="rect">
            <a:avLst/>
          </a:prstGeom>
          <a:noFill/>
        </p:spPr>
        <p:txBody>
          <a:bodyPr wrap="none" rtlCol="0">
            <a:spAutoFit/>
          </a:bodyPr>
          <a:lstStyle/>
          <a:p>
            <a:r>
              <a:rPr lang="fr-FR" sz="1400" b="1" dirty="0">
                <a:solidFill>
                  <a:srgbClr val="0070C0"/>
                </a:solidFill>
                <a:latin typeface="Arial Black" panose="020B0A04020102020204" pitchFamily="34" charset="0"/>
              </a:rPr>
              <a:t>Détroit de Gibraltar</a:t>
            </a:r>
          </a:p>
          <a:p>
            <a:pPr algn="ctr"/>
            <a:r>
              <a:rPr lang="fr-FR" sz="1400" b="1" dirty="0">
                <a:solidFill>
                  <a:srgbClr val="0070C0"/>
                </a:solidFill>
                <a:latin typeface="Arial Black" panose="020B0A04020102020204" pitchFamily="34" charset="0"/>
              </a:rPr>
              <a:t>14 km</a:t>
            </a:r>
          </a:p>
        </p:txBody>
      </p:sp>
      <p:sp>
        <p:nvSpPr>
          <p:cNvPr id="13" name="ZoneTexte 12">
            <a:extLst>
              <a:ext uri="{FF2B5EF4-FFF2-40B4-BE49-F238E27FC236}">
                <a16:creationId xmlns:a16="http://schemas.microsoft.com/office/drawing/2014/main" id="{311DFD28-51D2-42AA-9C48-C49C8BCD28A0}"/>
              </a:ext>
            </a:extLst>
          </p:cNvPr>
          <p:cNvSpPr txBox="1"/>
          <p:nvPr/>
        </p:nvSpPr>
        <p:spPr>
          <a:xfrm>
            <a:off x="6327479" y="5877433"/>
            <a:ext cx="1013419" cy="307777"/>
          </a:xfrm>
          <a:prstGeom prst="rect">
            <a:avLst/>
          </a:prstGeom>
          <a:noFill/>
        </p:spPr>
        <p:txBody>
          <a:bodyPr wrap="none" rtlCol="0">
            <a:spAutoFit/>
          </a:bodyPr>
          <a:lstStyle/>
          <a:p>
            <a:r>
              <a:rPr lang="fr-FR" sz="1400" b="1" dirty="0">
                <a:latin typeface="Arial Black" panose="020B0A04020102020204" pitchFamily="34" charset="0"/>
              </a:rPr>
              <a:t>TUNISIE</a:t>
            </a:r>
          </a:p>
        </p:txBody>
      </p:sp>
      <p:sp>
        <p:nvSpPr>
          <p:cNvPr id="22" name="ZoneTexte 21">
            <a:extLst>
              <a:ext uri="{FF2B5EF4-FFF2-40B4-BE49-F238E27FC236}">
                <a16:creationId xmlns:a16="http://schemas.microsoft.com/office/drawing/2014/main" id="{7CD09E9C-F28F-4185-A6EF-524C7DA10D5A}"/>
              </a:ext>
            </a:extLst>
          </p:cNvPr>
          <p:cNvSpPr txBox="1"/>
          <p:nvPr/>
        </p:nvSpPr>
        <p:spPr>
          <a:xfrm>
            <a:off x="4068446" y="5899336"/>
            <a:ext cx="1060034" cy="307777"/>
          </a:xfrm>
          <a:prstGeom prst="rect">
            <a:avLst/>
          </a:prstGeom>
          <a:noFill/>
        </p:spPr>
        <p:txBody>
          <a:bodyPr wrap="none" rtlCol="0">
            <a:spAutoFit/>
          </a:bodyPr>
          <a:lstStyle/>
          <a:p>
            <a:r>
              <a:rPr lang="fr-FR" sz="1400" b="1" dirty="0">
                <a:latin typeface="Arial Black" panose="020B0A04020102020204" pitchFamily="34" charset="0"/>
              </a:rPr>
              <a:t>ALGERIE</a:t>
            </a:r>
          </a:p>
        </p:txBody>
      </p:sp>
      <p:sp>
        <p:nvSpPr>
          <p:cNvPr id="12" name="ZoneTexte 11">
            <a:extLst>
              <a:ext uri="{FF2B5EF4-FFF2-40B4-BE49-F238E27FC236}">
                <a16:creationId xmlns:a16="http://schemas.microsoft.com/office/drawing/2014/main" id="{B655FB34-09B3-47BE-A9B2-DC20411D05E7}"/>
              </a:ext>
            </a:extLst>
          </p:cNvPr>
          <p:cNvSpPr txBox="1"/>
          <p:nvPr/>
        </p:nvSpPr>
        <p:spPr>
          <a:xfrm>
            <a:off x="8127099" y="6520806"/>
            <a:ext cx="770339" cy="307777"/>
          </a:xfrm>
          <a:prstGeom prst="rect">
            <a:avLst/>
          </a:prstGeom>
          <a:noFill/>
        </p:spPr>
        <p:txBody>
          <a:bodyPr wrap="none" rtlCol="0">
            <a:spAutoFit/>
          </a:bodyPr>
          <a:lstStyle/>
          <a:p>
            <a:r>
              <a:rPr lang="fr-FR" sz="1400" b="1" dirty="0">
                <a:latin typeface="Arial Black" panose="020B0A04020102020204" pitchFamily="34" charset="0"/>
              </a:rPr>
              <a:t>LYBIE</a:t>
            </a:r>
          </a:p>
        </p:txBody>
      </p:sp>
      <p:sp>
        <p:nvSpPr>
          <p:cNvPr id="31" name="ZoneTexte 30">
            <a:extLst>
              <a:ext uri="{FF2B5EF4-FFF2-40B4-BE49-F238E27FC236}">
                <a16:creationId xmlns:a16="http://schemas.microsoft.com/office/drawing/2014/main" id="{A31DFF92-D689-41C2-9DC7-B0118DEF7359}"/>
              </a:ext>
            </a:extLst>
          </p:cNvPr>
          <p:cNvSpPr txBox="1"/>
          <p:nvPr/>
        </p:nvSpPr>
        <p:spPr>
          <a:xfrm>
            <a:off x="814754" y="6405120"/>
            <a:ext cx="918970" cy="307777"/>
          </a:xfrm>
          <a:prstGeom prst="rect">
            <a:avLst/>
          </a:prstGeom>
          <a:noFill/>
        </p:spPr>
        <p:txBody>
          <a:bodyPr wrap="none" rtlCol="0">
            <a:spAutoFit/>
          </a:bodyPr>
          <a:lstStyle/>
          <a:p>
            <a:r>
              <a:rPr lang="fr-FR" sz="1400" b="1" dirty="0">
                <a:latin typeface="Arial Black" panose="020B0A04020102020204" pitchFamily="34" charset="0"/>
              </a:rPr>
              <a:t>MAROC</a:t>
            </a:r>
          </a:p>
        </p:txBody>
      </p:sp>
      <p:sp>
        <p:nvSpPr>
          <p:cNvPr id="27" name="Rectangle 26">
            <a:extLst>
              <a:ext uri="{FF2B5EF4-FFF2-40B4-BE49-F238E27FC236}">
                <a16:creationId xmlns:a16="http://schemas.microsoft.com/office/drawing/2014/main" id="{2BF3B74D-E490-49D2-9FA6-06533E862CB9}"/>
              </a:ext>
            </a:extLst>
          </p:cNvPr>
          <p:cNvSpPr/>
          <p:nvPr/>
        </p:nvSpPr>
        <p:spPr>
          <a:xfrm>
            <a:off x="685585" y="557345"/>
            <a:ext cx="2505474" cy="646331"/>
          </a:xfrm>
          <a:prstGeom prst="rect">
            <a:avLst/>
          </a:prstGeom>
        </p:spPr>
        <p:txBody>
          <a:bodyPr wrap="square">
            <a:spAutoFit/>
          </a:bodyPr>
          <a:lstStyle/>
          <a:p>
            <a:pPr algn="ctr"/>
            <a:r>
              <a:rPr lang="fr-FR" b="1" dirty="0"/>
              <a:t>Camps de rétention pour migrants</a:t>
            </a:r>
          </a:p>
        </p:txBody>
      </p:sp>
      <p:sp>
        <p:nvSpPr>
          <p:cNvPr id="26" name="ZoneTexte 25">
            <a:extLst>
              <a:ext uri="{FF2B5EF4-FFF2-40B4-BE49-F238E27FC236}">
                <a16:creationId xmlns:a16="http://schemas.microsoft.com/office/drawing/2014/main" id="{2DADCCC4-6A4A-4492-8597-60F800F77B3D}"/>
              </a:ext>
            </a:extLst>
          </p:cNvPr>
          <p:cNvSpPr txBox="1"/>
          <p:nvPr/>
        </p:nvSpPr>
        <p:spPr>
          <a:xfrm>
            <a:off x="2098203" y="4985147"/>
            <a:ext cx="764953"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Ceuta</a:t>
            </a:r>
          </a:p>
        </p:txBody>
      </p:sp>
      <p:sp>
        <p:nvSpPr>
          <p:cNvPr id="28" name="ZoneTexte 27">
            <a:extLst>
              <a:ext uri="{FF2B5EF4-FFF2-40B4-BE49-F238E27FC236}">
                <a16:creationId xmlns:a16="http://schemas.microsoft.com/office/drawing/2014/main" id="{89734320-8775-418D-9DD2-9675B54B4DDE}"/>
              </a:ext>
            </a:extLst>
          </p:cNvPr>
          <p:cNvSpPr txBox="1"/>
          <p:nvPr/>
        </p:nvSpPr>
        <p:spPr>
          <a:xfrm>
            <a:off x="2971387" y="5033284"/>
            <a:ext cx="832279" cy="307777"/>
          </a:xfrm>
          <a:prstGeom prst="rect">
            <a:avLst/>
          </a:prstGeom>
          <a:noFill/>
        </p:spPr>
        <p:txBody>
          <a:bodyPr wrap="none" rtlCol="0">
            <a:spAutoFit/>
          </a:bodyPr>
          <a:lstStyle/>
          <a:p>
            <a:r>
              <a:rPr lang="fr-FR" sz="1400" b="1" dirty="0">
                <a:solidFill>
                  <a:srgbClr val="FF0000"/>
                </a:solidFill>
                <a:latin typeface="Arial Black" panose="020B0A04020102020204" pitchFamily="34" charset="0"/>
              </a:rPr>
              <a:t>Melilla</a:t>
            </a:r>
          </a:p>
        </p:txBody>
      </p:sp>
      <p:sp>
        <p:nvSpPr>
          <p:cNvPr id="30" name="Flèche : droite 29">
            <a:extLst>
              <a:ext uri="{FF2B5EF4-FFF2-40B4-BE49-F238E27FC236}">
                <a16:creationId xmlns:a16="http://schemas.microsoft.com/office/drawing/2014/main" id="{2EE34382-68FE-428D-BBBB-A56117BB6783}"/>
              </a:ext>
            </a:extLst>
          </p:cNvPr>
          <p:cNvSpPr/>
          <p:nvPr/>
        </p:nvSpPr>
        <p:spPr>
          <a:xfrm rot="13647310">
            <a:off x="11319790" y="4652714"/>
            <a:ext cx="881606" cy="7541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2967F33C-F0D5-4F76-902D-CE8F762AE59D}"/>
              </a:ext>
            </a:extLst>
          </p:cNvPr>
          <p:cNvSpPr txBox="1"/>
          <p:nvPr/>
        </p:nvSpPr>
        <p:spPr>
          <a:xfrm>
            <a:off x="10875536" y="5508101"/>
            <a:ext cx="1460913" cy="369332"/>
          </a:xfrm>
          <a:prstGeom prst="rect">
            <a:avLst/>
          </a:prstGeom>
          <a:noFill/>
        </p:spPr>
        <p:txBody>
          <a:bodyPr wrap="none" rtlCol="0">
            <a:spAutoFit/>
          </a:bodyPr>
          <a:lstStyle/>
          <a:p>
            <a:r>
              <a:rPr lang="fr-FR" dirty="0"/>
              <a:t>Moyen orient</a:t>
            </a:r>
          </a:p>
        </p:txBody>
      </p:sp>
      <p:sp>
        <p:nvSpPr>
          <p:cNvPr id="32" name="Flèche : droite 31">
            <a:extLst>
              <a:ext uri="{FF2B5EF4-FFF2-40B4-BE49-F238E27FC236}">
                <a16:creationId xmlns:a16="http://schemas.microsoft.com/office/drawing/2014/main" id="{60F98972-7D80-4B2B-A48F-EE3B151C609A}"/>
              </a:ext>
            </a:extLst>
          </p:cNvPr>
          <p:cNvSpPr/>
          <p:nvPr/>
        </p:nvSpPr>
        <p:spPr>
          <a:xfrm rot="19397327">
            <a:off x="7898348" y="5737930"/>
            <a:ext cx="827711" cy="30686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DD042437-7DD3-44CE-B215-44D24D10CE8A}"/>
              </a:ext>
            </a:extLst>
          </p:cNvPr>
          <p:cNvSpPr/>
          <p:nvPr/>
        </p:nvSpPr>
        <p:spPr>
          <a:xfrm rot="16200000">
            <a:off x="4618765" y="6204949"/>
            <a:ext cx="560068" cy="77033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D5766563-775B-4CAF-B1D6-B7A0909B97B5}"/>
              </a:ext>
            </a:extLst>
          </p:cNvPr>
          <p:cNvSpPr txBox="1"/>
          <p:nvPr/>
        </p:nvSpPr>
        <p:spPr>
          <a:xfrm>
            <a:off x="5111908" y="6576650"/>
            <a:ext cx="2305888" cy="369332"/>
          </a:xfrm>
          <a:prstGeom prst="rect">
            <a:avLst/>
          </a:prstGeom>
          <a:noFill/>
        </p:spPr>
        <p:txBody>
          <a:bodyPr wrap="none" rtlCol="0">
            <a:spAutoFit/>
          </a:bodyPr>
          <a:lstStyle/>
          <a:p>
            <a:r>
              <a:rPr lang="fr-FR" dirty="0"/>
              <a:t>Afrique subsaharienne</a:t>
            </a:r>
          </a:p>
        </p:txBody>
      </p:sp>
      <p:sp>
        <p:nvSpPr>
          <p:cNvPr id="35" name="Flèche : droite 34">
            <a:extLst>
              <a:ext uri="{FF2B5EF4-FFF2-40B4-BE49-F238E27FC236}">
                <a16:creationId xmlns:a16="http://schemas.microsoft.com/office/drawing/2014/main" id="{341D559F-0E5E-4976-B2DB-B72C187435BC}"/>
              </a:ext>
            </a:extLst>
          </p:cNvPr>
          <p:cNvSpPr/>
          <p:nvPr/>
        </p:nvSpPr>
        <p:spPr>
          <a:xfrm rot="16407866">
            <a:off x="1728478" y="4657562"/>
            <a:ext cx="587056" cy="31449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F74EEC8D-02B3-4666-AE7A-AD95C94D8F57}"/>
              </a:ext>
            </a:extLst>
          </p:cNvPr>
          <p:cNvSpPr/>
          <p:nvPr/>
        </p:nvSpPr>
        <p:spPr>
          <a:xfrm rot="16407866">
            <a:off x="3041659" y="5706533"/>
            <a:ext cx="298801" cy="157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lèche : droite 36">
            <a:extLst>
              <a:ext uri="{FF2B5EF4-FFF2-40B4-BE49-F238E27FC236}">
                <a16:creationId xmlns:a16="http://schemas.microsoft.com/office/drawing/2014/main" id="{5FA341C9-8A68-481D-A493-E7B371D50667}"/>
              </a:ext>
            </a:extLst>
          </p:cNvPr>
          <p:cNvSpPr/>
          <p:nvPr/>
        </p:nvSpPr>
        <p:spPr>
          <a:xfrm rot="16407866">
            <a:off x="1960272" y="5451578"/>
            <a:ext cx="298801" cy="1575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Triangle isocèle 37">
            <a:extLst>
              <a:ext uri="{FF2B5EF4-FFF2-40B4-BE49-F238E27FC236}">
                <a16:creationId xmlns:a16="http://schemas.microsoft.com/office/drawing/2014/main" id="{CA8285C3-887A-4A79-BB87-E566563AFF31}"/>
              </a:ext>
            </a:extLst>
          </p:cNvPr>
          <p:cNvSpPr/>
          <p:nvPr/>
        </p:nvSpPr>
        <p:spPr>
          <a:xfrm>
            <a:off x="2314317" y="5239712"/>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riangle isocèle 38">
            <a:extLst>
              <a:ext uri="{FF2B5EF4-FFF2-40B4-BE49-F238E27FC236}">
                <a16:creationId xmlns:a16="http://schemas.microsoft.com/office/drawing/2014/main" id="{38981EAC-5B45-495B-B351-2B8FE6F04FB5}"/>
              </a:ext>
            </a:extLst>
          </p:cNvPr>
          <p:cNvSpPr/>
          <p:nvPr/>
        </p:nvSpPr>
        <p:spPr>
          <a:xfrm>
            <a:off x="2775640" y="5274881"/>
            <a:ext cx="215213" cy="307777"/>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Triangle isocèle 39">
            <a:extLst>
              <a:ext uri="{FF2B5EF4-FFF2-40B4-BE49-F238E27FC236}">
                <a16:creationId xmlns:a16="http://schemas.microsoft.com/office/drawing/2014/main" id="{9BA00E09-0B4B-4444-BF04-CD6F7D42A3FC}"/>
              </a:ext>
            </a:extLst>
          </p:cNvPr>
          <p:cNvSpPr/>
          <p:nvPr/>
        </p:nvSpPr>
        <p:spPr>
          <a:xfrm>
            <a:off x="2273282" y="4512880"/>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riangle isocèle 40">
            <a:extLst>
              <a:ext uri="{FF2B5EF4-FFF2-40B4-BE49-F238E27FC236}">
                <a16:creationId xmlns:a16="http://schemas.microsoft.com/office/drawing/2014/main" id="{FDB8B259-620F-4461-9D64-17D0F1FED2CD}"/>
              </a:ext>
            </a:extLst>
          </p:cNvPr>
          <p:cNvSpPr/>
          <p:nvPr/>
        </p:nvSpPr>
        <p:spPr>
          <a:xfrm>
            <a:off x="8005862" y="4688720"/>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Triangle isocèle 41">
            <a:extLst>
              <a:ext uri="{FF2B5EF4-FFF2-40B4-BE49-F238E27FC236}">
                <a16:creationId xmlns:a16="http://schemas.microsoft.com/office/drawing/2014/main" id="{E03F25E6-2E37-45E1-8F9D-E09D3E24EA81}"/>
              </a:ext>
            </a:extLst>
          </p:cNvPr>
          <p:cNvSpPr/>
          <p:nvPr/>
        </p:nvSpPr>
        <p:spPr>
          <a:xfrm>
            <a:off x="5730946" y="4118714"/>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Triangle isocèle 42">
            <a:extLst>
              <a:ext uri="{FF2B5EF4-FFF2-40B4-BE49-F238E27FC236}">
                <a16:creationId xmlns:a16="http://schemas.microsoft.com/office/drawing/2014/main" id="{65808E0C-3E22-4747-B751-CA21FF661D77}"/>
              </a:ext>
            </a:extLst>
          </p:cNvPr>
          <p:cNvSpPr/>
          <p:nvPr/>
        </p:nvSpPr>
        <p:spPr>
          <a:xfrm>
            <a:off x="4078626" y="4348750"/>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riangle isocèle 43">
            <a:extLst>
              <a:ext uri="{FF2B5EF4-FFF2-40B4-BE49-F238E27FC236}">
                <a16:creationId xmlns:a16="http://schemas.microsoft.com/office/drawing/2014/main" id="{A444D304-D3E7-4611-B689-0EBA29CD157C}"/>
              </a:ext>
            </a:extLst>
          </p:cNvPr>
          <p:cNvSpPr/>
          <p:nvPr/>
        </p:nvSpPr>
        <p:spPr>
          <a:xfrm>
            <a:off x="527547" y="5750067"/>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Triangle isocèle 44">
            <a:extLst>
              <a:ext uri="{FF2B5EF4-FFF2-40B4-BE49-F238E27FC236}">
                <a16:creationId xmlns:a16="http://schemas.microsoft.com/office/drawing/2014/main" id="{74AA3C3C-F1AE-4BC7-B52D-1FC56B660730}"/>
              </a:ext>
            </a:extLst>
          </p:cNvPr>
          <p:cNvSpPr/>
          <p:nvPr/>
        </p:nvSpPr>
        <p:spPr>
          <a:xfrm>
            <a:off x="9758458" y="6107212"/>
            <a:ext cx="169188" cy="281254"/>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57BEDF5-45E8-4934-875E-B166C30B173F}"/>
              </a:ext>
            </a:extLst>
          </p:cNvPr>
          <p:cNvSpPr/>
          <p:nvPr/>
        </p:nvSpPr>
        <p:spPr>
          <a:xfrm>
            <a:off x="369062" y="696889"/>
            <a:ext cx="246184" cy="2396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64885B0E-6AC8-4F87-982F-FF332EA0ADF3}"/>
              </a:ext>
            </a:extLst>
          </p:cNvPr>
          <p:cNvSpPr/>
          <p:nvPr/>
        </p:nvSpPr>
        <p:spPr>
          <a:xfrm flipV="1">
            <a:off x="2526105" y="4512315"/>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D939D197-21EC-4CCD-ACEC-536ECA6DDAE3}"/>
              </a:ext>
            </a:extLst>
          </p:cNvPr>
          <p:cNvSpPr/>
          <p:nvPr/>
        </p:nvSpPr>
        <p:spPr>
          <a:xfrm flipV="1">
            <a:off x="1641006" y="4506450"/>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BE21FD42-1269-4D14-86BD-E6C3D8E7A387}"/>
              </a:ext>
            </a:extLst>
          </p:cNvPr>
          <p:cNvSpPr/>
          <p:nvPr/>
        </p:nvSpPr>
        <p:spPr>
          <a:xfrm flipV="1">
            <a:off x="2742972" y="4483006"/>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F7E6CD2D-4DB9-47DF-8EE2-719DC426BC88}"/>
              </a:ext>
            </a:extLst>
          </p:cNvPr>
          <p:cNvSpPr/>
          <p:nvPr/>
        </p:nvSpPr>
        <p:spPr>
          <a:xfrm flipV="1">
            <a:off x="1986837" y="5309488"/>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7AC1E8A2-6803-43CC-AA16-C809468F583B}"/>
              </a:ext>
            </a:extLst>
          </p:cNvPr>
          <p:cNvSpPr/>
          <p:nvPr/>
        </p:nvSpPr>
        <p:spPr>
          <a:xfrm flipV="1">
            <a:off x="3587031" y="5414989"/>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EF678924-0427-48E6-AC82-F9DAEB992603}"/>
              </a:ext>
            </a:extLst>
          </p:cNvPr>
          <p:cNvSpPr/>
          <p:nvPr/>
        </p:nvSpPr>
        <p:spPr>
          <a:xfrm flipV="1">
            <a:off x="3094661" y="5467742"/>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C0451CB7-EF7C-4AE6-829E-42C47B231557}"/>
              </a:ext>
            </a:extLst>
          </p:cNvPr>
          <p:cNvSpPr/>
          <p:nvPr/>
        </p:nvSpPr>
        <p:spPr>
          <a:xfrm flipV="1">
            <a:off x="8792084" y="5485335"/>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71FC64B7-675B-4388-AC33-8F401959BC1D}"/>
              </a:ext>
            </a:extLst>
          </p:cNvPr>
          <p:cNvSpPr/>
          <p:nvPr/>
        </p:nvSpPr>
        <p:spPr>
          <a:xfrm flipV="1">
            <a:off x="1723066" y="5749103"/>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98955C6C-B181-4A38-91B7-3580B6024023}"/>
              </a:ext>
            </a:extLst>
          </p:cNvPr>
          <p:cNvSpPr/>
          <p:nvPr/>
        </p:nvSpPr>
        <p:spPr>
          <a:xfrm flipV="1">
            <a:off x="12027647" y="4008211"/>
            <a:ext cx="69389" cy="1164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639F2299-6D03-4C7E-8F38-4A773935E92C}"/>
              </a:ext>
            </a:extLst>
          </p:cNvPr>
          <p:cNvSpPr/>
          <p:nvPr/>
        </p:nvSpPr>
        <p:spPr>
          <a:xfrm>
            <a:off x="658575" y="1167710"/>
            <a:ext cx="2559409" cy="646331"/>
          </a:xfrm>
          <a:prstGeom prst="rect">
            <a:avLst/>
          </a:prstGeom>
        </p:spPr>
        <p:txBody>
          <a:bodyPr wrap="square">
            <a:spAutoFit/>
          </a:bodyPr>
          <a:lstStyle/>
          <a:p>
            <a:pPr algn="ctr"/>
            <a:r>
              <a:rPr lang="fr-FR" b="1" dirty="0"/>
              <a:t>Campements informels de clandestins</a:t>
            </a:r>
          </a:p>
        </p:txBody>
      </p:sp>
      <p:sp>
        <p:nvSpPr>
          <p:cNvPr id="58" name="Rectangle 57">
            <a:extLst>
              <a:ext uri="{FF2B5EF4-FFF2-40B4-BE49-F238E27FC236}">
                <a16:creationId xmlns:a16="http://schemas.microsoft.com/office/drawing/2014/main" id="{3786D536-3E97-4640-8F43-754F88768C5F}"/>
              </a:ext>
            </a:extLst>
          </p:cNvPr>
          <p:cNvSpPr/>
          <p:nvPr/>
        </p:nvSpPr>
        <p:spPr>
          <a:xfrm>
            <a:off x="345614" y="1271318"/>
            <a:ext cx="246184" cy="23967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A278AC29-24F5-45A9-89DD-F69BD8C4AB53}"/>
              </a:ext>
            </a:extLst>
          </p:cNvPr>
          <p:cNvSpPr/>
          <p:nvPr/>
        </p:nvSpPr>
        <p:spPr>
          <a:xfrm flipV="1">
            <a:off x="3000882" y="5813578"/>
            <a:ext cx="69389" cy="11645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F19DEF1E-1CB8-4B55-86F7-6DC6D6B33DF1}"/>
              </a:ext>
            </a:extLst>
          </p:cNvPr>
          <p:cNvSpPr/>
          <p:nvPr/>
        </p:nvSpPr>
        <p:spPr>
          <a:xfrm flipV="1">
            <a:off x="1945796" y="5602565"/>
            <a:ext cx="69389" cy="11645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C1F27780-3A1B-4D67-96F7-29E5D8A2EB6D}"/>
              </a:ext>
            </a:extLst>
          </p:cNvPr>
          <p:cNvSpPr/>
          <p:nvPr/>
        </p:nvSpPr>
        <p:spPr>
          <a:xfrm flipV="1">
            <a:off x="7801478" y="6077341"/>
            <a:ext cx="69389" cy="11645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323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000"/>
                                        <p:tgtEl>
                                          <p:spTgt spid="4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2000"/>
                                        <p:tgtEl>
                                          <p:spTgt spid="4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2000"/>
                                        <p:tgtEl>
                                          <p:spTgt spid="4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2000"/>
                                        <p:tgtEl>
                                          <p:spTgt spid="50"/>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000"/>
                                        <p:tgtEl>
                                          <p:spTgt spid="51"/>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2000"/>
                                        <p:tgtEl>
                                          <p:spTgt spid="53"/>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2000"/>
                                        <p:tgtEl>
                                          <p:spTgt spid="54"/>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000"/>
                                        <p:tgtEl>
                                          <p:spTgt spid="55"/>
                                        </p:tgtEl>
                                      </p:cBhvr>
                                    </p:animEffect>
                                  </p:childTnLst>
                                </p:cTn>
                              </p:par>
                            </p:childTnLst>
                          </p:cTn>
                        </p:par>
                        <p:par>
                          <p:cTn id="32" fill="hold">
                            <p:stCondLst>
                              <p:cond delay="2750"/>
                            </p:stCondLst>
                            <p:childTnLst>
                              <p:par>
                                <p:cTn id="33" presetID="10" presetClass="entr" presetSubtype="0"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2000"/>
                                        <p:tgtEl>
                                          <p:spTgt spid="59"/>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2000"/>
                                        <p:tgtEl>
                                          <p:spTgt spid="60"/>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animBg="1"/>
      <p:bldP spid="54" grpId="0" animBg="1"/>
      <p:bldP spid="55" grpId="0" animBg="1"/>
      <p:bldP spid="59" grpId="0" animBg="1"/>
      <p:bldP spid="60" grpId="0" animBg="1"/>
      <p:bldP spid="6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pic>
        <p:nvPicPr>
          <p:cNvPr id="3" name="Image 2">
            <a:extLst>
              <a:ext uri="{FF2B5EF4-FFF2-40B4-BE49-F238E27FC236}">
                <a16:creationId xmlns:a16="http://schemas.microsoft.com/office/drawing/2014/main" id="{08A70D0D-2925-42B1-BB8E-0B4C6255C8C6}"/>
              </a:ext>
            </a:extLst>
          </p:cNvPr>
          <p:cNvPicPr>
            <a:picLocks noChangeAspect="1"/>
          </p:cNvPicPr>
          <p:nvPr/>
        </p:nvPicPr>
        <p:blipFill rotWithShape="1">
          <a:blip r:embed="rId3">
            <a:extLst>
              <a:ext uri="{28A0092B-C50C-407E-A947-70E740481C1C}">
                <a14:useLocalDpi xmlns:a14="http://schemas.microsoft.com/office/drawing/2010/main" val="0"/>
              </a:ext>
            </a:extLst>
          </a:blip>
          <a:srcRect t="8372"/>
          <a:stretch/>
        </p:blipFill>
        <p:spPr>
          <a:xfrm>
            <a:off x="1770906" y="1600727"/>
            <a:ext cx="8841417" cy="5222631"/>
          </a:xfrm>
          <a:prstGeom prst="rect">
            <a:avLst/>
          </a:prstGeom>
        </p:spPr>
      </p:pic>
      <p:sp>
        <p:nvSpPr>
          <p:cNvPr id="8" name="Rectangle 7">
            <a:extLst>
              <a:ext uri="{FF2B5EF4-FFF2-40B4-BE49-F238E27FC236}">
                <a16:creationId xmlns:a16="http://schemas.microsoft.com/office/drawing/2014/main" id="{93EDEC3A-FEA6-4EDB-B1C9-8B400C516EDC}"/>
              </a:ext>
            </a:extLst>
          </p:cNvPr>
          <p:cNvSpPr/>
          <p:nvPr/>
        </p:nvSpPr>
        <p:spPr>
          <a:xfrm>
            <a:off x="0" y="1139062"/>
            <a:ext cx="12383231" cy="400110"/>
          </a:xfrm>
          <a:prstGeom prst="rect">
            <a:avLst/>
          </a:prstGeom>
        </p:spPr>
        <p:txBody>
          <a:bodyPr wrap="square">
            <a:spAutoFit/>
          </a:bodyPr>
          <a:lstStyle/>
          <a:p>
            <a:pPr lvl="0" algn="ctr"/>
            <a:r>
              <a:rPr lang="fr-FR" sz="2000" b="1" dirty="0">
                <a:solidFill>
                  <a:srgbClr val="0070C0"/>
                </a:solidFill>
                <a:latin typeface="Arial Black" panose="020B0A04020102020204" pitchFamily="34" charset="0"/>
                <a:cs typeface="Times New Roman" panose="02020603050405020304" pitchFamily="18" charset="0"/>
              </a:rPr>
              <a:t>La crise migratoire de 2015 et les autres portes d’entrée de l’Europe</a:t>
            </a:r>
          </a:p>
        </p:txBody>
      </p:sp>
      <p:pic>
        <p:nvPicPr>
          <p:cNvPr id="4" name="Image 3">
            <a:extLst>
              <a:ext uri="{FF2B5EF4-FFF2-40B4-BE49-F238E27FC236}">
                <a16:creationId xmlns:a16="http://schemas.microsoft.com/office/drawing/2014/main" id="{2A0E555D-E135-4B28-8862-3AB5FC11A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57" y="5617766"/>
            <a:ext cx="1576049" cy="985747"/>
          </a:xfrm>
          <a:prstGeom prst="rect">
            <a:avLst/>
          </a:prstGeom>
        </p:spPr>
      </p:pic>
      <p:pic>
        <p:nvPicPr>
          <p:cNvPr id="9" name="Image 8">
            <a:extLst>
              <a:ext uri="{FF2B5EF4-FFF2-40B4-BE49-F238E27FC236}">
                <a16:creationId xmlns:a16="http://schemas.microsoft.com/office/drawing/2014/main" id="{7E3B2DFD-0E90-456A-9342-C704280B5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43" y="2926725"/>
            <a:ext cx="2291604" cy="1684329"/>
          </a:xfrm>
          <a:prstGeom prst="rect">
            <a:avLst/>
          </a:prstGeom>
        </p:spPr>
      </p:pic>
      <p:sp>
        <p:nvSpPr>
          <p:cNvPr id="10" name="ZoneTexte 9">
            <a:extLst>
              <a:ext uri="{FF2B5EF4-FFF2-40B4-BE49-F238E27FC236}">
                <a16:creationId xmlns:a16="http://schemas.microsoft.com/office/drawing/2014/main" id="{F0EFF0C7-E2E6-457A-AAF1-87ED1879B86F}"/>
              </a:ext>
            </a:extLst>
          </p:cNvPr>
          <p:cNvSpPr txBox="1"/>
          <p:nvPr/>
        </p:nvSpPr>
        <p:spPr>
          <a:xfrm>
            <a:off x="646152" y="4611054"/>
            <a:ext cx="942822" cy="369332"/>
          </a:xfrm>
          <a:prstGeom prst="rect">
            <a:avLst/>
          </a:prstGeom>
          <a:noFill/>
        </p:spPr>
        <p:txBody>
          <a:bodyPr wrap="none" rtlCol="0">
            <a:spAutoFit/>
          </a:bodyPr>
          <a:lstStyle/>
          <a:p>
            <a:r>
              <a:rPr lang="fr-FR" b="1" dirty="0" err="1"/>
              <a:t>Pateras</a:t>
            </a:r>
            <a:r>
              <a:rPr lang="fr-FR" dirty="0"/>
              <a:t> </a:t>
            </a:r>
          </a:p>
        </p:txBody>
      </p:sp>
    </p:spTree>
    <p:extLst>
      <p:ext uri="{BB962C8B-B14F-4D97-AF65-F5344CB8AC3E}">
        <p14:creationId xmlns:p14="http://schemas.microsoft.com/office/powerpoint/2010/main" val="1564243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250"/>
                                        <p:tgtEl>
                                          <p:spTgt spid="8"/>
                                        </p:tgtEl>
                                      </p:cBhvr>
                                    </p:animEffect>
                                  </p:childTnLst>
                                </p:cTn>
                              </p:par>
                              <p:par>
                                <p:cTn id="8" presetID="21" presetClass="entr" presetSubtype="1"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10" presetClass="entr" presetSubtype="0" fill="hold" nodeType="with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pic>
        <p:nvPicPr>
          <p:cNvPr id="3" name="Image 2">
            <a:extLst>
              <a:ext uri="{FF2B5EF4-FFF2-40B4-BE49-F238E27FC236}">
                <a16:creationId xmlns:a16="http://schemas.microsoft.com/office/drawing/2014/main" id="{08A70D0D-2925-42B1-BB8E-0B4C6255C8C6}"/>
              </a:ext>
            </a:extLst>
          </p:cNvPr>
          <p:cNvPicPr>
            <a:picLocks noChangeAspect="1"/>
          </p:cNvPicPr>
          <p:nvPr/>
        </p:nvPicPr>
        <p:blipFill rotWithShape="1">
          <a:blip r:embed="rId3">
            <a:extLst>
              <a:ext uri="{28A0092B-C50C-407E-A947-70E740481C1C}">
                <a14:useLocalDpi xmlns:a14="http://schemas.microsoft.com/office/drawing/2010/main" val="0"/>
              </a:ext>
            </a:extLst>
          </a:blip>
          <a:srcRect t="8372"/>
          <a:stretch/>
        </p:blipFill>
        <p:spPr>
          <a:xfrm>
            <a:off x="1770906" y="1600727"/>
            <a:ext cx="8841417" cy="5222631"/>
          </a:xfrm>
          <a:prstGeom prst="rect">
            <a:avLst/>
          </a:prstGeom>
        </p:spPr>
      </p:pic>
      <p:sp>
        <p:nvSpPr>
          <p:cNvPr id="8" name="Rectangle 7">
            <a:extLst>
              <a:ext uri="{FF2B5EF4-FFF2-40B4-BE49-F238E27FC236}">
                <a16:creationId xmlns:a16="http://schemas.microsoft.com/office/drawing/2014/main" id="{93EDEC3A-FEA6-4EDB-B1C9-8B400C516EDC}"/>
              </a:ext>
            </a:extLst>
          </p:cNvPr>
          <p:cNvSpPr/>
          <p:nvPr/>
        </p:nvSpPr>
        <p:spPr>
          <a:xfrm>
            <a:off x="0" y="1139062"/>
            <a:ext cx="12383231" cy="400110"/>
          </a:xfrm>
          <a:prstGeom prst="rect">
            <a:avLst/>
          </a:prstGeom>
        </p:spPr>
        <p:txBody>
          <a:bodyPr wrap="square">
            <a:spAutoFit/>
          </a:bodyPr>
          <a:lstStyle/>
          <a:p>
            <a:pPr lvl="0" algn="ctr"/>
            <a:r>
              <a:rPr lang="fr-FR" sz="2000" b="1" dirty="0">
                <a:solidFill>
                  <a:srgbClr val="0070C0"/>
                </a:solidFill>
                <a:latin typeface="Arial Black" panose="020B0A04020102020204" pitchFamily="34" charset="0"/>
                <a:cs typeface="Times New Roman" panose="02020603050405020304" pitchFamily="18" charset="0"/>
              </a:rPr>
              <a:t>La crise migratoire de 2015 et les autres portes d’entrée de l’Europe</a:t>
            </a:r>
          </a:p>
        </p:txBody>
      </p:sp>
      <p:pic>
        <p:nvPicPr>
          <p:cNvPr id="7" name="Image 6">
            <a:extLst>
              <a:ext uri="{FF2B5EF4-FFF2-40B4-BE49-F238E27FC236}">
                <a16:creationId xmlns:a16="http://schemas.microsoft.com/office/drawing/2014/main" id="{9BB94AA1-09A0-4A41-86BD-676075F84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3232"/>
            <a:ext cx="8023649" cy="4753123"/>
          </a:xfrm>
          <a:prstGeom prst="rect">
            <a:avLst/>
          </a:prstGeom>
        </p:spPr>
      </p:pic>
      <p:sp>
        <p:nvSpPr>
          <p:cNvPr id="9" name="Rectangle 8">
            <a:extLst>
              <a:ext uri="{FF2B5EF4-FFF2-40B4-BE49-F238E27FC236}">
                <a16:creationId xmlns:a16="http://schemas.microsoft.com/office/drawing/2014/main" id="{DE1B1E1B-477E-4EEF-8AF1-1AFF261BB963}"/>
              </a:ext>
            </a:extLst>
          </p:cNvPr>
          <p:cNvSpPr/>
          <p:nvPr/>
        </p:nvSpPr>
        <p:spPr>
          <a:xfrm>
            <a:off x="7832419" y="5393315"/>
            <a:ext cx="4359581" cy="461665"/>
          </a:xfrm>
          <a:prstGeom prst="rect">
            <a:avLst/>
          </a:prstGeom>
        </p:spPr>
        <p:txBody>
          <a:bodyPr wrap="square">
            <a:spAutoFit/>
          </a:bodyPr>
          <a:lstStyle/>
          <a:p>
            <a:pPr lvl="0" algn="ctr"/>
            <a:r>
              <a:rPr lang="fr-FR" sz="2400" b="1" u="sng" dirty="0"/>
              <a:t>Vidéo 4 : </a:t>
            </a:r>
            <a:r>
              <a:rPr lang="fr-FR" sz="2400" b="1" i="1" u="sng" dirty="0"/>
              <a:t>Une passoire ou non ?</a:t>
            </a:r>
          </a:p>
        </p:txBody>
      </p:sp>
      <p:pic>
        <p:nvPicPr>
          <p:cNvPr id="10" name="Image 9">
            <a:hlinkClick r:id="rId5" action="ppaction://hlinkfile"/>
            <a:extLst>
              <a:ext uri="{FF2B5EF4-FFF2-40B4-BE49-F238E27FC236}">
                <a16:creationId xmlns:a16="http://schemas.microsoft.com/office/drawing/2014/main" id="{020DB46C-48F2-4688-B025-28A4B1843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0109" y="2721851"/>
            <a:ext cx="3944880" cy="2417404"/>
          </a:xfrm>
          <a:prstGeom prst="rect">
            <a:avLst/>
          </a:prstGeom>
          <a:ln w="28575">
            <a:solidFill>
              <a:srgbClr val="FF0000"/>
            </a:solidFill>
          </a:ln>
        </p:spPr>
      </p:pic>
    </p:spTree>
    <p:extLst>
      <p:ext uri="{BB962C8B-B14F-4D97-AF65-F5344CB8AC3E}">
        <p14:creationId xmlns:p14="http://schemas.microsoft.com/office/powerpoint/2010/main" val="646414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fltVal val="0"/>
                                          </p:val>
                                        </p:tav>
                                      </p:tavLst>
                                    </p:anim>
                                    <p:animEffect transition="out" filter="fad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par>
                                <p:cTn id="10" presetID="53" presetClass="entr" presetSubtype="16"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fltVal val="0"/>
                                          </p:val>
                                        </p:tav>
                                        <p:tav tm="100000">
                                          <p:val>
                                            <p:strVal val="#ppt_w"/>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Effect transition="in" filter="fade">
                                      <p:cBhvr>
                                        <p:cTn id="14" dur="2000"/>
                                        <p:tgtEl>
                                          <p:spTgt spid="7"/>
                                        </p:tgtEl>
                                      </p:cBhvr>
                                    </p:animEffect>
                                  </p:childTnLst>
                                </p:cTn>
                              </p:par>
                              <p:par>
                                <p:cTn id="15" presetID="10" presetClass="entr" presetSubtype="0" fill="hold"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250"/>
                                        <p:tgtEl>
                                          <p:spTgt spid="10"/>
                                        </p:tgtEl>
                                      </p:cBhvr>
                                    </p:animEffect>
                                  </p:childTnLst>
                                </p:cTn>
                              </p:par>
                              <p:par>
                                <p:cTn id="18" presetID="47" presetClass="entr" presetSubtype="0" fill="hold" grpId="0"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C40690BA-ED6F-4840-90D3-6FA5CCE19228}"/>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Rappel du vocabulaire clé : </a:t>
            </a:r>
            <a:r>
              <a:rPr lang="fr-FR" sz="2800" i="1" dirty="0">
                <a:solidFill>
                  <a:srgbClr val="FF0000"/>
                </a:solidFill>
                <a:latin typeface="Arial Black" panose="020B0A04020102020204" pitchFamily="34" charset="0"/>
              </a:rPr>
              <a:t>La notion de frontière</a:t>
            </a:r>
          </a:p>
        </p:txBody>
      </p:sp>
      <p:pic>
        <p:nvPicPr>
          <p:cNvPr id="4" name="Image 3">
            <a:extLst>
              <a:ext uri="{FF2B5EF4-FFF2-40B4-BE49-F238E27FC236}">
                <a16:creationId xmlns:a16="http://schemas.microsoft.com/office/drawing/2014/main" id="{BDAAC247-512F-4C4A-A83F-00277E6CD95B}"/>
              </a:ext>
            </a:extLst>
          </p:cNvPr>
          <p:cNvPicPr>
            <a:picLocks noChangeAspect="1"/>
          </p:cNvPicPr>
          <p:nvPr/>
        </p:nvPicPr>
        <p:blipFill rotWithShape="1">
          <a:blip r:embed="rId2">
            <a:extLst>
              <a:ext uri="{28A0092B-C50C-407E-A947-70E740481C1C}">
                <a14:useLocalDpi xmlns:a14="http://schemas.microsoft.com/office/drawing/2010/main" val="0"/>
              </a:ext>
            </a:extLst>
          </a:blip>
          <a:srcRect t="10065"/>
          <a:stretch/>
        </p:blipFill>
        <p:spPr>
          <a:xfrm>
            <a:off x="6916539" y="3165231"/>
            <a:ext cx="4779389" cy="3223738"/>
          </a:xfrm>
          <a:prstGeom prst="rect">
            <a:avLst/>
          </a:prstGeom>
        </p:spPr>
      </p:pic>
      <p:pic>
        <p:nvPicPr>
          <p:cNvPr id="6" name="Image 5">
            <a:extLst>
              <a:ext uri="{FF2B5EF4-FFF2-40B4-BE49-F238E27FC236}">
                <a16:creationId xmlns:a16="http://schemas.microsoft.com/office/drawing/2014/main" id="{45CD0E1D-D1C8-401E-B611-859DAECBE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283" y="3143010"/>
            <a:ext cx="2780179" cy="3706905"/>
          </a:xfrm>
          <a:prstGeom prst="rect">
            <a:avLst/>
          </a:prstGeom>
        </p:spPr>
      </p:pic>
      <p:sp>
        <p:nvSpPr>
          <p:cNvPr id="7" name="ZoneTexte 6">
            <a:extLst>
              <a:ext uri="{FF2B5EF4-FFF2-40B4-BE49-F238E27FC236}">
                <a16:creationId xmlns:a16="http://schemas.microsoft.com/office/drawing/2014/main" id="{BD1DCE0F-E236-4570-8C72-18FD264A2DBD}"/>
              </a:ext>
            </a:extLst>
          </p:cNvPr>
          <p:cNvSpPr txBox="1"/>
          <p:nvPr/>
        </p:nvSpPr>
        <p:spPr>
          <a:xfrm>
            <a:off x="0" y="912401"/>
            <a:ext cx="12192000" cy="1614288"/>
          </a:xfrm>
          <a:prstGeom prst="rect">
            <a:avLst/>
          </a:prstGeom>
          <a:noFill/>
        </p:spPr>
        <p:txBody>
          <a:bodyPr wrap="square" rtlCol="0">
            <a:spAutoFit/>
          </a:bodyPr>
          <a:lstStyle/>
          <a:p>
            <a:pPr algn="just">
              <a:lnSpc>
                <a:spcPct val="150000"/>
              </a:lnSpc>
            </a:pPr>
            <a:r>
              <a:rPr lang="fr-FR" dirty="0"/>
              <a:t>«  </a:t>
            </a:r>
            <a:r>
              <a:rPr lang="fr-FR" sz="2000" i="1" dirty="0"/>
              <a:t>Ce thème a un pour objectif </a:t>
            </a:r>
            <a:r>
              <a:rPr lang="fr-FR" sz="2400" b="1" i="1" dirty="0">
                <a:effectLst>
                  <a:outerShdw blurRad="38100" dist="38100" dir="2700000" algn="tl">
                    <a:srgbClr val="000000">
                      <a:alpha val="43137"/>
                    </a:srgbClr>
                  </a:outerShdw>
                </a:effectLst>
              </a:rPr>
              <a:t>de faire comprendre aux élèves ce que sont les frontières politiques</a:t>
            </a:r>
            <a:r>
              <a:rPr lang="fr-FR" sz="2000" i="1" dirty="0">
                <a:effectLst>
                  <a:outerShdw blurRad="38100" dist="38100" dir="2700000" algn="tl">
                    <a:srgbClr val="000000">
                      <a:alpha val="43137"/>
                    </a:srgbClr>
                  </a:outerShdw>
                </a:effectLst>
              </a:rPr>
              <a:t>.</a:t>
            </a:r>
          </a:p>
          <a:p>
            <a:pPr algn="just">
              <a:lnSpc>
                <a:spcPct val="150000"/>
              </a:lnSpc>
            </a:pPr>
            <a:r>
              <a:rPr lang="fr-FR" sz="2000" i="1" dirty="0"/>
              <a:t>Les élèves doivent percevoir que les frontières sont </a:t>
            </a:r>
            <a:r>
              <a:rPr lang="fr-FR" sz="2400" b="1" i="1" dirty="0">
                <a:effectLst>
                  <a:outerShdw blurRad="38100" dist="38100" dir="2700000" algn="tl">
                    <a:srgbClr val="000000">
                      <a:alpha val="43137"/>
                    </a:srgbClr>
                  </a:outerShdw>
                </a:effectLst>
              </a:rPr>
              <a:t>des zones de séparation </a:t>
            </a:r>
            <a:r>
              <a:rPr lang="fr-FR" sz="2400" b="1" i="1" u="sng" dirty="0">
                <a:effectLst>
                  <a:outerShdw blurRad="38100" dist="38100" dir="2700000" algn="tl">
                    <a:srgbClr val="000000">
                      <a:alpha val="43137"/>
                    </a:srgbClr>
                  </a:outerShdw>
                </a:effectLst>
              </a:rPr>
              <a:t>et</a:t>
            </a:r>
            <a:r>
              <a:rPr lang="fr-FR" sz="2400" b="1" i="1" dirty="0">
                <a:effectLst>
                  <a:outerShdw blurRad="38100" dist="38100" dir="2700000" algn="tl">
                    <a:srgbClr val="000000">
                      <a:alpha val="43137"/>
                    </a:srgbClr>
                  </a:outerShdw>
                </a:effectLst>
              </a:rPr>
              <a:t> de contacts</a:t>
            </a:r>
            <a:r>
              <a:rPr lang="fr-FR" sz="2000" i="1" dirty="0">
                <a:effectLst>
                  <a:outerShdw blurRad="38100" dist="38100" dir="2700000" algn="tl">
                    <a:srgbClr val="000000">
                      <a:alpha val="43137"/>
                    </a:srgbClr>
                  </a:outerShdw>
                </a:effectLst>
              </a:rPr>
              <a:t>, </a:t>
            </a:r>
            <a:r>
              <a:rPr lang="fr-FR" sz="2000" i="1" dirty="0"/>
              <a:t>qu’elles sont ouvertes ou fermées, matérialisées ou non.</a:t>
            </a:r>
            <a:r>
              <a:rPr lang="fr-FR" sz="2000" dirty="0"/>
              <a:t> » </a:t>
            </a:r>
            <a:r>
              <a:rPr lang="fr-FR" sz="2000" b="1" u="sng" dirty="0"/>
              <a:t>Extrait du programme 2019</a:t>
            </a:r>
          </a:p>
        </p:txBody>
      </p:sp>
      <p:sp>
        <p:nvSpPr>
          <p:cNvPr id="9" name="ZoneTexte 8">
            <a:extLst>
              <a:ext uri="{FF2B5EF4-FFF2-40B4-BE49-F238E27FC236}">
                <a16:creationId xmlns:a16="http://schemas.microsoft.com/office/drawing/2014/main" id="{A65F10A0-7800-441D-A785-683162C311E3}"/>
              </a:ext>
            </a:extLst>
          </p:cNvPr>
          <p:cNvSpPr txBox="1"/>
          <p:nvPr/>
        </p:nvSpPr>
        <p:spPr>
          <a:xfrm>
            <a:off x="7782675" y="6461156"/>
            <a:ext cx="3094052" cy="369332"/>
          </a:xfrm>
          <a:prstGeom prst="rect">
            <a:avLst/>
          </a:prstGeom>
          <a:noFill/>
        </p:spPr>
        <p:txBody>
          <a:bodyPr wrap="none" rtlCol="0">
            <a:spAutoFit/>
          </a:bodyPr>
          <a:lstStyle/>
          <a:p>
            <a:r>
              <a:rPr lang="fr-FR" b="1" dirty="0"/>
              <a:t>Borne frontière avec l’Espagne</a:t>
            </a:r>
          </a:p>
        </p:txBody>
      </p:sp>
      <p:sp>
        <p:nvSpPr>
          <p:cNvPr id="13" name="ZoneTexte 12">
            <a:extLst>
              <a:ext uri="{FF2B5EF4-FFF2-40B4-BE49-F238E27FC236}">
                <a16:creationId xmlns:a16="http://schemas.microsoft.com/office/drawing/2014/main" id="{70E550BD-475C-47F4-A912-712950E7DD26}"/>
              </a:ext>
            </a:extLst>
          </p:cNvPr>
          <p:cNvSpPr txBox="1"/>
          <p:nvPr/>
        </p:nvSpPr>
        <p:spPr>
          <a:xfrm>
            <a:off x="1132805" y="6480584"/>
            <a:ext cx="3052374" cy="369332"/>
          </a:xfrm>
          <a:prstGeom prst="rect">
            <a:avLst/>
          </a:prstGeom>
          <a:solidFill>
            <a:schemeClr val="bg1"/>
          </a:solidFill>
        </p:spPr>
        <p:txBody>
          <a:bodyPr wrap="none" rtlCol="0">
            <a:spAutoFit/>
          </a:bodyPr>
          <a:lstStyle/>
          <a:p>
            <a:r>
              <a:rPr lang="fr-FR" b="1" dirty="0"/>
              <a:t>Borne frontière avec  la Suisse</a:t>
            </a:r>
          </a:p>
        </p:txBody>
      </p:sp>
      <p:sp>
        <p:nvSpPr>
          <p:cNvPr id="8" name="ZoneTexte 7">
            <a:extLst>
              <a:ext uri="{FF2B5EF4-FFF2-40B4-BE49-F238E27FC236}">
                <a16:creationId xmlns:a16="http://schemas.microsoft.com/office/drawing/2014/main" id="{0E7C91B6-F143-4E1A-8475-1A339E41E05F}"/>
              </a:ext>
            </a:extLst>
          </p:cNvPr>
          <p:cNvSpPr txBox="1"/>
          <p:nvPr/>
        </p:nvSpPr>
        <p:spPr>
          <a:xfrm>
            <a:off x="3413471" y="2650183"/>
            <a:ext cx="5365058" cy="369332"/>
          </a:xfrm>
          <a:prstGeom prst="rect">
            <a:avLst/>
          </a:prstGeom>
          <a:noFill/>
        </p:spPr>
        <p:txBody>
          <a:bodyPr wrap="none" rtlCol="0">
            <a:spAutoFit/>
          </a:bodyPr>
          <a:lstStyle/>
          <a:p>
            <a:r>
              <a:rPr lang="fr-FR" b="1" u="sng" dirty="0">
                <a:latin typeface="Arial Black" panose="020B0A04020102020204" pitchFamily="34" charset="0"/>
              </a:rPr>
              <a:t>Ancienne matérialisation de la frontière :</a:t>
            </a:r>
          </a:p>
        </p:txBody>
      </p:sp>
      <p:sp>
        <p:nvSpPr>
          <p:cNvPr id="11" name="ZoneTexte 10">
            <a:extLst>
              <a:ext uri="{FF2B5EF4-FFF2-40B4-BE49-F238E27FC236}">
                <a16:creationId xmlns:a16="http://schemas.microsoft.com/office/drawing/2014/main" id="{FF4D6C03-EFF0-4CFB-8D1F-59EC2BBA4AC6}"/>
              </a:ext>
            </a:extLst>
          </p:cNvPr>
          <p:cNvSpPr txBox="1"/>
          <p:nvPr/>
        </p:nvSpPr>
        <p:spPr>
          <a:xfrm>
            <a:off x="2960117" y="652154"/>
            <a:ext cx="6841873" cy="369332"/>
          </a:xfrm>
          <a:prstGeom prst="rect">
            <a:avLst/>
          </a:prstGeom>
          <a:noFill/>
        </p:spPr>
        <p:txBody>
          <a:bodyPr wrap="none" rtlCol="0">
            <a:spAutoFit/>
          </a:bodyPr>
          <a:lstStyle/>
          <a:p>
            <a:r>
              <a:rPr lang="fr-FR" b="1" u="sng" dirty="0">
                <a:solidFill>
                  <a:srgbClr val="0070C0"/>
                </a:solidFill>
                <a:latin typeface="Arial Black" panose="020B0A04020102020204" pitchFamily="34" charset="0"/>
              </a:rPr>
              <a:t>Quelle définition </a:t>
            </a:r>
            <a:r>
              <a:rPr lang="fr-FR" b="1" i="1" u="sng" dirty="0">
                <a:solidFill>
                  <a:srgbClr val="0070C0"/>
                </a:solidFill>
                <a:latin typeface="Arial Black" panose="020B0A04020102020204" pitchFamily="34" charset="0"/>
              </a:rPr>
              <a:t>? Partir des conceptions des élèves</a:t>
            </a:r>
          </a:p>
        </p:txBody>
      </p:sp>
    </p:spTree>
    <p:extLst>
      <p:ext uri="{BB962C8B-B14F-4D97-AF65-F5344CB8AC3E}">
        <p14:creationId xmlns:p14="http://schemas.microsoft.com/office/powerpoint/2010/main" val="3460071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250"/>
                                        <p:tgtEl>
                                          <p:spTgt spid="4"/>
                                        </p:tgtEl>
                                      </p:cBhvr>
                                    </p:animEffect>
                                  </p:childTnLst>
                                </p:cTn>
                              </p:par>
                              <p:par>
                                <p:cTn id="19" presetID="10"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250"/>
                                        <p:tgtEl>
                                          <p:spTgt spid="6"/>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250"/>
                                        <p:tgtEl>
                                          <p:spTgt spid="9"/>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animBg="1"/>
      <p:bldP spid="8"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B8AD80-F550-4313-9608-DF719761B728}"/>
              </a:ext>
            </a:extLst>
          </p:cNvPr>
          <p:cNvSpPr txBox="1"/>
          <p:nvPr/>
        </p:nvSpPr>
        <p:spPr>
          <a:xfrm>
            <a:off x="0" y="715725"/>
            <a:ext cx="10012549" cy="461665"/>
          </a:xfrm>
          <a:prstGeom prst="rect">
            <a:avLst/>
          </a:prstGeom>
          <a:noFill/>
        </p:spPr>
        <p:txBody>
          <a:bodyPr wrap="none" rtlCol="0">
            <a:spAutoFit/>
          </a:bodyPr>
          <a:lstStyle/>
          <a:p>
            <a:r>
              <a:rPr lang="fr-FR" sz="2400" b="1" u="sng" dirty="0">
                <a:latin typeface="Arial Black" panose="020B0A04020102020204" pitchFamily="34" charset="0"/>
                <a:cs typeface="Times New Roman" panose="02020603050405020304" pitchFamily="18" charset="0"/>
              </a:rPr>
              <a:t>L’espace Schengen : </a:t>
            </a:r>
            <a:r>
              <a:rPr lang="fr-FR" sz="2400" b="1" i="1" u="sng" dirty="0">
                <a:latin typeface="Arial Black" panose="020B0A04020102020204" pitchFamily="34" charset="0"/>
                <a:cs typeface="Times New Roman" panose="02020603050405020304" pitchFamily="18" charset="0"/>
              </a:rPr>
              <a:t>un espace ouvert ou une forteresse ?</a:t>
            </a:r>
          </a:p>
        </p:txBody>
      </p:sp>
      <p:sp>
        <p:nvSpPr>
          <p:cNvPr id="6" name="ZoneTexte 5">
            <a:extLst>
              <a:ext uri="{FF2B5EF4-FFF2-40B4-BE49-F238E27FC236}">
                <a16:creationId xmlns:a16="http://schemas.microsoft.com/office/drawing/2014/main" id="{43DEA293-D3D6-4A22-925A-44C6C90479A5}"/>
              </a:ext>
            </a:extLst>
          </p:cNvPr>
          <p:cNvSpPr txBox="1"/>
          <p:nvPr/>
        </p:nvSpPr>
        <p:spPr>
          <a:xfrm>
            <a:off x="0" y="0"/>
            <a:ext cx="12192000" cy="523220"/>
          </a:xfrm>
          <a:prstGeom prst="rect">
            <a:avLst/>
          </a:prstGeom>
          <a:solidFill>
            <a:schemeClr val="accent4">
              <a:lumMod val="40000"/>
              <a:lumOff val="60000"/>
            </a:schemeClr>
          </a:solidFill>
        </p:spPr>
        <p:txBody>
          <a:bodyPr wrap="square" rtlCol="0">
            <a:spAutoFit/>
          </a:bodyPr>
          <a:lstStyle/>
          <a:p>
            <a:pPr algn="ctr"/>
            <a:r>
              <a:rPr lang="fr-FR" sz="2800" dirty="0">
                <a:solidFill>
                  <a:srgbClr val="FF0000"/>
                </a:solidFill>
                <a:latin typeface="Arial Black" panose="020B0A04020102020204" pitchFamily="34" charset="0"/>
              </a:rPr>
              <a:t>Objet de travail conclusif : </a:t>
            </a:r>
            <a:r>
              <a:rPr lang="fr-FR" sz="2800" i="1" dirty="0">
                <a:solidFill>
                  <a:srgbClr val="FF0000"/>
                </a:solidFill>
                <a:latin typeface="Arial Black" panose="020B0A04020102020204" pitchFamily="34" charset="0"/>
              </a:rPr>
              <a:t>Les frontières de l’UE</a:t>
            </a:r>
          </a:p>
        </p:txBody>
      </p:sp>
      <p:pic>
        <p:nvPicPr>
          <p:cNvPr id="9" name="Image 8">
            <a:hlinkClick r:id="rId2" action="ppaction://hlinkfile"/>
            <a:extLst>
              <a:ext uri="{FF2B5EF4-FFF2-40B4-BE49-F238E27FC236}">
                <a16:creationId xmlns:a16="http://schemas.microsoft.com/office/drawing/2014/main" id="{43919ABF-E21C-4BCA-BF8E-A2CB5A6E6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295" y="2238896"/>
            <a:ext cx="3001533" cy="4292634"/>
          </a:xfrm>
          <a:prstGeom prst="rect">
            <a:avLst/>
          </a:prstGeom>
          <a:ln w="38100">
            <a:solidFill>
              <a:srgbClr val="FF0000"/>
            </a:solidFill>
          </a:ln>
        </p:spPr>
      </p:pic>
      <p:pic>
        <p:nvPicPr>
          <p:cNvPr id="11" name="Image 10">
            <a:hlinkClick r:id="rId4" action="ppaction://hlinkfile"/>
            <a:extLst>
              <a:ext uri="{FF2B5EF4-FFF2-40B4-BE49-F238E27FC236}">
                <a16:creationId xmlns:a16="http://schemas.microsoft.com/office/drawing/2014/main" id="{21359019-0EC8-4136-9AEE-DDEAF6B6B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107" y="2468611"/>
            <a:ext cx="3921436" cy="3833203"/>
          </a:xfrm>
          <a:prstGeom prst="rect">
            <a:avLst/>
          </a:prstGeom>
          <a:ln w="38100">
            <a:solidFill>
              <a:srgbClr val="FF0000"/>
            </a:solidFill>
          </a:ln>
        </p:spPr>
      </p:pic>
      <p:sp>
        <p:nvSpPr>
          <p:cNvPr id="12" name="ZoneTexte 11">
            <a:extLst>
              <a:ext uri="{FF2B5EF4-FFF2-40B4-BE49-F238E27FC236}">
                <a16:creationId xmlns:a16="http://schemas.microsoft.com/office/drawing/2014/main" id="{5BF77F10-1FAD-4F85-B8C6-674233A95611}"/>
              </a:ext>
            </a:extLst>
          </p:cNvPr>
          <p:cNvSpPr txBox="1"/>
          <p:nvPr/>
        </p:nvSpPr>
        <p:spPr>
          <a:xfrm>
            <a:off x="4435096" y="1238433"/>
            <a:ext cx="3321807" cy="461665"/>
          </a:xfrm>
          <a:prstGeom prst="rect">
            <a:avLst/>
          </a:prstGeom>
          <a:noFill/>
        </p:spPr>
        <p:txBody>
          <a:bodyPr wrap="none" rtlCol="0">
            <a:spAutoFit/>
          </a:bodyPr>
          <a:lstStyle/>
          <a:p>
            <a:r>
              <a:rPr lang="fr-FR" sz="2400" b="1" dirty="0">
                <a:solidFill>
                  <a:schemeClr val="accent1"/>
                </a:solidFill>
                <a:latin typeface="Arial Black" panose="020B0A04020102020204" pitchFamily="34" charset="0"/>
                <a:cs typeface="Times New Roman" panose="02020603050405020304" pitchFamily="18" charset="0"/>
              </a:rPr>
              <a:t>Pour aller plus loin</a:t>
            </a:r>
          </a:p>
        </p:txBody>
      </p:sp>
      <p:sp>
        <p:nvSpPr>
          <p:cNvPr id="13" name="ZoneTexte 12">
            <a:extLst>
              <a:ext uri="{FF2B5EF4-FFF2-40B4-BE49-F238E27FC236}">
                <a16:creationId xmlns:a16="http://schemas.microsoft.com/office/drawing/2014/main" id="{FC654B43-2F76-4A80-925F-DF263247BA40}"/>
              </a:ext>
            </a:extLst>
          </p:cNvPr>
          <p:cNvSpPr txBox="1"/>
          <p:nvPr/>
        </p:nvSpPr>
        <p:spPr>
          <a:xfrm>
            <a:off x="758576" y="1702777"/>
            <a:ext cx="10674845" cy="369332"/>
          </a:xfrm>
          <a:prstGeom prst="rect">
            <a:avLst/>
          </a:prstGeom>
          <a:noFill/>
        </p:spPr>
        <p:txBody>
          <a:bodyPr wrap="none" rtlCol="0">
            <a:spAutoFit/>
          </a:bodyPr>
          <a:lstStyle/>
          <a:p>
            <a:r>
              <a:rPr lang="fr-FR" dirty="0">
                <a:latin typeface="Arial Black" panose="020B0A04020102020204" pitchFamily="34" charset="0"/>
              </a:rPr>
              <a:t>Activités pour les élèves, proposées par </a:t>
            </a:r>
            <a:r>
              <a:rPr lang="fr-FR" i="1" dirty="0">
                <a:effectLst>
                  <a:outerShdw blurRad="38100" dist="38100" dir="2700000" algn="tl">
                    <a:srgbClr val="000000">
                      <a:alpha val="43137"/>
                    </a:srgbClr>
                  </a:outerShdw>
                </a:effectLst>
                <a:latin typeface="Arial Black" panose="020B0A04020102020204" pitchFamily="34" charset="0"/>
              </a:rPr>
              <a:t>Amnesty International </a:t>
            </a:r>
            <a:r>
              <a:rPr lang="fr-FR" sz="1600" dirty="0">
                <a:latin typeface="Arial Black" panose="020B0A04020102020204" pitchFamily="34" charset="0"/>
              </a:rPr>
              <a:t>(transdisciplinaires)</a:t>
            </a:r>
            <a:endParaRPr lang="fr-FR" dirty="0">
              <a:latin typeface="Arial Black" panose="020B0A04020102020204" pitchFamily="34" charset="0"/>
            </a:endParaRPr>
          </a:p>
        </p:txBody>
      </p:sp>
    </p:spTree>
    <p:extLst>
      <p:ext uri="{BB962C8B-B14F-4D97-AF65-F5344CB8AC3E}">
        <p14:creationId xmlns:p14="http://schemas.microsoft.com/office/powerpoint/2010/main" val="1246778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47"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BD95716-CDD7-49A1-8279-B5B7F4B6B1AA}"/>
              </a:ext>
            </a:extLst>
          </p:cNvPr>
          <p:cNvSpPr txBox="1"/>
          <p:nvPr/>
        </p:nvSpPr>
        <p:spPr>
          <a:xfrm>
            <a:off x="4764505" y="2434389"/>
            <a:ext cx="2316660" cy="1446550"/>
          </a:xfrm>
          <a:prstGeom prst="rect">
            <a:avLst/>
          </a:prstGeom>
          <a:noFill/>
        </p:spPr>
        <p:txBody>
          <a:bodyPr wrap="none" rtlCol="0">
            <a:spAutoFit/>
          </a:bodyPr>
          <a:lstStyle/>
          <a:p>
            <a:r>
              <a:rPr lang="fr-FR" sz="8800" dirty="0">
                <a:latin typeface="Arial Black" panose="020B0A04020102020204" pitchFamily="34" charset="0"/>
              </a:rPr>
              <a:t>FIN</a:t>
            </a:r>
          </a:p>
        </p:txBody>
      </p:sp>
    </p:spTree>
    <p:extLst>
      <p:ext uri="{BB962C8B-B14F-4D97-AF65-F5344CB8AC3E}">
        <p14:creationId xmlns:p14="http://schemas.microsoft.com/office/powerpoint/2010/main" val="2883653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4689</TotalTime>
  <Words>3435</Words>
  <Application>Microsoft Office PowerPoint</Application>
  <PresentationFormat>Grand écran</PresentationFormat>
  <Paragraphs>687</Paragraphs>
  <Slides>91</Slides>
  <Notes>20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91</vt:i4>
      </vt:variant>
    </vt:vector>
  </HeadingPairs>
  <TitlesOfParts>
    <vt:vector size="103" baseType="lpstr">
      <vt:lpstr>Arial</vt:lpstr>
      <vt:lpstr>Arial Black</vt:lpstr>
      <vt:lpstr>Baskerville Old Face</vt:lpstr>
      <vt:lpstr>Bodoni MT</vt:lpstr>
      <vt:lpstr>Book Antiqua</vt:lpstr>
      <vt:lpstr>Calibri</vt:lpstr>
      <vt:lpstr>Calibri Light</vt:lpstr>
      <vt:lpstr>Rockwell</vt:lpstr>
      <vt:lpstr>Times New Roman</vt:lpstr>
      <vt:lpstr>Wide Latin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CR</dc:creator>
  <cp:lastModifiedBy>PBRIAND</cp:lastModifiedBy>
  <cp:revision>410</cp:revision>
  <dcterms:created xsi:type="dcterms:W3CDTF">2019-02-06T17:16:06Z</dcterms:created>
  <dcterms:modified xsi:type="dcterms:W3CDTF">2019-07-17T07:04:18Z</dcterms:modified>
</cp:coreProperties>
</file>