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157" d="100"/>
          <a:sy n="157" d="100"/>
        </p:scale>
        <p:origin x="-72" y="30"/>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32616198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6557fbb4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6557fbb4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5647b3772e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5647b3772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647b3772e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647b3772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647b3772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647b3772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647b3dff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647b3df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1099f69a4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1099f69a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647b3772e_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647b3772e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647b3772e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647b3772e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647b3772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647b3772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6569197f5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6569197f5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1099f69a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1099f69a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51099f69a4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51099f69a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51099f69a4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51099f69a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56569197f5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56569197f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6569197f5_0_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6569197f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647b3772e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5647b3772e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56569197f5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56569197f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6569197f5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6569197f5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56569197f5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56569197f5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56569197f5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56569197f5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5647b3772e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5647b3772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6569197f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6569197f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5647b3772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5647b3772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5647b3772e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5647b3772e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5647b3772e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5647b3772e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647b3772e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647b3772e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5655d3bf64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5655d3bf6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655d3bf64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655d3bf6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655d3bf64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655d3bf6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pPr marL="0" lvl="0" indent="0" algn="r" rtl="0">
                <a:spcBef>
                  <a:spcPts val="0"/>
                </a:spcBef>
                <a:spcAft>
                  <a:spcPts val="0"/>
                </a:spcAft>
                <a:buNone/>
              </a:pP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youtube.com/watch?v=bKBZ09mToUc"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hyperlink" Target="https://www.youtube.com/watch?v=bKBZ09mToUc"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expositions.bnf.fr/islam"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classes.bnf.fr/idrisi/pedago/croisades/urbain.htm"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classes.bnf.fr/rendezvous/pdf/Idrisi3.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classes.bnf.fr/idrisi/index.htm" TargetMode="External"/><Relationship Id="rId5" Type="http://schemas.openxmlformats.org/officeDocument/2006/relationships/hyperlink" Target="http://expositions.bnf.fr/marine/" TargetMode="External"/><Relationship Id="rId4" Type="http://schemas.openxmlformats.org/officeDocument/2006/relationships/hyperlink" Target="https://digi.ub.uni-heidelberg.de/diglit/bav_pal_lat_1362a/0013/imag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hyperlink" Target="http://quandjepasselebac.education.fr/bac-general-cours-communs-et-specialites/" TargetMode="Externa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digi.ub.uni-heidelberg.de/diglit/bav_pal_lat_1362a/0008/imag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digi.ub.uni-heidelberg.de/diglit/bav_pal_lat_1362a/0008/imag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bKBZ09mToUc"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7639500" y="0"/>
            <a:ext cx="1504500" cy="604300"/>
          </a:xfrm>
          <a:prstGeom prst="rect">
            <a:avLst/>
          </a:prstGeom>
          <a:noFill/>
          <a:ln>
            <a:noFill/>
          </a:ln>
        </p:spPr>
      </p:pic>
      <p:pic>
        <p:nvPicPr>
          <p:cNvPr id="55" name="Google Shape;55;p13"/>
          <p:cNvPicPr preferRelativeResize="0"/>
          <p:nvPr/>
        </p:nvPicPr>
        <p:blipFill>
          <a:blip r:embed="rId4">
            <a:alphaModFix/>
          </a:blip>
          <a:stretch>
            <a:fillRect/>
          </a:stretch>
        </p:blipFill>
        <p:spPr>
          <a:xfrm>
            <a:off x="68075" y="40275"/>
            <a:ext cx="6594725" cy="564025"/>
          </a:xfrm>
          <a:prstGeom prst="rect">
            <a:avLst/>
          </a:prstGeom>
          <a:noFill/>
          <a:ln>
            <a:noFill/>
          </a:ln>
        </p:spPr>
      </p:pic>
      <p:sp>
        <p:nvSpPr>
          <p:cNvPr id="56" name="Google Shape;56;p13"/>
          <p:cNvSpPr txBox="1"/>
          <p:nvPr/>
        </p:nvSpPr>
        <p:spPr>
          <a:xfrm>
            <a:off x="-51575" y="4821300"/>
            <a:ext cx="2688600" cy="3222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sz="1000"/>
              <a:t>Paul Fermon, Lycée Raynouard (Brignoles)</a:t>
            </a:r>
            <a:endParaRPr sz="1000"/>
          </a:p>
          <a:p>
            <a:pPr marL="0" lvl="0" indent="0" algn="l" rtl="0">
              <a:spcBef>
                <a:spcPts val="0"/>
              </a:spcBef>
              <a:spcAft>
                <a:spcPts val="0"/>
              </a:spcAft>
              <a:buNone/>
            </a:pPr>
            <a:endParaRPr sz="1000"/>
          </a:p>
        </p:txBody>
      </p:sp>
      <p:pic>
        <p:nvPicPr>
          <p:cNvPr id="57" name="Google Shape;57;p13">
            <a:hlinkClick r:id="rId5"/>
          </p:cNvPr>
          <p:cNvPicPr preferRelativeResize="0"/>
          <p:nvPr/>
        </p:nvPicPr>
        <p:blipFill>
          <a:blip r:embed="rId6">
            <a:alphaModFix/>
          </a:blip>
          <a:stretch>
            <a:fillRect/>
          </a:stretch>
        </p:blipFill>
        <p:spPr>
          <a:xfrm>
            <a:off x="1638025" y="773000"/>
            <a:ext cx="5530200" cy="3442525"/>
          </a:xfrm>
          <a:prstGeom prst="rect">
            <a:avLst/>
          </a:prstGeom>
          <a:noFill/>
          <a:ln w="19050" cap="flat" cmpd="sng">
            <a:solidFill>
              <a:srgbClr val="000000"/>
            </a:solidFill>
            <a:prstDash val="solid"/>
            <a:round/>
            <a:headEnd type="none" w="sm" len="sm"/>
            <a:tailEnd type="none" w="sm" len="sm"/>
          </a:ln>
        </p:spPr>
      </p:pic>
      <p:sp>
        <p:nvSpPr>
          <p:cNvPr id="58" name="Google Shape;58;p13"/>
          <p:cNvSpPr txBox="1"/>
          <p:nvPr/>
        </p:nvSpPr>
        <p:spPr>
          <a:xfrm>
            <a:off x="1809050" y="4215525"/>
            <a:ext cx="55302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200" b="1"/>
              <a:t>La Méditerranée médiévale.</a:t>
            </a:r>
            <a:r>
              <a:rPr lang="fr" sz="900"/>
              <a:t> Détail de l’atlas catalan d’Abraham Cresques (1375), BNF, C&amp;P</a:t>
            </a:r>
            <a:endParaRPr sz="9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2"/>
          <p:cNvPicPr preferRelativeResize="0"/>
          <p:nvPr/>
        </p:nvPicPr>
        <p:blipFill>
          <a:blip r:embed="rId3">
            <a:alphaModFix/>
          </a:blip>
          <a:stretch>
            <a:fillRect/>
          </a:stretch>
        </p:blipFill>
        <p:spPr>
          <a:xfrm>
            <a:off x="105550" y="63137"/>
            <a:ext cx="7391100" cy="478025"/>
          </a:xfrm>
          <a:prstGeom prst="rect">
            <a:avLst/>
          </a:prstGeom>
          <a:noFill/>
          <a:ln>
            <a:noFill/>
          </a:ln>
        </p:spPr>
      </p:pic>
      <p:sp>
        <p:nvSpPr>
          <p:cNvPr id="133" name="Google Shape;133;p22"/>
          <p:cNvSpPr txBox="1"/>
          <p:nvPr/>
        </p:nvSpPr>
        <p:spPr>
          <a:xfrm>
            <a:off x="105550" y="4053675"/>
            <a:ext cx="4604700" cy="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t>Un émule de Vesconte, l’atelier du cartographe juif Abraham Cresques. </a:t>
            </a:r>
            <a:endParaRPr sz="1100"/>
          </a:p>
          <a:p>
            <a:pPr marL="0" lvl="0" indent="0" algn="l" rtl="0">
              <a:spcBef>
                <a:spcPts val="0"/>
              </a:spcBef>
              <a:spcAft>
                <a:spcPts val="0"/>
              </a:spcAft>
              <a:buNone/>
            </a:pPr>
            <a:r>
              <a:rPr lang="fr" sz="1100"/>
              <a:t>Détail de l’Atlas catalan (1375) pour le roi Charles V</a:t>
            </a:r>
            <a:endParaRPr sz="1100"/>
          </a:p>
        </p:txBody>
      </p:sp>
      <p:pic>
        <p:nvPicPr>
          <p:cNvPr id="134" name="Google Shape;134;p22">
            <a:hlinkClick r:id="rId4"/>
          </p:cNvPr>
          <p:cNvPicPr preferRelativeResize="0"/>
          <p:nvPr/>
        </p:nvPicPr>
        <p:blipFill>
          <a:blip r:embed="rId5">
            <a:alphaModFix/>
          </a:blip>
          <a:stretch>
            <a:fillRect/>
          </a:stretch>
        </p:blipFill>
        <p:spPr>
          <a:xfrm>
            <a:off x="231800" y="1237100"/>
            <a:ext cx="4402224" cy="2740375"/>
          </a:xfrm>
          <a:prstGeom prst="rect">
            <a:avLst/>
          </a:prstGeom>
          <a:noFill/>
          <a:ln w="19050" cap="flat" cmpd="sng">
            <a:solidFill>
              <a:srgbClr val="000000"/>
            </a:solidFill>
            <a:prstDash val="solid"/>
            <a:round/>
            <a:headEnd type="none" w="sm" len="sm"/>
            <a:tailEnd type="none" w="sm" len="sm"/>
          </a:ln>
        </p:spPr>
      </p:pic>
      <p:pic>
        <p:nvPicPr>
          <p:cNvPr id="135" name="Google Shape;135;p22"/>
          <p:cNvPicPr preferRelativeResize="0"/>
          <p:nvPr/>
        </p:nvPicPr>
        <p:blipFill>
          <a:blip r:embed="rId6">
            <a:alphaModFix/>
          </a:blip>
          <a:stretch>
            <a:fillRect/>
          </a:stretch>
        </p:blipFill>
        <p:spPr>
          <a:xfrm>
            <a:off x="4921025" y="840450"/>
            <a:ext cx="2954625" cy="376700"/>
          </a:xfrm>
          <a:prstGeom prst="rect">
            <a:avLst/>
          </a:prstGeom>
          <a:noFill/>
          <a:ln>
            <a:noFill/>
          </a:ln>
        </p:spPr>
      </p:pic>
      <p:sp>
        <p:nvSpPr>
          <p:cNvPr id="136" name="Google Shape;136;p22"/>
          <p:cNvSpPr txBox="1"/>
          <p:nvPr/>
        </p:nvSpPr>
        <p:spPr>
          <a:xfrm>
            <a:off x="4820000" y="1215025"/>
            <a:ext cx="4230000" cy="392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i="1"/>
              <a:t>- exemple -</a:t>
            </a:r>
            <a:endParaRPr i="1"/>
          </a:p>
          <a:p>
            <a:pPr marL="0" lvl="0" indent="0" algn="l" rtl="0">
              <a:spcBef>
                <a:spcPts val="0"/>
              </a:spcBef>
              <a:spcAft>
                <a:spcPts val="0"/>
              </a:spcAft>
              <a:buNone/>
            </a:pPr>
            <a:endParaRPr/>
          </a:p>
          <a:p>
            <a:pPr marL="0" lvl="0" indent="0" algn="l" rtl="0">
              <a:spcBef>
                <a:spcPts val="0"/>
              </a:spcBef>
              <a:spcAft>
                <a:spcPts val="0"/>
              </a:spcAft>
              <a:buNone/>
            </a:pPr>
            <a:r>
              <a:rPr lang="fr" u="sng"/>
              <a:t>Formuler des hypothèses (question ouverte) :</a:t>
            </a:r>
            <a:endParaRPr/>
          </a:p>
          <a:p>
            <a:pPr marL="0" lvl="0" indent="0" algn="l" rtl="0">
              <a:spcBef>
                <a:spcPts val="0"/>
              </a:spcBef>
              <a:spcAft>
                <a:spcPts val="0"/>
              </a:spcAft>
              <a:buNone/>
            </a:pPr>
            <a:endParaRPr/>
          </a:p>
          <a:p>
            <a:pPr marL="0" lvl="0" indent="0" algn="l" rtl="0">
              <a:spcBef>
                <a:spcPts val="0"/>
              </a:spcBef>
              <a:spcAft>
                <a:spcPts val="0"/>
              </a:spcAft>
              <a:buNone/>
            </a:pPr>
            <a:r>
              <a:rPr lang="fr" b="1">
                <a:solidFill>
                  <a:srgbClr val="45818E"/>
                </a:solidFill>
              </a:rPr>
              <a:t>Pour quelles raisons de telles cartes à Venise ?</a:t>
            </a:r>
            <a:endParaRPr b="1">
              <a:solidFill>
                <a:srgbClr val="45818E"/>
              </a:solidFill>
            </a:endParaRPr>
          </a:p>
          <a:p>
            <a:pPr marL="0" lvl="0" indent="0" algn="l" rtl="0">
              <a:spcBef>
                <a:spcPts val="0"/>
              </a:spcBef>
              <a:spcAft>
                <a:spcPts val="0"/>
              </a:spcAft>
              <a:buNone/>
            </a:pPr>
            <a:endParaRPr u="sng"/>
          </a:p>
          <a:p>
            <a:pPr marL="0" lvl="0" indent="0" algn="l" rtl="0">
              <a:spcBef>
                <a:spcPts val="0"/>
              </a:spcBef>
              <a:spcAft>
                <a:spcPts val="0"/>
              </a:spcAft>
              <a:buNone/>
            </a:pPr>
            <a:endParaRPr u="sng"/>
          </a:p>
          <a:p>
            <a:pPr marL="0" lvl="0" indent="0" algn="l" rtl="0">
              <a:spcBef>
                <a:spcPts val="0"/>
              </a:spcBef>
              <a:spcAft>
                <a:spcPts val="0"/>
              </a:spcAft>
              <a:buNone/>
            </a:pPr>
            <a:r>
              <a:rPr lang="fr" u="sng"/>
              <a:t>Prendre des notes :</a:t>
            </a:r>
            <a:endParaRPr u="sng"/>
          </a:p>
          <a:p>
            <a:pPr marL="0" lvl="0" indent="0" algn="l" rtl="0">
              <a:spcBef>
                <a:spcPts val="0"/>
              </a:spcBef>
              <a:spcAft>
                <a:spcPts val="0"/>
              </a:spcAft>
              <a:buNone/>
            </a:pPr>
            <a:endParaRPr u="sng"/>
          </a:p>
          <a:p>
            <a:pPr marL="0" lvl="0" indent="0" algn="just" rtl="0">
              <a:spcBef>
                <a:spcPts val="0"/>
              </a:spcBef>
              <a:spcAft>
                <a:spcPts val="0"/>
              </a:spcAft>
              <a:buNone/>
            </a:pPr>
            <a:r>
              <a:rPr lang="fr" i="1"/>
              <a:t>Pietro Vesconte, né à Gênes, atelier à Venise.</a:t>
            </a:r>
            <a:endParaRPr i="1"/>
          </a:p>
          <a:p>
            <a:pPr marL="0" lvl="0" indent="0" algn="just" rtl="0">
              <a:spcBef>
                <a:spcPts val="0"/>
              </a:spcBef>
              <a:spcAft>
                <a:spcPts val="0"/>
              </a:spcAft>
              <a:buNone/>
            </a:pPr>
            <a:r>
              <a:rPr lang="fr" i="1"/>
              <a:t>Ateliers de cartographie dans puissance maritime et commerciale. Vers 1310-1330</a:t>
            </a:r>
            <a:endParaRPr i="1"/>
          </a:p>
          <a:p>
            <a:pPr marL="0" lvl="0" indent="0" algn="just" rtl="0">
              <a:spcBef>
                <a:spcPts val="0"/>
              </a:spcBef>
              <a:spcAft>
                <a:spcPts val="0"/>
              </a:spcAft>
              <a:buNone/>
            </a:pPr>
            <a:r>
              <a:rPr lang="fr" i="1"/>
              <a:t>Cartes de la Méditerranée = échange / représentation des ports. But planifier les convois de marchandises.</a:t>
            </a:r>
            <a:endParaRPr i="1"/>
          </a:p>
          <a:p>
            <a:pPr marL="0" lvl="0" indent="0" algn="just" rtl="0">
              <a:spcBef>
                <a:spcPts val="0"/>
              </a:spcBef>
              <a:spcAft>
                <a:spcPts val="0"/>
              </a:spcAft>
              <a:buNone/>
            </a:pPr>
            <a:r>
              <a:rPr lang="fr" i="1"/>
              <a:t>Mais but aussi croisade, reconquête de la Terre sainte (ex. itinéraire du roi de France du port de Rouen à Jérusalem)</a:t>
            </a:r>
            <a:endParaRPr i="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23"/>
          <p:cNvPicPr preferRelativeResize="0"/>
          <p:nvPr/>
        </p:nvPicPr>
        <p:blipFill>
          <a:blip r:embed="rId3">
            <a:alphaModFix/>
          </a:blip>
          <a:stretch>
            <a:fillRect/>
          </a:stretch>
        </p:blipFill>
        <p:spPr>
          <a:xfrm>
            <a:off x="105550" y="63137"/>
            <a:ext cx="7391100" cy="478025"/>
          </a:xfrm>
          <a:prstGeom prst="rect">
            <a:avLst/>
          </a:prstGeom>
          <a:noFill/>
          <a:ln>
            <a:noFill/>
          </a:ln>
        </p:spPr>
      </p:pic>
      <p:pic>
        <p:nvPicPr>
          <p:cNvPr id="142" name="Google Shape;142;p23"/>
          <p:cNvPicPr preferRelativeResize="0"/>
          <p:nvPr/>
        </p:nvPicPr>
        <p:blipFill rotWithShape="1">
          <a:blip r:embed="rId4">
            <a:alphaModFix/>
          </a:blip>
          <a:srcRect l="20817" t="25301" b="17763"/>
          <a:stretch/>
        </p:blipFill>
        <p:spPr>
          <a:xfrm>
            <a:off x="1934675" y="829150"/>
            <a:ext cx="5274651" cy="2360950"/>
          </a:xfrm>
          <a:prstGeom prst="rect">
            <a:avLst/>
          </a:prstGeom>
          <a:noFill/>
          <a:ln w="19050" cap="flat" cmpd="sng">
            <a:solidFill>
              <a:srgbClr val="000000"/>
            </a:solidFill>
            <a:prstDash val="solid"/>
            <a:round/>
            <a:headEnd type="none" w="sm" len="sm"/>
            <a:tailEnd type="none" w="sm" len="sm"/>
          </a:ln>
        </p:spPr>
      </p:pic>
      <p:sp>
        <p:nvSpPr>
          <p:cNvPr id="143" name="Google Shape;143;p23"/>
          <p:cNvSpPr txBox="1"/>
          <p:nvPr/>
        </p:nvSpPr>
        <p:spPr>
          <a:xfrm>
            <a:off x="105550" y="3977075"/>
            <a:ext cx="8908800" cy="6042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t>Problématique. </a:t>
            </a:r>
            <a:r>
              <a:rPr lang="fr" b="1">
                <a:solidFill>
                  <a:srgbClr val="76A5AF"/>
                </a:solidFill>
              </a:rPr>
              <a:t>Alors que la Méditerranée est le théâtre continuel d’affrontements au Moyen Âge, pourquoi les échanges n’ont-ils jamais cessé de s’y intensifier ?</a:t>
            </a:r>
            <a:endParaRPr b="1">
              <a:solidFill>
                <a:srgbClr val="76A5AF"/>
              </a:solidFill>
            </a:endParaRPr>
          </a:p>
        </p:txBody>
      </p:sp>
      <p:sp>
        <p:nvSpPr>
          <p:cNvPr id="144" name="Google Shape;144;p23"/>
          <p:cNvSpPr txBox="1"/>
          <p:nvPr/>
        </p:nvSpPr>
        <p:spPr>
          <a:xfrm>
            <a:off x="209325" y="3324800"/>
            <a:ext cx="8908800" cy="4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Méditerranée = espace d’échanges (commerce, arts, techniques) mais aussi de conflits (conquêtes, </a:t>
            </a:r>
            <a:r>
              <a:rPr lang="fr">
                <a:solidFill>
                  <a:schemeClr val="dk1"/>
                </a:solidFill>
              </a:rPr>
              <a:t>croisades</a:t>
            </a:r>
            <a:r>
              <a:rPr lang="fr"/>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p:nvPr/>
        </p:nvSpPr>
        <p:spPr>
          <a:xfrm>
            <a:off x="114000" y="49025"/>
            <a:ext cx="54453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1 	Trois civilisations en contact permanent</a:t>
            </a:r>
            <a:endParaRPr b="1"/>
          </a:p>
        </p:txBody>
      </p:sp>
      <p:sp>
        <p:nvSpPr>
          <p:cNvPr id="150" name="Google Shape;150;p24"/>
          <p:cNvSpPr txBox="1"/>
          <p:nvPr/>
        </p:nvSpPr>
        <p:spPr>
          <a:xfrm>
            <a:off x="361575" y="956925"/>
            <a:ext cx="8286000" cy="4539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b="1"/>
              <a:t>Mise en activité. Présentations orales des trois civilisations </a:t>
            </a:r>
            <a:r>
              <a:rPr lang="fr" b="1">
                <a:solidFill>
                  <a:schemeClr val="dk1"/>
                </a:solidFill>
              </a:rPr>
              <a:t>(1h15)</a:t>
            </a:r>
            <a:endParaRPr b="1">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51" name="Google Shape;151;p24"/>
          <p:cNvPicPr preferRelativeResize="0"/>
          <p:nvPr/>
        </p:nvPicPr>
        <p:blipFill rotWithShape="1">
          <a:blip r:embed="rId3">
            <a:alphaModFix/>
          </a:blip>
          <a:srcRect l="24862"/>
          <a:stretch/>
        </p:blipFill>
        <p:spPr>
          <a:xfrm>
            <a:off x="6436900" y="0"/>
            <a:ext cx="2651525" cy="454000"/>
          </a:xfrm>
          <a:prstGeom prst="rect">
            <a:avLst/>
          </a:prstGeom>
          <a:noFill/>
          <a:ln>
            <a:noFill/>
          </a:ln>
        </p:spPr>
      </p:pic>
      <p:sp>
        <p:nvSpPr>
          <p:cNvPr id="152" name="Google Shape;152;p24"/>
          <p:cNvSpPr txBox="1"/>
          <p:nvPr/>
        </p:nvSpPr>
        <p:spPr>
          <a:xfrm>
            <a:off x="350700" y="1813275"/>
            <a:ext cx="8286000" cy="31752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
              <a:t>DISPOSITIF</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
              <a:t>Chaque élève réalise un croquis et une fiche biographique. 6 élèves volontaires présenteront à l’oral le croquis et la fiche biographique.</a:t>
            </a:r>
            <a:endParaRPr/>
          </a:p>
          <a:p>
            <a:pPr marL="0" lvl="0" indent="0" algn="l" rtl="0">
              <a:spcBef>
                <a:spcPts val="0"/>
              </a:spcBef>
              <a:spcAft>
                <a:spcPts val="0"/>
              </a:spcAft>
              <a:buNone/>
            </a:pPr>
            <a:endParaRPr/>
          </a:p>
          <a:p>
            <a:pPr marL="0" lvl="0" indent="0" algn="l" rtl="0">
              <a:spcBef>
                <a:spcPts val="0"/>
              </a:spcBef>
              <a:spcAft>
                <a:spcPts val="0"/>
              </a:spcAft>
              <a:buNone/>
            </a:pPr>
            <a:r>
              <a:rPr lang="fr"/>
              <a:t>Séance 1 : 15 minutes. Distribution des fonds de carte, des ressources cartographiques, des consignes et des fiches biographiques à compléter</a:t>
            </a:r>
            <a:endParaRPr/>
          </a:p>
          <a:p>
            <a:pPr marL="0" lvl="0" indent="0" algn="l" rtl="0">
              <a:spcBef>
                <a:spcPts val="0"/>
              </a:spcBef>
              <a:spcAft>
                <a:spcPts val="0"/>
              </a:spcAft>
              <a:buNone/>
            </a:pPr>
            <a:endParaRPr/>
          </a:p>
          <a:p>
            <a:pPr marL="0" lvl="0" indent="0" algn="l" rtl="0">
              <a:spcBef>
                <a:spcPts val="0"/>
              </a:spcBef>
              <a:spcAft>
                <a:spcPts val="0"/>
              </a:spcAft>
              <a:buNone/>
            </a:pPr>
            <a:r>
              <a:rPr lang="fr"/>
              <a:t>Séance 2 : 55 minutes. Passage des 6 élèves et reprise</a:t>
            </a:r>
            <a:endParaRPr/>
          </a:p>
          <a:p>
            <a:pPr marL="0" lvl="0" indent="0" algn="l" rtl="0">
              <a:spcBef>
                <a:spcPts val="0"/>
              </a:spcBef>
              <a:spcAft>
                <a:spcPts val="0"/>
              </a:spcAft>
              <a:buNone/>
            </a:pPr>
            <a:endParaRPr/>
          </a:p>
          <a:p>
            <a:pPr marL="0" lvl="0" indent="0" algn="l" rtl="0">
              <a:spcBef>
                <a:spcPts val="0"/>
              </a:spcBef>
              <a:spcAft>
                <a:spcPts val="0"/>
              </a:spcAft>
              <a:buNone/>
            </a:pPr>
            <a:r>
              <a:rPr lang="fr"/>
              <a:t>Ramassage et correction des croquis restants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5"/>
          <p:cNvSpPr txBox="1"/>
          <p:nvPr/>
        </p:nvSpPr>
        <p:spPr>
          <a:xfrm>
            <a:off x="37800" y="4799675"/>
            <a:ext cx="48117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t>L’empire byzantin à la fin du règne de Justinien (source : manuel Hatier)</a:t>
            </a:r>
            <a:endParaRPr sz="1100"/>
          </a:p>
        </p:txBody>
      </p:sp>
      <p:pic>
        <p:nvPicPr>
          <p:cNvPr id="158" name="Google Shape;158;p25"/>
          <p:cNvPicPr preferRelativeResize="0"/>
          <p:nvPr/>
        </p:nvPicPr>
        <p:blipFill>
          <a:blip r:embed="rId3">
            <a:alphaModFix/>
          </a:blip>
          <a:stretch>
            <a:fillRect/>
          </a:stretch>
        </p:blipFill>
        <p:spPr>
          <a:xfrm>
            <a:off x="301375" y="1814400"/>
            <a:ext cx="4055050" cy="2989999"/>
          </a:xfrm>
          <a:prstGeom prst="rect">
            <a:avLst/>
          </a:prstGeom>
          <a:noFill/>
          <a:ln>
            <a:noFill/>
          </a:ln>
        </p:spPr>
      </p:pic>
      <p:pic>
        <p:nvPicPr>
          <p:cNvPr id="159" name="Google Shape;159;p25"/>
          <p:cNvPicPr preferRelativeResize="0"/>
          <p:nvPr/>
        </p:nvPicPr>
        <p:blipFill rotWithShape="1">
          <a:blip r:embed="rId4">
            <a:alphaModFix/>
          </a:blip>
          <a:srcRect l="24133"/>
          <a:stretch/>
        </p:blipFill>
        <p:spPr>
          <a:xfrm>
            <a:off x="6411125" y="0"/>
            <a:ext cx="2677301" cy="454000"/>
          </a:xfrm>
          <a:prstGeom prst="rect">
            <a:avLst/>
          </a:prstGeom>
          <a:noFill/>
          <a:ln>
            <a:noFill/>
          </a:ln>
        </p:spPr>
      </p:pic>
      <p:sp>
        <p:nvSpPr>
          <p:cNvPr id="160" name="Google Shape;160;p25"/>
          <p:cNvSpPr txBox="1"/>
          <p:nvPr/>
        </p:nvSpPr>
        <p:spPr>
          <a:xfrm>
            <a:off x="37800" y="568175"/>
            <a:ext cx="9106200" cy="94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sz="1200"/>
              <a:t>Trois civilisations en concurrence directe</a:t>
            </a:r>
            <a:endParaRPr sz="1200"/>
          </a:p>
          <a:p>
            <a:pPr marL="0" lvl="0" indent="0" algn="l" rtl="0">
              <a:spcBef>
                <a:spcPts val="0"/>
              </a:spcBef>
              <a:spcAft>
                <a:spcPts val="0"/>
              </a:spcAft>
              <a:buNone/>
            </a:pPr>
            <a:r>
              <a:rPr lang="fr" sz="1200"/>
              <a:t>1er enjeu : le contrôle de l’héritage romain (territoires romanisés, représentations du pouvoir, importance des villes)</a:t>
            </a:r>
            <a:endParaRPr sz="1200"/>
          </a:p>
          <a:p>
            <a:pPr marL="0" lvl="0" indent="0" algn="l" rtl="0">
              <a:spcBef>
                <a:spcPts val="0"/>
              </a:spcBef>
              <a:spcAft>
                <a:spcPts val="0"/>
              </a:spcAft>
              <a:buNone/>
            </a:pPr>
            <a:r>
              <a:rPr lang="fr" sz="1200"/>
              <a:t>2e enjeu : la revendication de propager la “vraie foi” (contrôle des villes saintes, concurrence des religions du Livre)</a:t>
            </a:r>
            <a:endParaRPr sz="1200"/>
          </a:p>
          <a:p>
            <a:pPr marL="0" lvl="0" indent="0" algn="l" rtl="0">
              <a:spcBef>
                <a:spcPts val="0"/>
              </a:spcBef>
              <a:spcAft>
                <a:spcPts val="0"/>
              </a:spcAft>
              <a:buNone/>
            </a:pPr>
            <a:endParaRPr sz="1200"/>
          </a:p>
          <a:p>
            <a:pPr marL="0" lvl="0" indent="0" algn="ctr" rtl="0">
              <a:spcBef>
                <a:spcPts val="0"/>
              </a:spcBef>
              <a:spcAft>
                <a:spcPts val="0"/>
              </a:spcAft>
              <a:buNone/>
            </a:pPr>
            <a:r>
              <a:rPr lang="fr" sz="1200">
                <a:solidFill>
                  <a:srgbClr val="980000"/>
                </a:solidFill>
              </a:rPr>
              <a:t>Attention, pas de réelle concurrence pour le contrôle du domaine maritime tant les cités italiennes sont en situation d’hégémonie</a:t>
            </a:r>
            <a:endParaRPr sz="1200">
              <a:solidFill>
                <a:srgbClr val="980000"/>
              </a:solidFill>
            </a:endParaRPr>
          </a:p>
          <a:p>
            <a:pPr marL="0" lvl="0" indent="0" algn="l" rtl="0">
              <a:spcBef>
                <a:spcPts val="0"/>
              </a:spcBef>
              <a:spcAft>
                <a:spcPts val="0"/>
              </a:spcAft>
              <a:buNone/>
            </a:pPr>
            <a:endParaRPr/>
          </a:p>
        </p:txBody>
      </p:sp>
      <p:pic>
        <p:nvPicPr>
          <p:cNvPr id="161" name="Google Shape;161;p25"/>
          <p:cNvPicPr preferRelativeResize="0"/>
          <p:nvPr/>
        </p:nvPicPr>
        <p:blipFill>
          <a:blip r:embed="rId5">
            <a:alphaModFix/>
          </a:blip>
          <a:stretch>
            <a:fillRect/>
          </a:stretch>
        </p:blipFill>
        <p:spPr>
          <a:xfrm>
            <a:off x="5972375" y="1814400"/>
            <a:ext cx="1990526" cy="2441124"/>
          </a:xfrm>
          <a:prstGeom prst="rect">
            <a:avLst/>
          </a:prstGeom>
          <a:noFill/>
          <a:ln w="19050" cap="flat" cmpd="sng">
            <a:solidFill>
              <a:srgbClr val="000000"/>
            </a:solidFill>
            <a:prstDash val="solid"/>
            <a:round/>
            <a:headEnd type="none" w="sm" len="sm"/>
            <a:tailEnd type="none" w="sm" len="sm"/>
          </a:ln>
        </p:spPr>
      </p:pic>
      <p:sp>
        <p:nvSpPr>
          <p:cNvPr id="162" name="Google Shape;162;p25"/>
          <p:cNvSpPr txBox="1"/>
          <p:nvPr/>
        </p:nvSpPr>
        <p:spPr>
          <a:xfrm>
            <a:off x="5383725" y="4255525"/>
            <a:ext cx="3465900" cy="3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L’empereur Justinien, mosaïque de Ravenne, VIe siècle</a:t>
            </a:r>
            <a:endParaRPr sz="1000"/>
          </a:p>
        </p:txBody>
      </p:sp>
      <p:sp>
        <p:nvSpPr>
          <p:cNvPr id="163" name="Google Shape;163;p25"/>
          <p:cNvSpPr txBox="1"/>
          <p:nvPr/>
        </p:nvSpPr>
        <p:spPr>
          <a:xfrm>
            <a:off x="114000" y="49025"/>
            <a:ext cx="54453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1 	Trois civilisations en contact permanent</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6"/>
          <p:cNvSpPr txBox="1"/>
          <p:nvPr/>
        </p:nvSpPr>
        <p:spPr>
          <a:xfrm>
            <a:off x="361575" y="956925"/>
            <a:ext cx="5508000" cy="6672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t>Travail sur fond de carte imprimé / </a:t>
            </a:r>
            <a:endParaRPr/>
          </a:p>
          <a:p>
            <a:pPr marL="1828800" lvl="0" indent="457200" algn="l" rtl="0">
              <a:spcBef>
                <a:spcPts val="0"/>
              </a:spcBef>
              <a:spcAft>
                <a:spcPts val="0"/>
              </a:spcAft>
              <a:buNone/>
            </a:pPr>
            <a:r>
              <a:rPr lang="fr"/>
              <a:t>Possibilité de faire la carte sur tablette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169" name="Google Shape;169;p26"/>
          <p:cNvPicPr preferRelativeResize="0"/>
          <p:nvPr/>
        </p:nvPicPr>
        <p:blipFill>
          <a:blip r:embed="rId3">
            <a:alphaModFix/>
          </a:blip>
          <a:stretch>
            <a:fillRect/>
          </a:stretch>
        </p:blipFill>
        <p:spPr>
          <a:xfrm>
            <a:off x="361575" y="1800025"/>
            <a:ext cx="4139123" cy="2657828"/>
          </a:xfrm>
          <a:prstGeom prst="rect">
            <a:avLst/>
          </a:prstGeom>
          <a:noFill/>
          <a:ln>
            <a:noFill/>
          </a:ln>
        </p:spPr>
      </p:pic>
      <p:pic>
        <p:nvPicPr>
          <p:cNvPr id="170" name="Google Shape;170;p26"/>
          <p:cNvPicPr preferRelativeResize="0"/>
          <p:nvPr/>
        </p:nvPicPr>
        <p:blipFill>
          <a:blip r:embed="rId4">
            <a:alphaModFix/>
          </a:blip>
          <a:stretch>
            <a:fillRect/>
          </a:stretch>
        </p:blipFill>
        <p:spPr>
          <a:xfrm>
            <a:off x="6662311" y="49025"/>
            <a:ext cx="2365664" cy="5013551"/>
          </a:xfrm>
          <a:prstGeom prst="rect">
            <a:avLst/>
          </a:prstGeom>
          <a:noFill/>
          <a:ln>
            <a:noFill/>
          </a:ln>
        </p:spPr>
      </p:pic>
      <p:pic>
        <p:nvPicPr>
          <p:cNvPr id="171" name="Google Shape;171;p26"/>
          <p:cNvPicPr preferRelativeResize="0"/>
          <p:nvPr/>
        </p:nvPicPr>
        <p:blipFill>
          <a:blip r:embed="rId5">
            <a:alphaModFix/>
          </a:blip>
          <a:stretch>
            <a:fillRect/>
          </a:stretch>
        </p:blipFill>
        <p:spPr>
          <a:xfrm>
            <a:off x="4843823" y="4290275"/>
            <a:ext cx="1743075" cy="561975"/>
          </a:xfrm>
          <a:prstGeom prst="rect">
            <a:avLst/>
          </a:prstGeom>
          <a:noFill/>
          <a:ln>
            <a:noFill/>
          </a:ln>
        </p:spPr>
      </p:pic>
      <p:sp>
        <p:nvSpPr>
          <p:cNvPr id="172" name="Google Shape;172;p26"/>
          <p:cNvSpPr txBox="1"/>
          <p:nvPr/>
        </p:nvSpPr>
        <p:spPr>
          <a:xfrm>
            <a:off x="114000" y="49025"/>
            <a:ext cx="54453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1 	Trois civilisations en contact permanent</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p:nvPr/>
        </p:nvSpPr>
        <p:spPr>
          <a:xfrm>
            <a:off x="-12" y="4592450"/>
            <a:ext cx="6513300" cy="31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Les conquêtes arabes et l’expansion territoriale de l’islam (d’après le </a:t>
            </a:r>
            <a:r>
              <a:rPr lang="fr" sz="1000" i="1"/>
              <a:t>Manuel numérique Nathan 5e </a:t>
            </a:r>
            <a:r>
              <a:rPr lang="fr" sz="1000"/>
              <a:t>2016)</a:t>
            </a:r>
            <a:endParaRPr sz="1000"/>
          </a:p>
        </p:txBody>
      </p:sp>
      <p:pic>
        <p:nvPicPr>
          <p:cNvPr id="178" name="Google Shape;178;p27"/>
          <p:cNvPicPr preferRelativeResize="0"/>
          <p:nvPr/>
        </p:nvPicPr>
        <p:blipFill rotWithShape="1">
          <a:blip r:embed="rId3">
            <a:alphaModFix/>
          </a:blip>
          <a:srcRect l="24499"/>
          <a:stretch/>
        </p:blipFill>
        <p:spPr>
          <a:xfrm>
            <a:off x="6424000" y="0"/>
            <a:ext cx="2664425" cy="454000"/>
          </a:xfrm>
          <a:prstGeom prst="rect">
            <a:avLst/>
          </a:prstGeom>
          <a:noFill/>
          <a:ln>
            <a:noFill/>
          </a:ln>
        </p:spPr>
      </p:pic>
      <p:pic>
        <p:nvPicPr>
          <p:cNvPr id="179" name="Google Shape;179;p27"/>
          <p:cNvPicPr preferRelativeResize="0"/>
          <p:nvPr/>
        </p:nvPicPr>
        <p:blipFill>
          <a:blip r:embed="rId4">
            <a:alphaModFix/>
          </a:blip>
          <a:stretch>
            <a:fillRect/>
          </a:stretch>
        </p:blipFill>
        <p:spPr>
          <a:xfrm>
            <a:off x="412600" y="1185993"/>
            <a:ext cx="5445300" cy="3090879"/>
          </a:xfrm>
          <a:prstGeom prst="rect">
            <a:avLst/>
          </a:prstGeom>
          <a:noFill/>
          <a:ln>
            <a:noFill/>
          </a:ln>
        </p:spPr>
      </p:pic>
      <p:pic>
        <p:nvPicPr>
          <p:cNvPr id="180" name="Google Shape;180;p27"/>
          <p:cNvPicPr preferRelativeResize="0"/>
          <p:nvPr/>
        </p:nvPicPr>
        <p:blipFill rotWithShape="1">
          <a:blip r:embed="rId5">
            <a:alphaModFix/>
          </a:blip>
          <a:srcRect l="22730" r="21130"/>
          <a:stretch/>
        </p:blipFill>
        <p:spPr>
          <a:xfrm>
            <a:off x="6513300" y="1680000"/>
            <a:ext cx="1857775" cy="1686450"/>
          </a:xfrm>
          <a:prstGeom prst="rect">
            <a:avLst/>
          </a:prstGeom>
          <a:noFill/>
          <a:ln w="19050" cap="flat" cmpd="sng">
            <a:solidFill>
              <a:schemeClr val="dk2"/>
            </a:solidFill>
            <a:prstDash val="solid"/>
            <a:round/>
            <a:headEnd type="none" w="sm" len="sm"/>
            <a:tailEnd type="none" w="sm" len="sm"/>
          </a:ln>
        </p:spPr>
      </p:pic>
      <p:sp>
        <p:nvSpPr>
          <p:cNvPr id="181" name="Google Shape;181;p27"/>
          <p:cNvSpPr txBox="1"/>
          <p:nvPr/>
        </p:nvSpPr>
        <p:spPr>
          <a:xfrm>
            <a:off x="6070713" y="3366450"/>
            <a:ext cx="3017700" cy="8553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sz="1000"/>
              <a:t>Le prophète Mahomet les trois premiers califes (au centre Omar), miniature persane, 14e siècle, (BNF </a:t>
            </a:r>
            <a:r>
              <a:rPr lang="fr" sz="1000" u="sng">
                <a:solidFill>
                  <a:schemeClr val="hlink"/>
                </a:solidFill>
                <a:hlinkClick r:id="rId6"/>
              </a:rPr>
              <a:t>http://expositions.bnf.fr/islam</a:t>
            </a:r>
            <a:r>
              <a:rPr lang="fr" sz="1000"/>
              <a:t> )</a:t>
            </a:r>
            <a:endParaRPr sz="1000"/>
          </a:p>
        </p:txBody>
      </p:sp>
      <p:sp>
        <p:nvSpPr>
          <p:cNvPr id="182" name="Google Shape;182;p27"/>
          <p:cNvSpPr txBox="1"/>
          <p:nvPr/>
        </p:nvSpPr>
        <p:spPr>
          <a:xfrm>
            <a:off x="114000" y="49025"/>
            <a:ext cx="54453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1 	Trois civilisations en contact permanent</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8"/>
          <p:cNvPicPr preferRelativeResize="0"/>
          <p:nvPr/>
        </p:nvPicPr>
        <p:blipFill rotWithShape="1">
          <a:blip r:embed="rId3">
            <a:alphaModFix/>
          </a:blip>
          <a:srcRect t="8374"/>
          <a:stretch/>
        </p:blipFill>
        <p:spPr>
          <a:xfrm>
            <a:off x="152400" y="866625"/>
            <a:ext cx="5383852" cy="3573900"/>
          </a:xfrm>
          <a:prstGeom prst="rect">
            <a:avLst/>
          </a:prstGeom>
          <a:noFill/>
          <a:ln w="19050" cap="flat" cmpd="sng">
            <a:solidFill>
              <a:srgbClr val="000000"/>
            </a:solidFill>
            <a:prstDash val="solid"/>
            <a:round/>
            <a:headEnd type="none" w="sm" len="sm"/>
            <a:tailEnd type="none" w="sm" len="sm"/>
          </a:ln>
        </p:spPr>
      </p:pic>
      <p:sp>
        <p:nvSpPr>
          <p:cNvPr id="188" name="Google Shape;188;p28"/>
          <p:cNvSpPr txBox="1"/>
          <p:nvPr/>
        </p:nvSpPr>
        <p:spPr>
          <a:xfrm>
            <a:off x="152400" y="4489775"/>
            <a:ext cx="3118800" cy="32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La Méditerranée au XIIe siècle (Nathan, Eduscope)</a:t>
            </a:r>
            <a:endParaRPr sz="1000"/>
          </a:p>
        </p:txBody>
      </p:sp>
      <p:pic>
        <p:nvPicPr>
          <p:cNvPr id="189" name="Google Shape;189;p28"/>
          <p:cNvPicPr preferRelativeResize="0"/>
          <p:nvPr/>
        </p:nvPicPr>
        <p:blipFill rotWithShape="1">
          <a:blip r:embed="rId4">
            <a:alphaModFix/>
          </a:blip>
          <a:srcRect l="24133"/>
          <a:stretch/>
        </p:blipFill>
        <p:spPr>
          <a:xfrm>
            <a:off x="6411125" y="0"/>
            <a:ext cx="2677301" cy="454000"/>
          </a:xfrm>
          <a:prstGeom prst="rect">
            <a:avLst/>
          </a:prstGeom>
          <a:noFill/>
          <a:ln>
            <a:noFill/>
          </a:ln>
        </p:spPr>
      </p:pic>
      <p:sp>
        <p:nvSpPr>
          <p:cNvPr id="190" name="Google Shape;190;p28"/>
          <p:cNvSpPr txBox="1"/>
          <p:nvPr/>
        </p:nvSpPr>
        <p:spPr>
          <a:xfrm>
            <a:off x="5993825" y="4131425"/>
            <a:ext cx="27405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Le roi des Francs Saint Louis, miniature, vers 1320, Archives nationales</a:t>
            </a:r>
            <a:endParaRPr sz="1000"/>
          </a:p>
        </p:txBody>
      </p:sp>
      <p:pic>
        <p:nvPicPr>
          <p:cNvPr id="191" name="Google Shape;191;p28"/>
          <p:cNvPicPr preferRelativeResize="0"/>
          <p:nvPr/>
        </p:nvPicPr>
        <p:blipFill>
          <a:blip r:embed="rId5">
            <a:alphaModFix/>
          </a:blip>
          <a:stretch>
            <a:fillRect/>
          </a:stretch>
        </p:blipFill>
        <p:spPr>
          <a:xfrm>
            <a:off x="6148713" y="758801"/>
            <a:ext cx="2350460" cy="3372624"/>
          </a:xfrm>
          <a:prstGeom prst="rect">
            <a:avLst/>
          </a:prstGeom>
          <a:noFill/>
          <a:ln w="19050" cap="flat" cmpd="sng">
            <a:solidFill>
              <a:srgbClr val="000000"/>
            </a:solidFill>
            <a:prstDash val="solid"/>
            <a:round/>
            <a:headEnd type="none" w="sm" len="sm"/>
            <a:tailEnd type="none" w="sm" len="sm"/>
          </a:ln>
        </p:spPr>
      </p:pic>
      <p:sp>
        <p:nvSpPr>
          <p:cNvPr id="192" name="Google Shape;192;p28"/>
          <p:cNvSpPr txBox="1"/>
          <p:nvPr/>
        </p:nvSpPr>
        <p:spPr>
          <a:xfrm>
            <a:off x="114000" y="49025"/>
            <a:ext cx="54453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1 	Trois civilisations en contact permanent</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9"/>
          <p:cNvSpPr txBox="1"/>
          <p:nvPr/>
        </p:nvSpPr>
        <p:spPr>
          <a:xfrm>
            <a:off x="114000" y="125225"/>
            <a:ext cx="74028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2 				Affrontements, tensions et coexistence en Méditerranée</a:t>
            </a:r>
            <a:endParaRPr b="1"/>
          </a:p>
        </p:txBody>
      </p:sp>
      <p:sp>
        <p:nvSpPr>
          <p:cNvPr id="198" name="Google Shape;198;p29"/>
          <p:cNvSpPr txBox="1"/>
          <p:nvPr/>
        </p:nvSpPr>
        <p:spPr>
          <a:xfrm>
            <a:off x="114000" y="866650"/>
            <a:ext cx="8900400" cy="41871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u="sng">
                <a:solidFill>
                  <a:srgbClr val="45818E"/>
                </a:solidFill>
              </a:rPr>
              <a:t>1. Bernard de Clairvaux et la 2ème croisade [Correction travail sur documents à la maison] 25 mins</a:t>
            </a:r>
            <a:endParaRPr u="sng">
              <a:solidFill>
                <a:srgbClr val="45818E"/>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
              <a:t>2. Croisades et reconquêtes. [Rédaction commune du bilan] 25 mins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fr"/>
              <a:t>3. Débat argumenté : Quels étaient dans la Méditerranée médiévale les zones de coexistence entre juifs, chrétiens et musulmans ? Peut-on parler de tolérance religieuse au Moyen Âge dans ces espaces ? [1H]</a:t>
            </a:r>
            <a:endParaRPr/>
          </a:p>
          <a:p>
            <a:pPr marL="0" lvl="0" indent="0" algn="l" rtl="0">
              <a:spcBef>
                <a:spcPts val="0"/>
              </a:spcBef>
              <a:spcAft>
                <a:spcPts val="0"/>
              </a:spcAft>
              <a:buNone/>
            </a:pPr>
            <a:endParaRPr/>
          </a:p>
          <a:p>
            <a:pPr marL="0" lvl="0" indent="0" algn="ctr" rtl="0">
              <a:spcBef>
                <a:spcPts val="0"/>
              </a:spcBef>
              <a:spcAft>
                <a:spcPts val="0"/>
              </a:spcAft>
              <a:buNone/>
            </a:pPr>
            <a:endParaRPr/>
          </a:p>
        </p:txBody>
      </p:sp>
      <p:cxnSp>
        <p:nvCxnSpPr>
          <p:cNvPr id="199" name="Google Shape;199;p29"/>
          <p:cNvCxnSpPr/>
          <p:nvPr/>
        </p:nvCxnSpPr>
        <p:spPr>
          <a:xfrm>
            <a:off x="307200" y="1204325"/>
            <a:ext cx="10800" cy="815700"/>
          </a:xfrm>
          <a:prstGeom prst="straightConnector1">
            <a:avLst/>
          </a:prstGeom>
          <a:noFill/>
          <a:ln w="9525" cap="flat" cmpd="sng">
            <a:solidFill>
              <a:srgbClr val="45818E"/>
            </a:solidFill>
            <a:prstDash val="solid"/>
            <a:round/>
            <a:headEnd type="none" w="med" len="med"/>
            <a:tailEnd type="triangle" w="med" len="med"/>
          </a:ln>
        </p:spPr>
      </p:cxnSp>
      <p:cxnSp>
        <p:nvCxnSpPr>
          <p:cNvPr id="200" name="Google Shape;200;p29"/>
          <p:cNvCxnSpPr/>
          <p:nvPr/>
        </p:nvCxnSpPr>
        <p:spPr>
          <a:xfrm>
            <a:off x="5668175" y="1215200"/>
            <a:ext cx="0" cy="1587600"/>
          </a:xfrm>
          <a:prstGeom prst="straightConnector1">
            <a:avLst/>
          </a:prstGeom>
          <a:noFill/>
          <a:ln w="9525" cap="flat" cmpd="sng">
            <a:solidFill>
              <a:srgbClr val="45818E"/>
            </a:solidFill>
            <a:prstDash val="solid"/>
            <a:round/>
            <a:headEnd type="none" w="med" len="med"/>
            <a:tailEnd type="triangle" w="med" len="med"/>
          </a:ln>
        </p:spPr>
      </p:cxnSp>
      <p:pic>
        <p:nvPicPr>
          <p:cNvPr id="201" name="Google Shape;201;p29"/>
          <p:cNvPicPr preferRelativeResize="0"/>
          <p:nvPr/>
        </p:nvPicPr>
        <p:blipFill>
          <a:blip r:embed="rId3">
            <a:alphaModFix/>
          </a:blip>
          <a:stretch>
            <a:fillRect/>
          </a:stretch>
        </p:blipFill>
        <p:spPr>
          <a:xfrm>
            <a:off x="6541300" y="1397850"/>
            <a:ext cx="2361608" cy="3129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p:nvPr/>
        </p:nvSpPr>
        <p:spPr>
          <a:xfrm>
            <a:off x="114000" y="125225"/>
            <a:ext cx="74028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2 				Affrontements, tensions et coexistence en Méditerranée</a:t>
            </a:r>
            <a:endParaRPr b="1"/>
          </a:p>
        </p:txBody>
      </p:sp>
      <p:sp>
        <p:nvSpPr>
          <p:cNvPr id="207" name="Google Shape;207;p30"/>
          <p:cNvSpPr txBox="1"/>
          <p:nvPr/>
        </p:nvSpPr>
        <p:spPr>
          <a:xfrm>
            <a:off x="114000" y="866650"/>
            <a:ext cx="8900400" cy="43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u="sng">
                <a:solidFill>
                  <a:srgbClr val="45818E"/>
                </a:solidFill>
              </a:rPr>
              <a:t>1. Bernard de Clairvaux et la 2ème croisade [Correction travail sur documents à la maison] 25 mins</a:t>
            </a:r>
            <a:endParaRPr u="sng">
              <a:solidFill>
                <a:srgbClr val="45818E"/>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p:txBody>
      </p:sp>
      <p:pic>
        <p:nvPicPr>
          <p:cNvPr id="208" name="Google Shape;208;p30"/>
          <p:cNvPicPr preferRelativeResize="0"/>
          <p:nvPr/>
        </p:nvPicPr>
        <p:blipFill>
          <a:blip r:embed="rId3">
            <a:alphaModFix/>
          </a:blip>
          <a:stretch>
            <a:fillRect/>
          </a:stretch>
        </p:blipFill>
        <p:spPr>
          <a:xfrm>
            <a:off x="6541300" y="1397850"/>
            <a:ext cx="2361608" cy="312925"/>
          </a:xfrm>
          <a:prstGeom prst="rect">
            <a:avLst/>
          </a:prstGeom>
          <a:noFill/>
          <a:ln>
            <a:noFill/>
          </a:ln>
        </p:spPr>
      </p:pic>
      <p:pic>
        <p:nvPicPr>
          <p:cNvPr id="209" name="Google Shape;209;p30"/>
          <p:cNvPicPr preferRelativeResize="0"/>
          <p:nvPr/>
        </p:nvPicPr>
        <p:blipFill>
          <a:blip r:embed="rId4">
            <a:alphaModFix/>
          </a:blip>
          <a:stretch>
            <a:fillRect/>
          </a:stretch>
        </p:blipFill>
        <p:spPr>
          <a:xfrm>
            <a:off x="320175" y="1397850"/>
            <a:ext cx="4251825" cy="2869975"/>
          </a:xfrm>
          <a:prstGeom prst="rect">
            <a:avLst/>
          </a:prstGeom>
          <a:noFill/>
          <a:ln w="19050" cap="flat" cmpd="sng">
            <a:solidFill>
              <a:schemeClr val="dk2"/>
            </a:solidFill>
            <a:prstDash val="solid"/>
            <a:round/>
            <a:headEnd type="none" w="sm" len="sm"/>
            <a:tailEnd type="none" w="sm" len="sm"/>
          </a:ln>
        </p:spPr>
      </p:pic>
      <p:sp>
        <p:nvSpPr>
          <p:cNvPr id="210" name="Google Shape;210;p30"/>
          <p:cNvSpPr txBox="1"/>
          <p:nvPr/>
        </p:nvSpPr>
        <p:spPr>
          <a:xfrm>
            <a:off x="130850" y="4362525"/>
            <a:ext cx="4630500" cy="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Bernard de Clairvaux, abbé cistercien,</a:t>
            </a:r>
            <a:endParaRPr/>
          </a:p>
          <a:p>
            <a:pPr marL="0" lvl="0" indent="0" algn="l" rtl="0">
              <a:spcBef>
                <a:spcPts val="0"/>
              </a:spcBef>
              <a:spcAft>
                <a:spcPts val="0"/>
              </a:spcAft>
              <a:buNone/>
            </a:pPr>
            <a:r>
              <a:rPr lang="fr"/>
              <a:t>miniature, Jean Fouquet, XVe siècle, Musée Condé</a:t>
            </a:r>
            <a:endParaRPr/>
          </a:p>
        </p:txBody>
      </p:sp>
      <p:sp>
        <p:nvSpPr>
          <p:cNvPr id="211" name="Google Shape;211;p30"/>
          <p:cNvSpPr txBox="1"/>
          <p:nvPr/>
        </p:nvSpPr>
        <p:spPr>
          <a:xfrm>
            <a:off x="5521625" y="2984250"/>
            <a:ext cx="2964900" cy="8400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
              <a:t>Bernard de Clairvaux contre Radulphe : la situation des Juifs pendant les croisades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p:nvPr/>
        </p:nvSpPr>
        <p:spPr>
          <a:xfrm>
            <a:off x="114000" y="125225"/>
            <a:ext cx="74028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2 				Affrontements, tensions et coexistence en Méditerranée</a:t>
            </a:r>
            <a:endParaRPr b="1"/>
          </a:p>
        </p:txBody>
      </p:sp>
      <p:sp>
        <p:nvSpPr>
          <p:cNvPr id="217" name="Google Shape;217;p31"/>
          <p:cNvSpPr txBox="1"/>
          <p:nvPr/>
        </p:nvSpPr>
        <p:spPr>
          <a:xfrm>
            <a:off x="114000" y="866650"/>
            <a:ext cx="8900400" cy="4482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t>2. Croisades et reconquêtes. [Rédaction commune du bilan après récit siège de Jérusalem] 30 mins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p:txBody>
      </p:sp>
      <p:pic>
        <p:nvPicPr>
          <p:cNvPr id="218" name="Google Shape;218;p31"/>
          <p:cNvPicPr preferRelativeResize="0"/>
          <p:nvPr/>
        </p:nvPicPr>
        <p:blipFill>
          <a:blip r:embed="rId3">
            <a:alphaModFix/>
          </a:blip>
          <a:stretch>
            <a:fillRect/>
          </a:stretch>
        </p:blipFill>
        <p:spPr>
          <a:xfrm>
            <a:off x="4103100" y="1352350"/>
            <a:ext cx="4911290" cy="3523851"/>
          </a:xfrm>
          <a:prstGeom prst="rect">
            <a:avLst/>
          </a:prstGeom>
          <a:noFill/>
          <a:ln>
            <a:noFill/>
          </a:ln>
        </p:spPr>
      </p:pic>
      <p:sp>
        <p:nvSpPr>
          <p:cNvPr id="219" name="Google Shape;219;p31"/>
          <p:cNvSpPr txBox="1"/>
          <p:nvPr/>
        </p:nvSpPr>
        <p:spPr>
          <a:xfrm>
            <a:off x="4380925" y="4913700"/>
            <a:ext cx="4698600" cy="22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900" b="1">
                <a:solidFill>
                  <a:schemeClr val="dk1"/>
                </a:solidFill>
              </a:rPr>
              <a:t>La prise de Jérusalem, 1099</a:t>
            </a:r>
            <a:r>
              <a:rPr lang="fr" sz="900" i="1">
                <a:solidFill>
                  <a:schemeClr val="dk1"/>
                </a:solidFill>
              </a:rPr>
              <a:t> (Roman de Godefroy de Bouillon</a:t>
            </a:r>
            <a:r>
              <a:rPr lang="fr" sz="900">
                <a:solidFill>
                  <a:schemeClr val="dk1"/>
                </a:solidFill>
              </a:rPr>
              <a:t>, XIV</a:t>
            </a:r>
            <a:r>
              <a:rPr lang="fr" sz="550">
                <a:solidFill>
                  <a:schemeClr val="dk1"/>
                </a:solidFill>
              </a:rPr>
              <a:t>e </a:t>
            </a:r>
            <a:r>
              <a:rPr lang="fr" sz="900">
                <a:solidFill>
                  <a:schemeClr val="dk1"/>
                </a:solidFill>
              </a:rPr>
              <a:t>siècle, BNF)</a:t>
            </a:r>
            <a:endParaRPr/>
          </a:p>
        </p:txBody>
      </p:sp>
      <p:pic>
        <p:nvPicPr>
          <p:cNvPr id="220" name="Google Shape;220;p31"/>
          <p:cNvPicPr preferRelativeResize="0"/>
          <p:nvPr/>
        </p:nvPicPr>
        <p:blipFill>
          <a:blip r:embed="rId4">
            <a:alphaModFix/>
          </a:blip>
          <a:stretch>
            <a:fillRect/>
          </a:stretch>
        </p:blipFill>
        <p:spPr>
          <a:xfrm>
            <a:off x="113990" y="1565750"/>
            <a:ext cx="3813910" cy="2413227"/>
          </a:xfrm>
          <a:prstGeom prst="rect">
            <a:avLst/>
          </a:prstGeom>
          <a:noFill/>
          <a:ln>
            <a:noFill/>
          </a:ln>
        </p:spPr>
      </p:pic>
      <p:sp>
        <p:nvSpPr>
          <p:cNvPr id="221" name="Google Shape;221;p31"/>
          <p:cNvSpPr txBox="1"/>
          <p:nvPr/>
        </p:nvSpPr>
        <p:spPr>
          <a:xfrm>
            <a:off x="37800" y="3910100"/>
            <a:ext cx="3890100" cy="80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b="1"/>
              <a:t>L’appel à la croisade d’Urbain II au concile de Clermont, 1095</a:t>
            </a:r>
            <a:r>
              <a:rPr lang="fr" sz="1000"/>
              <a:t> (</a:t>
            </a:r>
            <a:r>
              <a:rPr lang="fr" sz="1000" i="1"/>
              <a:t>Roman de Godefroy de Bouillon</a:t>
            </a:r>
            <a:r>
              <a:rPr lang="fr" sz="1000"/>
              <a:t>)</a:t>
            </a:r>
            <a:endParaRPr sz="1000"/>
          </a:p>
          <a:p>
            <a:pPr marL="0" lvl="0" indent="0" algn="l" rtl="0">
              <a:spcBef>
                <a:spcPts val="0"/>
              </a:spcBef>
              <a:spcAft>
                <a:spcPts val="0"/>
              </a:spcAft>
              <a:buNone/>
            </a:pPr>
            <a:r>
              <a:rPr lang="fr" sz="1000" u="sng">
                <a:solidFill>
                  <a:schemeClr val="hlink"/>
                </a:solidFill>
                <a:hlinkClick r:id="rId5"/>
              </a:rPr>
              <a:t>Texte complet rapporté par Foucher de Chartres avec accompagnement</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7639500" y="0"/>
            <a:ext cx="1504500" cy="604300"/>
          </a:xfrm>
          <a:prstGeom prst="rect">
            <a:avLst/>
          </a:prstGeom>
          <a:noFill/>
          <a:ln>
            <a:noFill/>
          </a:ln>
        </p:spPr>
      </p:pic>
      <p:pic>
        <p:nvPicPr>
          <p:cNvPr id="64" name="Google Shape;64;p14"/>
          <p:cNvPicPr preferRelativeResize="0"/>
          <p:nvPr/>
        </p:nvPicPr>
        <p:blipFill>
          <a:blip r:embed="rId4">
            <a:alphaModFix/>
          </a:blip>
          <a:stretch>
            <a:fillRect/>
          </a:stretch>
        </p:blipFill>
        <p:spPr>
          <a:xfrm>
            <a:off x="68075" y="40275"/>
            <a:ext cx="6594725" cy="564025"/>
          </a:xfrm>
          <a:prstGeom prst="rect">
            <a:avLst/>
          </a:prstGeom>
          <a:noFill/>
          <a:ln>
            <a:noFill/>
          </a:ln>
        </p:spPr>
      </p:pic>
      <p:pic>
        <p:nvPicPr>
          <p:cNvPr id="65" name="Google Shape;65;p14"/>
          <p:cNvPicPr preferRelativeResize="0"/>
          <p:nvPr/>
        </p:nvPicPr>
        <p:blipFill>
          <a:blip r:embed="rId5">
            <a:alphaModFix/>
          </a:blip>
          <a:stretch>
            <a:fillRect/>
          </a:stretch>
        </p:blipFill>
        <p:spPr>
          <a:xfrm>
            <a:off x="3958401" y="2565975"/>
            <a:ext cx="5065900" cy="2532950"/>
          </a:xfrm>
          <a:prstGeom prst="rect">
            <a:avLst/>
          </a:prstGeom>
          <a:noFill/>
          <a:ln>
            <a:noFill/>
          </a:ln>
        </p:spPr>
      </p:pic>
      <p:pic>
        <p:nvPicPr>
          <p:cNvPr id="66" name="Google Shape;66;p14"/>
          <p:cNvPicPr preferRelativeResize="0"/>
          <p:nvPr/>
        </p:nvPicPr>
        <p:blipFill>
          <a:blip r:embed="rId6">
            <a:alphaModFix/>
          </a:blip>
          <a:stretch>
            <a:fillRect/>
          </a:stretch>
        </p:blipFill>
        <p:spPr>
          <a:xfrm>
            <a:off x="68075" y="717875"/>
            <a:ext cx="5065901" cy="1734520"/>
          </a:xfrm>
          <a:prstGeom prst="rect">
            <a:avLst/>
          </a:prstGeom>
          <a:noFill/>
          <a:ln>
            <a:noFill/>
          </a:ln>
        </p:spPr>
      </p:pic>
      <p:sp>
        <p:nvSpPr>
          <p:cNvPr id="67" name="Google Shape;67;p14"/>
          <p:cNvSpPr txBox="1"/>
          <p:nvPr/>
        </p:nvSpPr>
        <p:spPr>
          <a:xfrm>
            <a:off x="81650" y="2654400"/>
            <a:ext cx="3876900" cy="8250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 sz="1000" b="1">
                <a:solidFill>
                  <a:srgbClr val="980000"/>
                </a:solidFill>
              </a:rPr>
              <a:t>15-18 heures en 5e sans compter</a:t>
            </a:r>
            <a:endParaRPr sz="1000" b="1">
              <a:solidFill>
                <a:srgbClr val="980000"/>
              </a:solidFill>
            </a:endParaRPr>
          </a:p>
          <a:p>
            <a:pPr marL="0" lvl="0" indent="0" algn="ctr" rtl="0">
              <a:spcBef>
                <a:spcPts val="0"/>
              </a:spcBef>
              <a:spcAft>
                <a:spcPts val="0"/>
              </a:spcAft>
              <a:buNone/>
            </a:pPr>
            <a:endParaRPr sz="1000">
              <a:solidFill>
                <a:srgbClr val="980000"/>
              </a:solidFill>
            </a:endParaRPr>
          </a:p>
          <a:p>
            <a:pPr marL="0" lvl="0" indent="0" algn="ctr" rtl="0">
              <a:spcBef>
                <a:spcPts val="0"/>
              </a:spcBef>
              <a:spcAft>
                <a:spcPts val="0"/>
              </a:spcAft>
              <a:buNone/>
            </a:pPr>
            <a:r>
              <a:rPr lang="fr" sz="1000" b="1">
                <a:solidFill>
                  <a:srgbClr val="980000"/>
                </a:solidFill>
              </a:rPr>
              <a:t>Société, Église et pouvoir politique dans l'occident féodal (XIe-XVe siècles) (15-18 heures)</a:t>
            </a:r>
            <a:endParaRPr sz="1000" b="1">
              <a:solidFill>
                <a:srgbClr val="980000"/>
              </a:solidFill>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2"/>
          <p:cNvSpPr txBox="1"/>
          <p:nvPr/>
        </p:nvSpPr>
        <p:spPr>
          <a:xfrm>
            <a:off x="114000" y="28450"/>
            <a:ext cx="89004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2. Croisades et reconquêtes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a:p>
        </p:txBody>
      </p:sp>
      <p:pic>
        <p:nvPicPr>
          <p:cNvPr id="227" name="Google Shape;227;p32"/>
          <p:cNvPicPr preferRelativeResize="0"/>
          <p:nvPr/>
        </p:nvPicPr>
        <p:blipFill>
          <a:blip r:embed="rId3">
            <a:alphaModFix/>
          </a:blip>
          <a:stretch>
            <a:fillRect/>
          </a:stretch>
        </p:blipFill>
        <p:spPr>
          <a:xfrm>
            <a:off x="4632150" y="550775"/>
            <a:ext cx="3803300" cy="4234424"/>
          </a:xfrm>
          <a:prstGeom prst="rect">
            <a:avLst/>
          </a:prstGeom>
          <a:noFill/>
          <a:ln>
            <a:noFill/>
          </a:ln>
        </p:spPr>
      </p:pic>
      <p:sp>
        <p:nvSpPr>
          <p:cNvPr id="228" name="Google Shape;228;p32"/>
          <p:cNvSpPr txBox="1"/>
          <p:nvPr/>
        </p:nvSpPr>
        <p:spPr>
          <a:xfrm>
            <a:off x="1886350" y="3973100"/>
            <a:ext cx="2127000" cy="81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Analyse détaillée de la miniature</a:t>
            </a:r>
            <a:endParaRPr sz="1000"/>
          </a:p>
          <a:p>
            <a:pPr marL="0" lvl="0" indent="0" algn="l" rtl="0">
              <a:spcBef>
                <a:spcPts val="0"/>
              </a:spcBef>
              <a:spcAft>
                <a:spcPts val="0"/>
              </a:spcAft>
              <a:buNone/>
            </a:pPr>
            <a:endParaRPr/>
          </a:p>
          <a:p>
            <a:pPr marL="0" lvl="0" indent="0" algn="l" rtl="0">
              <a:spcBef>
                <a:spcPts val="0"/>
              </a:spcBef>
              <a:spcAft>
                <a:spcPts val="0"/>
              </a:spcAft>
              <a:buNone/>
            </a:pPr>
            <a:r>
              <a:rPr lang="fr" sz="1000" u="sng">
                <a:solidFill>
                  <a:schemeClr val="hlink"/>
                </a:solidFill>
                <a:hlinkClick r:id="rId4"/>
              </a:rPr>
              <a:t>Voir le livret de la BNF (p. 18-19)</a:t>
            </a:r>
            <a:endParaRPr sz="1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3"/>
          <p:cNvSpPr txBox="1"/>
          <p:nvPr/>
        </p:nvSpPr>
        <p:spPr>
          <a:xfrm>
            <a:off x="114000" y="125225"/>
            <a:ext cx="74028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2 				Affrontements, tensions et coexistence en Méditerranée</a:t>
            </a:r>
            <a:endParaRPr b="1"/>
          </a:p>
        </p:txBody>
      </p:sp>
      <p:sp>
        <p:nvSpPr>
          <p:cNvPr id="234" name="Google Shape;234;p33"/>
          <p:cNvSpPr txBox="1"/>
          <p:nvPr/>
        </p:nvSpPr>
        <p:spPr>
          <a:xfrm>
            <a:off x="114000" y="866650"/>
            <a:ext cx="8900400" cy="3208500"/>
          </a:xfrm>
          <a:prstGeom prst="rect">
            <a:avLst/>
          </a:prstGeom>
          <a:noFill/>
          <a:ln w="9525"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t>3. Débat argumenté : Quelles étaient dans la Méditerranée médiévale les zones de coexistence entre juifs, chrétiens et musulmans ? Peut-on parler de tolérance religieuse au Moyen Âge dans ces espaces ? [1H]</a:t>
            </a:r>
            <a:endParaRPr/>
          </a:p>
          <a:p>
            <a:pPr marL="0" lvl="0" indent="0" algn="l" rtl="0">
              <a:spcBef>
                <a:spcPts val="0"/>
              </a:spcBef>
              <a:spcAft>
                <a:spcPts val="0"/>
              </a:spcAft>
              <a:buNone/>
            </a:pPr>
            <a:endParaRPr/>
          </a:p>
          <a:p>
            <a:pPr marL="0" lvl="0" indent="0" algn="l" rtl="0">
              <a:spcBef>
                <a:spcPts val="0"/>
              </a:spcBef>
              <a:spcAft>
                <a:spcPts val="0"/>
              </a:spcAft>
              <a:buNone/>
            </a:pPr>
            <a:r>
              <a:rPr lang="fr"/>
              <a:t>[</a:t>
            </a:r>
            <a:r>
              <a:rPr lang="fr" b="1"/>
              <a:t>Support : PDF</a:t>
            </a:r>
            <a:r>
              <a:rPr lang="fr"/>
              <a:t> Orient / Occident, dossier du musée national du Moyen Âge de Cluny ; textes et documents ]</a:t>
            </a:r>
            <a:endParaRPr/>
          </a:p>
          <a:p>
            <a:pPr marL="0" lvl="0" indent="0" algn="l" rtl="0">
              <a:spcBef>
                <a:spcPts val="0"/>
              </a:spcBef>
              <a:spcAft>
                <a:spcPts val="0"/>
              </a:spcAft>
              <a:buNone/>
            </a:pPr>
            <a:endParaRPr/>
          </a:p>
          <a:p>
            <a:pPr marL="0" lvl="0" indent="0" algn="ctr" rtl="0">
              <a:spcBef>
                <a:spcPts val="0"/>
              </a:spcBef>
              <a:spcAft>
                <a:spcPts val="0"/>
              </a:spcAft>
              <a:buNone/>
            </a:pPr>
            <a:r>
              <a:rPr lang="fr" i="1">
                <a:solidFill>
                  <a:srgbClr val="45818E"/>
                </a:solidFill>
              </a:rPr>
              <a:t>Pont avec EMC - en lien avec documentaliste - débat au cdi, coanimé avec professeur documentaliste</a:t>
            </a:r>
            <a:endParaRPr i="1">
              <a:solidFill>
                <a:srgbClr val="45818E"/>
              </a:solidFill>
            </a:endParaRPr>
          </a:p>
          <a:p>
            <a:pPr marL="0" lvl="0" indent="0" algn="l" rtl="0">
              <a:spcBef>
                <a:spcPts val="0"/>
              </a:spcBef>
              <a:spcAft>
                <a:spcPts val="0"/>
              </a:spcAft>
              <a:buNone/>
            </a:pPr>
            <a:endParaRPr i="1"/>
          </a:p>
          <a:p>
            <a:pPr marL="0" lvl="0" indent="0" algn="ctr" rtl="0">
              <a:spcBef>
                <a:spcPts val="0"/>
              </a:spcBef>
              <a:spcAft>
                <a:spcPts val="0"/>
              </a:spcAft>
              <a:buNone/>
            </a:pPr>
            <a:endParaRPr/>
          </a:p>
          <a:p>
            <a:pPr marL="0" lvl="0" indent="0" algn="ctr" rtl="0">
              <a:spcBef>
                <a:spcPts val="0"/>
              </a:spcBef>
              <a:spcAft>
                <a:spcPts val="0"/>
              </a:spcAft>
              <a:buNone/>
            </a:pPr>
            <a:r>
              <a:rPr lang="fr">
                <a:solidFill>
                  <a:srgbClr val="999999"/>
                </a:solidFill>
              </a:rPr>
              <a:t>Ou travail sur consigne (classe divisée en trois) : un groupe sur l’Espagne médiévale, un groupe sur la Sicile, un autre sur la Terre Sainte.</a:t>
            </a:r>
            <a:endParaRPr>
              <a:solidFill>
                <a:srgbClr val="999999"/>
              </a:solidFill>
            </a:endParaRPr>
          </a:p>
          <a:p>
            <a:pPr marL="0" lvl="0" indent="0" algn="ctr" rtl="0">
              <a:spcBef>
                <a:spcPts val="0"/>
              </a:spcBef>
              <a:spcAft>
                <a:spcPts val="0"/>
              </a:spcAft>
              <a:buNone/>
            </a:pPr>
            <a:endParaRPr>
              <a:solidFill>
                <a:srgbClr val="999999"/>
              </a:solidFill>
            </a:endParaRPr>
          </a:p>
          <a:p>
            <a:pPr marL="0" lvl="0" indent="0" algn="just" rtl="0">
              <a:spcBef>
                <a:spcPts val="0"/>
              </a:spcBef>
              <a:spcAft>
                <a:spcPts val="0"/>
              </a:spcAft>
              <a:buNone/>
            </a:pPr>
            <a:r>
              <a:rPr lang="fr" b="1">
                <a:solidFill>
                  <a:srgbClr val="999999"/>
                </a:solidFill>
              </a:rPr>
              <a:t>Montrez en quoi la Sicile (ou l’Espagne ou la Terre Sainte) était une zone de coexistence entre juifs, chrétiens et musulmans au Moyen Âge puis analysez les conditions de la cohabitation entre ces communautés.</a:t>
            </a:r>
            <a:endParaRPr b="1">
              <a:solidFill>
                <a:srgbClr val="999999"/>
              </a:solidFill>
            </a:endParaRPr>
          </a:p>
        </p:txBody>
      </p:sp>
      <p:pic>
        <p:nvPicPr>
          <p:cNvPr id="235" name="Google Shape;235;p33"/>
          <p:cNvPicPr preferRelativeResize="0"/>
          <p:nvPr/>
        </p:nvPicPr>
        <p:blipFill>
          <a:blip r:embed="rId3">
            <a:alphaModFix/>
          </a:blip>
          <a:stretch>
            <a:fillRect/>
          </a:stretch>
        </p:blipFill>
        <p:spPr>
          <a:xfrm>
            <a:off x="114000" y="4299800"/>
            <a:ext cx="4314525" cy="666650"/>
          </a:xfrm>
          <a:prstGeom prst="rect">
            <a:avLst/>
          </a:prstGeom>
          <a:noFill/>
          <a:ln>
            <a:noFill/>
          </a:ln>
        </p:spPr>
      </p:pic>
      <p:pic>
        <p:nvPicPr>
          <p:cNvPr id="236" name="Google Shape;236;p33"/>
          <p:cNvPicPr preferRelativeResize="0"/>
          <p:nvPr/>
        </p:nvPicPr>
        <p:blipFill>
          <a:blip r:embed="rId4">
            <a:alphaModFix/>
          </a:blip>
          <a:stretch>
            <a:fillRect/>
          </a:stretch>
        </p:blipFill>
        <p:spPr>
          <a:xfrm>
            <a:off x="4773925" y="4299800"/>
            <a:ext cx="4370075" cy="32681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4"/>
          <p:cNvSpPr txBox="1"/>
          <p:nvPr/>
        </p:nvSpPr>
        <p:spPr>
          <a:xfrm>
            <a:off x="114000" y="125225"/>
            <a:ext cx="75888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3 			Circulations des hommes et des idées entre Orient et Occident</a:t>
            </a:r>
            <a:endParaRPr b="1"/>
          </a:p>
        </p:txBody>
      </p:sp>
      <p:sp>
        <p:nvSpPr>
          <p:cNvPr id="242" name="Google Shape;242;p34"/>
          <p:cNvSpPr txBox="1"/>
          <p:nvPr/>
        </p:nvSpPr>
        <p:spPr>
          <a:xfrm>
            <a:off x="274575" y="921600"/>
            <a:ext cx="68508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u="sng">
                <a:solidFill>
                  <a:srgbClr val="45818E"/>
                </a:solidFill>
              </a:rPr>
              <a:t>1. Venise, une puissance maritime et commerciale entre Orient et Occident</a:t>
            </a:r>
            <a:endParaRPr u="sng">
              <a:solidFill>
                <a:srgbClr val="45818E"/>
              </a:solidFill>
            </a:endParaRPr>
          </a:p>
          <a:p>
            <a:pPr marL="0" lvl="0" indent="0" algn="l" rtl="0">
              <a:spcBef>
                <a:spcPts val="0"/>
              </a:spcBef>
              <a:spcAft>
                <a:spcPts val="0"/>
              </a:spcAft>
              <a:buNone/>
            </a:pPr>
            <a:endParaRPr u="sng">
              <a:solidFill>
                <a:srgbClr val="45818E"/>
              </a:solidFill>
            </a:endParaRPr>
          </a:p>
          <a:p>
            <a:pPr marL="0" lvl="0" indent="0" algn="l" rtl="0">
              <a:spcBef>
                <a:spcPts val="0"/>
              </a:spcBef>
              <a:spcAft>
                <a:spcPts val="0"/>
              </a:spcAft>
              <a:buNone/>
            </a:pPr>
            <a:endParaRPr/>
          </a:p>
        </p:txBody>
      </p:sp>
      <p:sp>
        <p:nvSpPr>
          <p:cNvPr id="243" name="Google Shape;243;p34"/>
          <p:cNvSpPr txBox="1"/>
          <p:nvPr/>
        </p:nvSpPr>
        <p:spPr>
          <a:xfrm>
            <a:off x="339825" y="2303025"/>
            <a:ext cx="8742900" cy="8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2. Les routes du commerce maritime en Méditerranée [Activité numérique sur tablette en confrontant carte moderne avec l’atlas catalan -&gt; y tracer les voies du grand commerce / représenter l’empire maritime de Venise]</a:t>
            </a:r>
            <a:endParaRPr/>
          </a:p>
        </p:txBody>
      </p:sp>
      <p:sp>
        <p:nvSpPr>
          <p:cNvPr id="244" name="Google Shape;244;p34"/>
          <p:cNvSpPr txBox="1"/>
          <p:nvPr/>
        </p:nvSpPr>
        <p:spPr>
          <a:xfrm>
            <a:off x="296250" y="3716975"/>
            <a:ext cx="8514600" cy="70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3. Des “transferts culturels” entre Orient et Occident : arts, sciences et techniques</a:t>
            </a:r>
            <a:endParaRPr/>
          </a:p>
        </p:txBody>
      </p:sp>
      <p:pic>
        <p:nvPicPr>
          <p:cNvPr id="245" name="Google Shape;245;p34"/>
          <p:cNvPicPr preferRelativeResize="0"/>
          <p:nvPr/>
        </p:nvPicPr>
        <p:blipFill>
          <a:blip r:embed="rId3">
            <a:alphaModFix/>
          </a:blip>
          <a:stretch>
            <a:fillRect/>
          </a:stretch>
        </p:blipFill>
        <p:spPr>
          <a:xfrm>
            <a:off x="6443425" y="890221"/>
            <a:ext cx="2454400" cy="312925"/>
          </a:xfrm>
          <a:prstGeom prst="rect">
            <a:avLst/>
          </a:prstGeom>
          <a:noFill/>
          <a:ln>
            <a:noFill/>
          </a:ln>
        </p:spPr>
      </p:pic>
      <p:pic>
        <p:nvPicPr>
          <p:cNvPr id="246" name="Google Shape;246;p34"/>
          <p:cNvPicPr preferRelativeResize="0"/>
          <p:nvPr/>
        </p:nvPicPr>
        <p:blipFill>
          <a:blip r:embed="rId4">
            <a:alphaModFix/>
          </a:blip>
          <a:stretch>
            <a:fillRect/>
          </a:stretch>
        </p:blipFill>
        <p:spPr>
          <a:xfrm>
            <a:off x="6443425" y="1180350"/>
            <a:ext cx="2361608" cy="312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5"/>
          <p:cNvSpPr txBox="1"/>
          <p:nvPr/>
        </p:nvSpPr>
        <p:spPr>
          <a:xfrm>
            <a:off x="274575" y="7200"/>
            <a:ext cx="68508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u="sng">
                <a:solidFill>
                  <a:srgbClr val="45818E"/>
                </a:solidFill>
              </a:rPr>
              <a:t>1. Venise, une puissance maritime et commerciale entre Orient et Occident</a:t>
            </a:r>
            <a:endParaRPr u="sng">
              <a:solidFill>
                <a:srgbClr val="45818E"/>
              </a:solidFill>
            </a:endParaRPr>
          </a:p>
          <a:p>
            <a:pPr marL="0" lvl="0" indent="0" algn="l" rtl="0">
              <a:spcBef>
                <a:spcPts val="0"/>
              </a:spcBef>
              <a:spcAft>
                <a:spcPts val="0"/>
              </a:spcAft>
              <a:buNone/>
            </a:pPr>
            <a:endParaRPr u="sng">
              <a:solidFill>
                <a:srgbClr val="45818E"/>
              </a:solidFill>
            </a:endParaRPr>
          </a:p>
          <a:p>
            <a:pPr marL="0" lvl="0" indent="0" algn="l" rtl="0">
              <a:spcBef>
                <a:spcPts val="0"/>
              </a:spcBef>
              <a:spcAft>
                <a:spcPts val="0"/>
              </a:spcAft>
              <a:buNone/>
            </a:pPr>
            <a:endParaRPr/>
          </a:p>
        </p:txBody>
      </p:sp>
      <p:pic>
        <p:nvPicPr>
          <p:cNvPr id="252" name="Google Shape;252;p35"/>
          <p:cNvPicPr preferRelativeResize="0"/>
          <p:nvPr/>
        </p:nvPicPr>
        <p:blipFill>
          <a:blip r:embed="rId3">
            <a:alphaModFix/>
          </a:blip>
          <a:stretch>
            <a:fillRect/>
          </a:stretch>
        </p:blipFill>
        <p:spPr>
          <a:xfrm>
            <a:off x="6443425" y="52021"/>
            <a:ext cx="2454400" cy="312925"/>
          </a:xfrm>
          <a:prstGeom prst="rect">
            <a:avLst/>
          </a:prstGeom>
          <a:noFill/>
          <a:ln>
            <a:noFill/>
          </a:ln>
        </p:spPr>
      </p:pic>
      <p:pic>
        <p:nvPicPr>
          <p:cNvPr id="253" name="Google Shape;253;p35"/>
          <p:cNvPicPr preferRelativeResize="0"/>
          <p:nvPr/>
        </p:nvPicPr>
        <p:blipFill>
          <a:blip r:embed="rId4">
            <a:alphaModFix/>
          </a:blip>
          <a:stretch>
            <a:fillRect/>
          </a:stretch>
        </p:blipFill>
        <p:spPr>
          <a:xfrm>
            <a:off x="6443425" y="342150"/>
            <a:ext cx="2361608" cy="312925"/>
          </a:xfrm>
          <a:prstGeom prst="rect">
            <a:avLst/>
          </a:prstGeom>
          <a:noFill/>
          <a:ln>
            <a:noFill/>
          </a:ln>
        </p:spPr>
      </p:pic>
      <p:pic>
        <p:nvPicPr>
          <p:cNvPr id="254" name="Google Shape;254;p35"/>
          <p:cNvPicPr preferRelativeResize="0"/>
          <p:nvPr/>
        </p:nvPicPr>
        <p:blipFill>
          <a:blip r:embed="rId5">
            <a:alphaModFix/>
          </a:blip>
          <a:stretch>
            <a:fillRect/>
          </a:stretch>
        </p:blipFill>
        <p:spPr>
          <a:xfrm>
            <a:off x="1360251" y="1596450"/>
            <a:ext cx="6423499" cy="3311351"/>
          </a:xfrm>
          <a:prstGeom prst="rect">
            <a:avLst/>
          </a:prstGeom>
          <a:noFill/>
          <a:ln>
            <a:noFill/>
          </a:ln>
        </p:spPr>
      </p:pic>
      <p:sp>
        <p:nvSpPr>
          <p:cNvPr id="255" name="Google Shape;255;p35"/>
          <p:cNvSpPr txBox="1"/>
          <p:nvPr/>
        </p:nvSpPr>
        <p:spPr>
          <a:xfrm>
            <a:off x="4663025" y="4907800"/>
            <a:ext cx="2212200" cy="38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Source : https://www.venise.style/</a:t>
            </a:r>
            <a:endParaRPr sz="1000"/>
          </a:p>
        </p:txBody>
      </p:sp>
      <p:pic>
        <p:nvPicPr>
          <p:cNvPr id="256" name="Google Shape;256;p35"/>
          <p:cNvPicPr preferRelativeResize="0"/>
          <p:nvPr/>
        </p:nvPicPr>
        <p:blipFill>
          <a:blip r:embed="rId6">
            <a:alphaModFix/>
          </a:blip>
          <a:stretch>
            <a:fillRect/>
          </a:stretch>
        </p:blipFill>
        <p:spPr>
          <a:xfrm>
            <a:off x="1360250" y="652231"/>
            <a:ext cx="6423499" cy="425556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animEffect transition="in" filter="fade">
                                      <p:cBhvr>
                                        <p:cTn id="7"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6"/>
          <p:cNvSpPr txBox="1"/>
          <p:nvPr/>
        </p:nvSpPr>
        <p:spPr>
          <a:xfrm>
            <a:off x="274575" y="7200"/>
            <a:ext cx="68508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u="sng">
                <a:solidFill>
                  <a:srgbClr val="45818E"/>
                </a:solidFill>
              </a:rPr>
              <a:t>1. Venise, une puissance maritime et commerciale entre Orient et Occident</a:t>
            </a:r>
            <a:endParaRPr u="sng">
              <a:solidFill>
                <a:srgbClr val="45818E"/>
              </a:solidFill>
            </a:endParaRPr>
          </a:p>
          <a:p>
            <a:pPr marL="0" lvl="0" indent="0" algn="l" rtl="0">
              <a:spcBef>
                <a:spcPts val="0"/>
              </a:spcBef>
              <a:spcAft>
                <a:spcPts val="0"/>
              </a:spcAft>
              <a:buNone/>
            </a:pPr>
            <a:endParaRPr u="sng">
              <a:solidFill>
                <a:srgbClr val="45818E"/>
              </a:solidFill>
            </a:endParaRPr>
          </a:p>
          <a:p>
            <a:pPr marL="0" lvl="0" indent="0" algn="l" rtl="0">
              <a:spcBef>
                <a:spcPts val="0"/>
              </a:spcBef>
              <a:spcAft>
                <a:spcPts val="0"/>
              </a:spcAft>
              <a:buNone/>
            </a:pPr>
            <a:endParaRPr/>
          </a:p>
        </p:txBody>
      </p:sp>
      <p:pic>
        <p:nvPicPr>
          <p:cNvPr id="262" name="Google Shape;262;p36"/>
          <p:cNvPicPr preferRelativeResize="0"/>
          <p:nvPr/>
        </p:nvPicPr>
        <p:blipFill>
          <a:blip r:embed="rId3">
            <a:alphaModFix/>
          </a:blip>
          <a:stretch>
            <a:fillRect/>
          </a:stretch>
        </p:blipFill>
        <p:spPr>
          <a:xfrm>
            <a:off x="6443425" y="52021"/>
            <a:ext cx="2454400" cy="312925"/>
          </a:xfrm>
          <a:prstGeom prst="rect">
            <a:avLst/>
          </a:prstGeom>
          <a:noFill/>
          <a:ln>
            <a:noFill/>
          </a:ln>
        </p:spPr>
      </p:pic>
      <p:pic>
        <p:nvPicPr>
          <p:cNvPr id="263" name="Google Shape;263;p36"/>
          <p:cNvPicPr preferRelativeResize="0"/>
          <p:nvPr/>
        </p:nvPicPr>
        <p:blipFill>
          <a:blip r:embed="rId4">
            <a:alphaModFix/>
          </a:blip>
          <a:stretch>
            <a:fillRect/>
          </a:stretch>
        </p:blipFill>
        <p:spPr>
          <a:xfrm>
            <a:off x="6443425" y="342150"/>
            <a:ext cx="2361608" cy="312925"/>
          </a:xfrm>
          <a:prstGeom prst="rect">
            <a:avLst/>
          </a:prstGeom>
          <a:noFill/>
          <a:ln>
            <a:noFill/>
          </a:ln>
        </p:spPr>
      </p:pic>
      <p:pic>
        <p:nvPicPr>
          <p:cNvPr id="264" name="Google Shape;264;p36"/>
          <p:cNvPicPr preferRelativeResize="0"/>
          <p:nvPr/>
        </p:nvPicPr>
        <p:blipFill>
          <a:blip r:embed="rId5">
            <a:alphaModFix/>
          </a:blip>
          <a:stretch>
            <a:fillRect/>
          </a:stretch>
        </p:blipFill>
        <p:spPr>
          <a:xfrm>
            <a:off x="443550" y="541950"/>
            <a:ext cx="2706400" cy="4059600"/>
          </a:xfrm>
          <a:prstGeom prst="rect">
            <a:avLst/>
          </a:prstGeom>
          <a:noFill/>
          <a:ln>
            <a:noFill/>
          </a:ln>
        </p:spPr>
      </p:pic>
      <p:pic>
        <p:nvPicPr>
          <p:cNvPr id="265" name="Google Shape;265;p36"/>
          <p:cNvPicPr preferRelativeResize="0"/>
          <p:nvPr/>
        </p:nvPicPr>
        <p:blipFill>
          <a:blip r:embed="rId6">
            <a:alphaModFix/>
          </a:blip>
          <a:stretch>
            <a:fillRect/>
          </a:stretch>
        </p:blipFill>
        <p:spPr>
          <a:xfrm>
            <a:off x="3512825" y="1044325"/>
            <a:ext cx="5187626" cy="3557225"/>
          </a:xfrm>
          <a:prstGeom prst="rect">
            <a:avLst/>
          </a:prstGeom>
          <a:noFill/>
          <a:ln>
            <a:noFill/>
          </a:ln>
        </p:spPr>
      </p:pic>
      <p:sp>
        <p:nvSpPr>
          <p:cNvPr id="266" name="Google Shape;266;p36"/>
          <p:cNvSpPr txBox="1"/>
          <p:nvPr/>
        </p:nvSpPr>
        <p:spPr>
          <a:xfrm>
            <a:off x="1542750" y="4733550"/>
            <a:ext cx="6058500" cy="3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Souvenirs de Constantinople….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7"/>
          <p:cNvSpPr txBox="1"/>
          <p:nvPr/>
        </p:nvSpPr>
        <p:spPr>
          <a:xfrm>
            <a:off x="274575" y="7200"/>
            <a:ext cx="68508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u="sng">
                <a:solidFill>
                  <a:srgbClr val="45818E"/>
                </a:solidFill>
              </a:rPr>
              <a:t>1. Venise, une puissance maritime et commerciale entre Orient et Occident</a:t>
            </a:r>
            <a:endParaRPr u="sng">
              <a:solidFill>
                <a:srgbClr val="45818E"/>
              </a:solidFill>
            </a:endParaRPr>
          </a:p>
          <a:p>
            <a:pPr marL="0" lvl="0" indent="0" algn="l" rtl="0">
              <a:spcBef>
                <a:spcPts val="0"/>
              </a:spcBef>
              <a:spcAft>
                <a:spcPts val="0"/>
              </a:spcAft>
              <a:buNone/>
            </a:pPr>
            <a:endParaRPr u="sng">
              <a:solidFill>
                <a:srgbClr val="45818E"/>
              </a:solidFill>
            </a:endParaRPr>
          </a:p>
          <a:p>
            <a:pPr marL="0" lvl="0" indent="0" algn="l" rtl="0">
              <a:spcBef>
                <a:spcPts val="0"/>
              </a:spcBef>
              <a:spcAft>
                <a:spcPts val="0"/>
              </a:spcAft>
              <a:buNone/>
            </a:pPr>
            <a:endParaRPr/>
          </a:p>
        </p:txBody>
      </p:sp>
      <p:pic>
        <p:nvPicPr>
          <p:cNvPr id="272" name="Google Shape;272;p37"/>
          <p:cNvPicPr preferRelativeResize="0"/>
          <p:nvPr/>
        </p:nvPicPr>
        <p:blipFill>
          <a:blip r:embed="rId3">
            <a:alphaModFix/>
          </a:blip>
          <a:stretch>
            <a:fillRect/>
          </a:stretch>
        </p:blipFill>
        <p:spPr>
          <a:xfrm>
            <a:off x="6443425" y="52021"/>
            <a:ext cx="2454400" cy="312925"/>
          </a:xfrm>
          <a:prstGeom prst="rect">
            <a:avLst/>
          </a:prstGeom>
          <a:noFill/>
          <a:ln>
            <a:noFill/>
          </a:ln>
        </p:spPr>
      </p:pic>
      <p:pic>
        <p:nvPicPr>
          <p:cNvPr id="273" name="Google Shape;273;p37"/>
          <p:cNvPicPr preferRelativeResize="0"/>
          <p:nvPr/>
        </p:nvPicPr>
        <p:blipFill>
          <a:blip r:embed="rId4">
            <a:alphaModFix/>
          </a:blip>
          <a:stretch>
            <a:fillRect/>
          </a:stretch>
        </p:blipFill>
        <p:spPr>
          <a:xfrm>
            <a:off x="6443425" y="342150"/>
            <a:ext cx="2361608" cy="312925"/>
          </a:xfrm>
          <a:prstGeom prst="rect">
            <a:avLst/>
          </a:prstGeom>
          <a:noFill/>
          <a:ln>
            <a:noFill/>
          </a:ln>
        </p:spPr>
      </p:pic>
      <p:pic>
        <p:nvPicPr>
          <p:cNvPr id="274" name="Google Shape;274;p37"/>
          <p:cNvPicPr preferRelativeResize="0"/>
          <p:nvPr/>
        </p:nvPicPr>
        <p:blipFill>
          <a:blip r:embed="rId5">
            <a:alphaModFix/>
          </a:blip>
          <a:stretch>
            <a:fillRect/>
          </a:stretch>
        </p:blipFill>
        <p:spPr>
          <a:xfrm>
            <a:off x="407500" y="931500"/>
            <a:ext cx="8329012" cy="4059600"/>
          </a:xfrm>
          <a:prstGeom prst="rect">
            <a:avLst/>
          </a:prstGeom>
          <a:noFill/>
          <a:ln w="19050" cap="flat" cmpd="sng">
            <a:solidFill>
              <a:srgbClr val="000000"/>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8"/>
          <p:cNvSpPr txBox="1"/>
          <p:nvPr/>
        </p:nvSpPr>
        <p:spPr>
          <a:xfrm>
            <a:off x="274575" y="7200"/>
            <a:ext cx="6850800" cy="7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u="sng">
                <a:solidFill>
                  <a:srgbClr val="45818E"/>
                </a:solidFill>
              </a:rPr>
              <a:t>1. Venise, une puissance maritime et commerciale entre Orient et Occident</a:t>
            </a:r>
            <a:endParaRPr u="sng">
              <a:solidFill>
                <a:srgbClr val="45818E"/>
              </a:solidFill>
            </a:endParaRPr>
          </a:p>
          <a:p>
            <a:pPr marL="0" lvl="0" indent="0" algn="l" rtl="0">
              <a:spcBef>
                <a:spcPts val="0"/>
              </a:spcBef>
              <a:spcAft>
                <a:spcPts val="0"/>
              </a:spcAft>
              <a:buNone/>
            </a:pPr>
            <a:endParaRPr u="sng">
              <a:solidFill>
                <a:srgbClr val="45818E"/>
              </a:solidFill>
            </a:endParaRPr>
          </a:p>
          <a:p>
            <a:pPr marL="0" lvl="0" indent="0" algn="l" rtl="0">
              <a:spcBef>
                <a:spcPts val="0"/>
              </a:spcBef>
              <a:spcAft>
                <a:spcPts val="0"/>
              </a:spcAft>
              <a:buNone/>
            </a:pPr>
            <a:endParaRPr/>
          </a:p>
        </p:txBody>
      </p:sp>
      <p:pic>
        <p:nvPicPr>
          <p:cNvPr id="280" name="Google Shape;280;p38"/>
          <p:cNvPicPr preferRelativeResize="0"/>
          <p:nvPr/>
        </p:nvPicPr>
        <p:blipFill>
          <a:blip r:embed="rId3">
            <a:alphaModFix/>
          </a:blip>
          <a:stretch>
            <a:fillRect/>
          </a:stretch>
        </p:blipFill>
        <p:spPr>
          <a:xfrm>
            <a:off x="6443425" y="52021"/>
            <a:ext cx="2454400" cy="312925"/>
          </a:xfrm>
          <a:prstGeom prst="rect">
            <a:avLst/>
          </a:prstGeom>
          <a:noFill/>
          <a:ln>
            <a:noFill/>
          </a:ln>
        </p:spPr>
      </p:pic>
      <p:pic>
        <p:nvPicPr>
          <p:cNvPr id="281" name="Google Shape;281;p38"/>
          <p:cNvPicPr preferRelativeResize="0"/>
          <p:nvPr/>
        </p:nvPicPr>
        <p:blipFill>
          <a:blip r:embed="rId4">
            <a:alphaModFix/>
          </a:blip>
          <a:stretch>
            <a:fillRect/>
          </a:stretch>
        </p:blipFill>
        <p:spPr>
          <a:xfrm>
            <a:off x="6443425" y="342150"/>
            <a:ext cx="2361608" cy="312925"/>
          </a:xfrm>
          <a:prstGeom prst="rect">
            <a:avLst/>
          </a:prstGeom>
          <a:noFill/>
          <a:ln>
            <a:noFill/>
          </a:ln>
        </p:spPr>
      </p:pic>
      <p:sp>
        <p:nvSpPr>
          <p:cNvPr id="282" name="Google Shape;282;p38"/>
          <p:cNvSpPr txBox="1"/>
          <p:nvPr/>
        </p:nvSpPr>
        <p:spPr>
          <a:xfrm>
            <a:off x="0" y="4769700"/>
            <a:ext cx="2037900" cy="37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La galée vénitienne</a:t>
            </a:r>
            <a:endParaRPr/>
          </a:p>
        </p:txBody>
      </p:sp>
      <p:pic>
        <p:nvPicPr>
          <p:cNvPr id="283" name="Google Shape;283;p38"/>
          <p:cNvPicPr preferRelativeResize="0"/>
          <p:nvPr/>
        </p:nvPicPr>
        <p:blipFill>
          <a:blip r:embed="rId5">
            <a:alphaModFix/>
          </a:blip>
          <a:stretch>
            <a:fillRect/>
          </a:stretch>
        </p:blipFill>
        <p:spPr>
          <a:xfrm>
            <a:off x="152400" y="501525"/>
            <a:ext cx="2260075" cy="2146475"/>
          </a:xfrm>
          <a:prstGeom prst="rect">
            <a:avLst/>
          </a:prstGeom>
          <a:noFill/>
          <a:ln>
            <a:noFill/>
          </a:ln>
        </p:spPr>
      </p:pic>
      <p:sp>
        <p:nvSpPr>
          <p:cNvPr id="284" name="Google Shape;284;p38"/>
          <p:cNvSpPr txBox="1"/>
          <p:nvPr/>
        </p:nvSpPr>
        <p:spPr>
          <a:xfrm>
            <a:off x="263488" y="2732800"/>
            <a:ext cx="2037900" cy="771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fr" sz="1200"/>
              <a:t>Le ducat, 3.5 gr d’or,</a:t>
            </a:r>
            <a:endParaRPr sz="1200"/>
          </a:p>
          <a:p>
            <a:pPr marL="0" lvl="0" indent="0" algn="just" rtl="0">
              <a:spcBef>
                <a:spcPts val="0"/>
              </a:spcBef>
              <a:spcAft>
                <a:spcPts val="0"/>
              </a:spcAft>
              <a:buNone/>
            </a:pPr>
            <a:r>
              <a:rPr lang="fr" sz="1200"/>
              <a:t>la monnaie vénitienne du</a:t>
            </a:r>
            <a:endParaRPr sz="1200"/>
          </a:p>
          <a:p>
            <a:pPr marL="0" lvl="0" indent="0" algn="just" rtl="0">
              <a:spcBef>
                <a:spcPts val="0"/>
              </a:spcBef>
              <a:spcAft>
                <a:spcPts val="0"/>
              </a:spcAft>
              <a:buNone/>
            </a:pPr>
            <a:r>
              <a:rPr lang="fr" sz="1200"/>
              <a:t>grand commerce</a:t>
            </a:r>
            <a:endParaRPr sz="1200"/>
          </a:p>
        </p:txBody>
      </p:sp>
      <p:sp>
        <p:nvSpPr>
          <p:cNvPr id="285" name="Google Shape;285;p38"/>
          <p:cNvSpPr txBox="1"/>
          <p:nvPr/>
        </p:nvSpPr>
        <p:spPr>
          <a:xfrm>
            <a:off x="3133625" y="1303200"/>
            <a:ext cx="5764200" cy="3313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 b="1"/>
              <a:t>Testament du doge Tomaso Mocenigo (1423)</a:t>
            </a:r>
            <a:endParaRPr b="1"/>
          </a:p>
          <a:p>
            <a:pPr marL="0" lvl="0" indent="0" algn="l" rtl="0">
              <a:spcBef>
                <a:spcPts val="0"/>
              </a:spcBef>
              <a:spcAft>
                <a:spcPts val="0"/>
              </a:spcAft>
              <a:buNone/>
            </a:pPr>
            <a:endParaRPr/>
          </a:p>
          <a:p>
            <a:pPr marL="0" lvl="0" indent="0" algn="just" rtl="0">
              <a:spcBef>
                <a:spcPts val="0"/>
              </a:spcBef>
              <a:spcAft>
                <a:spcPts val="0"/>
              </a:spcAft>
              <a:buNone/>
            </a:pPr>
            <a:r>
              <a:rPr lang="fr"/>
              <a:t>“Grâce à la paix, notre ville engage un capital de 10 millions de ducats dans le monde entier, en partie sur les vaisseaux, en partie sur les galères et autres bâtiments, si bien que nous en percevons un bénéfice de 2 millions de ducats sur les exportations et de 2 millions sur les importations. Nous avons sur mer 3000 embarcations de 10 à 200 amphores, avec 17000 marins, 300 navires avec 8000 marins, 45 galères, petites et grandes naviguent chaque année avec 11 000 marins….</a:t>
            </a:r>
            <a:endParaRPr/>
          </a:p>
          <a:p>
            <a:pPr marL="0" lvl="0" indent="0" algn="just" rtl="0">
              <a:spcBef>
                <a:spcPts val="0"/>
              </a:spcBef>
              <a:spcAft>
                <a:spcPts val="0"/>
              </a:spcAft>
              <a:buNone/>
            </a:pPr>
            <a:r>
              <a:rPr lang="fr"/>
              <a:t>Les générations qui nous ont précédés sont à l’origine de cela. Si vous maintenez la situation où vous vous trouvez, vous serez supérieurs à tous.”</a:t>
            </a:r>
            <a:endParaRPr/>
          </a:p>
          <a:p>
            <a:pPr marL="0" lvl="0" indent="0" algn="l" rtl="0">
              <a:spcBef>
                <a:spcPts val="0"/>
              </a:spcBef>
              <a:spcAft>
                <a:spcPts val="0"/>
              </a:spcAft>
              <a:buNone/>
            </a:pPr>
            <a:endParaRPr/>
          </a:p>
          <a:p>
            <a:pPr marL="0" lvl="0" indent="0" algn="l" rtl="0">
              <a:spcBef>
                <a:spcPts val="0"/>
              </a:spcBef>
              <a:spcAft>
                <a:spcPts val="0"/>
              </a:spcAft>
              <a:buNone/>
            </a:pPr>
            <a:r>
              <a:rPr lang="fr"/>
              <a:t>(Texte cité par J.-C. Hocquet dans </a:t>
            </a:r>
            <a:r>
              <a:rPr lang="fr" i="1"/>
              <a:t>Venise et la mer, XIIe-XVIIe s.</a:t>
            </a:r>
            <a:r>
              <a:rPr lang="fr"/>
              <a:t>)</a:t>
            </a:r>
            <a:endParaRPr/>
          </a:p>
        </p:txBody>
      </p:sp>
      <p:pic>
        <p:nvPicPr>
          <p:cNvPr id="286" name="Google Shape;286;p38"/>
          <p:cNvPicPr preferRelativeResize="0"/>
          <p:nvPr/>
        </p:nvPicPr>
        <p:blipFill>
          <a:blip r:embed="rId6">
            <a:alphaModFix/>
          </a:blip>
          <a:stretch>
            <a:fillRect/>
          </a:stretch>
        </p:blipFill>
        <p:spPr>
          <a:xfrm>
            <a:off x="152400" y="3352740"/>
            <a:ext cx="2361600" cy="141696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9"/>
          <p:cNvSpPr txBox="1"/>
          <p:nvPr/>
        </p:nvSpPr>
        <p:spPr>
          <a:xfrm>
            <a:off x="114000" y="125225"/>
            <a:ext cx="7588800" cy="50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Leçon 3 			Circulations des hommes et des idées entre Orient et Occident</a:t>
            </a:r>
            <a:endParaRPr b="1"/>
          </a:p>
        </p:txBody>
      </p:sp>
      <p:sp>
        <p:nvSpPr>
          <p:cNvPr id="292" name="Google Shape;292;p39"/>
          <p:cNvSpPr txBox="1"/>
          <p:nvPr/>
        </p:nvSpPr>
        <p:spPr>
          <a:xfrm>
            <a:off x="296250" y="835025"/>
            <a:ext cx="8742900" cy="8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2. Les routes du commerce maritime en Méditerranée [Activité numérique sur tablette en confrontant carte moderne avec l’atlas catalan -&gt; y tracer une voie du grand commerce / représenter l’empire maritime de Venise] Fractionner le travail (un élève = Venise - Corfou par ex. puis mutualiser)</a:t>
            </a:r>
            <a:endParaRPr/>
          </a:p>
        </p:txBody>
      </p:sp>
      <p:pic>
        <p:nvPicPr>
          <p:cNvPr id="293" name="Google Shape;293;p39"/>
          <p:cNvPicPr preferRelativeResize="0"/>
          <p:nvPr/>
        </p:nvPicPr>
        <p:blipFill>
          <a:blip r:embed="rId3">
            <a:alphaModFix/>
          </a:blip>
          <a:stretch>
            <a:fillRect/>
          </a:stretch>
        </p:blipFill>
        <p:spPr>
          <a:xfrm>
            <a:off x="477400" y="1682825"/>
            <a:ext cx="5637975" cy="3155875"/>
          </a:xfrm>
          <a:prstGeom prst="rect">
            <a:avLst/>
          </a:prstGeom>
          <a:noFill/>
          <a:ln>
            <a:noFill/>
          </a:ln>
        </p:spPr>
      </p:pic>
      <p:sp>
        <p:nvSpPr>
          <p:cNvPr id="294" name="Google Shape;294;p39"/>
          <p:cNvSpPr txBox="1"/>
          <p:nvPr/>
        </p:nvSpPr>
        <p:spPr>
          <a:xfrm>
            <a:off x="355650" y="4762500"/>
            <a:ext cx="5735400" cy="30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Source : </a:t>
            </a:r>
            <a:r>
              <a:rPr lang="fr" sz="1000" i="1"/>
              <a:t>L’Histoire</a:t>
            </a:r>
            <a:r>
              <a:rPr lang="fr" sz="1000"/>
              <a:t> d’après L’</a:t>
            </a:r>
            <a:r>
              <a:rPr lang="fr" sz="1000" i="1"/>
              <a:t>Atlas des croisades</a:t>
            </a:r>
            <a:r>
              <a:rPr lang="fr" sz="1000"/>
              <a:t> de J. Riley-Smith</a:t>
            </a:r>
            <a:r>
              <a:rPr lang="fr"/>
              <a:t> </a:t>
            </a:r>
            <a:endParaRPr/>
          </a:p>
        </p:txBody>
      </p:sp>
      <p:pic>
        <p:nvPicPr>
          <p:cNvPr id="295" name="Google Shape;295;p39"/>
          <p:cNvPicPr preferRelativeResize="0"/>
          <p:nvPr/>
        </p:nvPicPr>
        <p:blipFill>
          <a:blip r:embed="rId4">
            <a:alphaModFix/>
          </a:blip>
          <a:stretch>
            <a:fillRect/>
          </a:stretch>
        </p:blipFill>
        <p:spPr>
          <a:xfrm>
            <a:off x="6847850" y="1886825"/>
            <a:ext cx="1762883" cy="3155875"/>
          </a:xfrm>
          <a:prstGeom prst="rect">
            <a:avLst/>
          </a:prstGeom>
          <a:noFill/>
          <a:ln w="19050" cap="flat" cmpd="sng">
            <a:solidFill>
              <a:srgbClr val="434343"/>
            </a:solidFill>
            <a:prstDash val="solid"/>
            <a:round/>
            <a:headEnd type="none" w="sm" len="sm"/>
            <a:tailEnd type="none" w="sm" len="sm"/>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0"/>
          <p:cNvPicPr preferRelativeResize="0"/>
          <p:nvPr/>
        </p:nvPicPr>
        <p:blipFill>
          <a:blip r:embed="rId3">
            <a:alphaModFix/>
          </a:blip>
          <a:stretch>
            <a:fillRect/>
          </a:stretch>
        </p:blipFill>
        <p:spPr>
          <a:xfrm>
            <a:off x="105550" y="63137"/>
            <a:ext cx="7391100" cy="478025"/>
          </a:xfrm>
          <a:prstGeom prst="rect">
            <a:avLst/>
          </a:prstGeom>
          <a:noFill/>
          <a:ln>
            <a:noFill/>
          </a:ln>
        </p:spPr>
      </p:pic>
      <p:sp>
        <p:nvSpPr>
          <p:cNvPr id="301" name="Google Shape;301;p40"/>
          <p:cNvSpPr txBox="1"/>
          <p:nvPr/>
        </p:nvSpPr>
        <p:spPr>
          <a:xfrm>
            <a:off x="0" y="826650"/>
            <a:ext cx="9070800" cy="43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Objectifs notionnels.</a:t>
            </a:r>
            <a:endParaRPr b="1"/>
          </a:p>
          <a:p>
            <a:pPr marL="0" lvl="0" indent="0" algn="l" rtl="0">
              <a:spcBef>
                <a:spcPts val="0"/>
              </a:spcBef>
              <a:spcAft>
                <a:spcPts val="0"/>
              </a:spcAft>
              <a:buNone/>
            </a:pPr>
            <a:endParaRPr b="1"/>
          </a:p>
          <a:p>
            <a:pPr marL="0" lvl="0" indent="0" algn="just" rtl="0">
              <a:spcBef>
                <a:spcPts val="0"/>
              </a:spcBef>
              <a:spcAft>
                <a:spcPts val="0"/>
              </a:spcAft>
              <a:buNone/>
            </a:pPr>
            <a:r>
              <a:rPr lang="fr"/>
              <a:t>Savoir définir les notions de civilisation ; calife ; empereur ; </a:t>
            </a:r>
            <a:r>
              <a:rPr lang="fr" i="1"/>
              <a:t>basileus </a:t>
            </a:r>
            <a:r>
              <a:rPr lang="fr"/>
              <a:t>;</a:t>
            </a:r>
            <a:r>
              <a:rPr lang="fr" i="1"/>
              <a:t> rex Francorum</a:t>
            </a:r>
            <a:r>
              <a:rPr lang="fr"/>
              <a:t> ; Francs ; croisades ; islam ; musulmans ; Etats latins d’Orient</a:t>
            </a:r>
            <a:endParaRPr/>
          </a:p>
          <a:p>
            <a:pPr marL="0" lvl="0" indent="0" algn="just" rtl="0">
              <a:spcBef>
                <a:spcPts val="0"/>
              </a:spcBef>
              <a:spcAft>
                <a:spcPts val="0"/>
              </a:spcAft>
              <a:buNone/>
            </a:pPr>
            <a:r>
              <a:rPr lang="fr"/>
              <a:t>Savoir caractériser l’empire byzantin, l’islam et l’Occident chrétien</a:t>
            </a:r>
            <a:endParaRPr/>
          </a:p>
          <a:p>
            <a:pPr marL="0" lvl="0" indent="0" algn="just" rtl="0">
              <a:spcBef>
                <a:spcPts val="0"/>
              </a:spcBef>
              <a:spcAft>
                <a:spcPts val="0"/>
              </a:spcAft>
              <a:buNone/>
            </a:pPr>
            <a:r>
              <a:rPr lang="fr"/>
              <a:t>Savoir caractériser la puissance maritime et commerciale de Venise</a:t>
            </a:r>
            <a:endParaRPr/>
          </a:p>
          <a:p>
            <a:pPr marL="0" lvl="0" indent="0" algn="just" rtl="0">
              <a:spcBef>
                <a:spcPts val="0"/>
              </a:spcBef>
              <a:spcAft>
                <a:spcPts val="0"/>
              </a:spcAft>
              <a:buNone/>
            </a:pPr>
            <a:endParaRPr/>
          </a:p>
          <a:p>
            <a:pPr marL="0" lvl="0" indent="0" algn="just" rtl="0">
              <a:spcBef>
                <a:spcPts val="0"/>
              </a:spcBef>
              <a:spcAft>
                <a:spcPts val="0"/>
              </a:spcAft>
              <a:buNone/>
            </a:pPr>
            <a:r>
              <a:rPr lang="fr" b="1"/>
              <a:t>Acteurs. </a:t>
            </a:r>
            <a:r>
              <a:rPr lang="fr"/>
              <a:t>Bernard de Clairvaux ; les marchands vénitiens ; les croisés ; les califes ; Pietro Vesconte</a:t>
            </a:r>
            <a:endParaRPr/>
          </a:p>
          <a:p>
            <a:pPr marL="0" lvl="0" indent="0" algn="just" rtl="0">
              <a:spcBef>
                <a:spcPts val="0"/>
              </a:spcBef>
              <a:spcAft>
                <a:spcPts val="0"/>
              </a:spcAft>
              <a:buNone/>
            </a:pPr>
            <a:endParaRPr/>
          </a:p>
          <a:p>
            <a:pPr marL="0" lvl="0" indent="0" algn="just" rtl="0">
              <a:spcBef>
                <a:spcPts val="0"/>
              </a:spcBef>
              <a:spcAft>
                <a:spcPts val="0"/>
              </a:spcAft>
              <a:buNone/>
            </a:pPr>
            <a:r>
              <a:rPr lang="fr" b="1"/>
              <a:t>Dates repères. </a:t>
            </a:r>
            <a:r>
              <a:rPr lang="fr"/>
              <a:t>l’Hégire</a:t>
            </a:r>
            <a:r>
              <a:rPr lang="fr" b="1"/>
              <a:t> </a:t>
            </a:r>
            <a:r>
              <a:rPr lang="fr"/>
              <a:t>622, les conquêtes arabes 622-750, guerres arabo-byzantine VIIe-Xe s., appel à la croisade d’Urbain II 1095, prise de Jérusalem par les croisés 1099, prise de Jérusalem par Saladin 1187, prise d’Acre 1291 (fin des Etats latins d’Orient) ; la </a:t>
            </a:r>
            <a:r>
              <a:rPr lang="fr" i="1"/>
              <a:t>Reconquista</a:t>
            </a:r>
            <a:r>
              <a:rPr lang="fr"/>
              <a:t> </a:t>
            </a:r>
            <a:r>
              <a:rPr lang="fr" i="1"/>
              <a:t>XIe-XIIIe siècles, </a:t>
            </a:r>
            <a:r>
              <a:rPr lang="fr"/>
              <a:t>schisme de 1054, sac de Constantinople 1204, chute de Constantinople 1453, prise de Grenade par les chrétiens 1492</a:t>
            </a:r>
            <a:endParaRPr/>
          </a:p>
          <a:p>
            <a:pPr marL="0" lvl="0" indent="0" algn="just" rtl="0">
              <a:spcBef>
                <a:spcPts val="0"/>
              </a:spcBef>
              <a:spcAft>
                <a:spcPts val="0"/>
              </a:spcAft>
              <a:buNone/>
            </a:pPr>
            <a:endParaRPr b="1"/>
          </a:p>
          <a:p>
            <a:pPr marL="0" lvl="0" indent="0" algn="just" rtl="0">
              <a:spcBef>
                <a:spcPts val="0"/>
              </a:spcBef>
              <a:spcAft>
                <a:spcPts val="0"/>
              </a:spcAft>
              <a:buNone/>
            </a:pPr>
            <a:endParaRPr b="1"/>
          </a:p>
          <a:p>
            <a:pPr marL="0" lvl="0" indent="0" algn="just" rtl="0">
              <a:spcBef>
                <a:spcPts val="0"/>
              </a:spcBef>
              <a:spcAft>
                <a:spcPts val="0"/>
              </a:spcAft>
              <a:buNone/>
            </a:pPr>
            <a:r>
              <a:rPr lang="fr" b="1"/>
              <a:t>Parcours éducation artistique et culturelle : </a:t>
            </a:r>
            <a:r>
              <a:rPr lang="fr"/>
              <a:t>la mosaïque byzantine ; le livre enluminé ; l’art persan ; la cartographie médiévale ; la cité maritime de Venise entre Orient et Occident</a:t>
            </a:r>
            <a:endParaRPr/>
          </a:p>
          <a:p>
            <a:pPr marL="0" lvl="0" indent="0" algn="just" rtl="0">
              <a:spcBef>
                <a:spcPts val="0"/>
              </a:spcBef>
              <a:spcAft>
                <a:spcPts val="0"/>
              </a:spcAft>
              <a:buNone/>
            </a:pPr>
            <a:endParaRPr b="1"/>
          </a:p>
          <a:p>
            <a:pPr marL="0" lvl="0" indent="0" algn="just" rtl="0">
              <a:spcBef>
                <a:spcPts val="0"/>
              </a:spcBef>
              <a:spcAft>
                <a:spcPts val="0"/>
              </a:spcAft>
              <a:buNone/>
            </a:pPr>
            <a:r>
              <a:rPr lang="fr" b="1"/>
              <a:t>Parcours Citoyen :</a:t>
            </a:r>
            <a:r>
              <a:rPr lang="fr"/>
              <a:t> le pluralisme des croyances, la tolérance religieuse en débat</a:t>
            </a:r>
            <a:endParaRPr/>
          </a:p>
          <a:p>
            <a:pPr marL="0" lvl="0" indent="0" algn="l" rtl="0">
              <a:spcBef>
                <a:spcPts val="0"/>
              </a:spcBef>
              <a:spcAft>
                <a:spcPts val="0"/>
              </a:spcAft>
              <a:buNone/>
            </a:pPr>
            <a:endParaRPr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p41"/>
          <p:cNvPicPr preferRelativeResize="0"/>
          <p:nvPr/>
        </p:nvPicPr>
        <p:blipFill>
          <a:blip r:embed="rId3">
            <a:alphaModFix/>
          </a:blip>
          <a:stretch>
            <a:fillRect/>
          </a:stretch>
        </p:blipFill>
        <p:spPr>
          <a:xfrm>
            <a:off x="105550" y="63137"/>
            <a:ext cx="7391100" cy="478025"/>
          </a:xfrm>
          <a:prstGeom prst="rect">
            <a:avLst/>
          </a:prstGeom>
          <a:noFill/>
          <a:ln>
            <a:noFill/>
          </a:ln>
        </p:spPr>
      </p:pic>
      <p:sp>
        <p:nvSpPr>
          <p:cNvPr id="307" name="Google Shape;307;p41"/>
          <p:cNvSpPr txBox="1"/>
          <p:nvPr/>
        </p:nvSpPr>
        <p:spPr>
          <a:xfrm>
            <a:off x="0" y="826650"/>
            <a:ext cx="9070800" cy="431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Bibliographie indicative.</a:t>
            </a: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fr" i="1"/>
              <a:t>L’atlas de Vesconte de la Bibl. Vaticane</a:t>
            </a:r>
            <a:r>
              <a:rPr lang="fr"/>
              <a:t> [En ligne] </a:t>
            </a:r>
            <a:r>
              <a:rPr lang="fr" u="sng">
                <a:solidFill>
                  <a:schemeClr val="hlink"/>
                </a:solidFill>
                <a:hlinkClick r:id="rId4"/>
              </a:rPr>
              <a:t>https://digi.ub.uni-heidelberg.de/diglit/bav_pal_lat_1362a</a:t>
            </a:r>
            <a:endParaRPr/>
          </a:p>
          <a:p>
            <a:pPr marL="0" lvl="0" indent="0" algn="l" rtl="0">
              <a:spcBef>
                <a:spcPts val="0"/>
              </a:spcBef>
              <a:spcAft>
                <a:spcPts val="0"/>
              </a:spcAft>
              <a:buNone/>
            </a:pPr>
            <a:r>
              <a:rPr lang="fr" i="1"/>
              <a:t>L’âge d’or des cartes marines</a:t>
            </a:r>
            <a:r>
              <a:rPr lang="fr"/>
              <a:t>. Exposition de la BNF [En ligne] </a:t>
            </a:r>
            <a:r>
              <a:rPr lang="fr" u="sng">
                <a:solidFill>
                  <a:schemeClr val="hlink"/>
                </a:solidFill>
                <a:hlinkClick r:id="rId5"/>
              </a:rPr>
              <a:t>http://expositions.bnf.fr/marine/</a:t>
            </a:r>
            <a:endParaRPr/>
          </a:p>
          <a:p>
            <a:pPr marL="0" lvl="0" indent="0" algn="l" rtl="0">
              <a:spcBef>
                <a:spcPts val="0"/>
              </a:spcBef>
              <a:spcAft>
                <a:spcPts val="0"/>
              </a:spcAft>
              <a:buNone/>
            </a:pPr>
            <a:r>
              <a:rPr lang="fr" i="1"/>
              <a:t>Al-îdrisi. La Méditerranée au XIIe siècle</a:t>
            </a:r>
            <a:r>
              <a:rPr lang="fr"/>
              <a:t>. Exposition de la BNF [En ligne] </a:t>
            </a:r>
            <a:r>
              <a:rPr lang="fr" u="sng">
                <a:solidFill>
                  <a:schemeClr val="hlink"/>
                </a:solidFill>
                <a:hlinkClick r:id="rId6"/>
              </a:rPr>
              <a:t>http://classes.bnf.fr/idrisi/index.htm</a:t>
            </a:r>
            <a:endParaRPr/>
          </a:p>
          <a:p>
            <a:pPr marL="0" lvl="0" indent="0" algn="l" rtl="0">
              <a:spcBef>
                <a:spcPts val="0"/>
              </a:spcBef>
              <a:spcAft>
                <a:spcPts val="0"/>
              </a:spcAft>
              <a:buNone/>
            </a:pPr>
            <a:endParaRPr/>
          </a:p>
          <a:p>
            <a:pPr marL="0" lvl="0" indent="0" algn="l" rtl="0">
              <a:spcBef>
                <a:spcPts val="0"/>
              </a:spcBef>
              <a:spcAft>
                <a:spcPts val="0"/>
              </a:spcAft>
              <a:buNone/>
            </a:pPr>
            <a:r>
              <a:rPr lang="fr"/>
              <a:t>Michel Balard et </a:t>
            </a:r>
            <a:r>
              <a:rPr lang="fr">
                <a:solidFill>
                  <a:schemeClr val="dk1"/>
                </a:solidFill>
              </a:rPr>
              <a:t>Christophe Picard</a:t>
            </a:r>
            <a:r>
              <a:rPr lang="fr"/>
              <a:t>, </a:t>
            </a:r>
            <a:r>
              <a:rPr lang="fr" i="1"/>
              <a:t>La Méditerranée au Moyen Âge. Les Hommes et la mer</a:t>
            </a:r>
            <a:r>
              <a:rPr lang="fr"/>
              <a:t>, Hachette, 2014.</a:t>
            </a:r>
            <a:endParaRPr/>
          </a:p>
          <a:p>
            <a:pPr marL="0" lvl="0" indent="0" algn="l" rtl="0">
              <a:spcBef>
                <a:spcPts val="0"/>
              </a:spcBef>
              <a:spcAft>
                <a:spcPts val="0"/>
              </a:spcAft>
              <a:buNone/>
            </a:pPr>
            <a:r>
              <a:rPr lang="fr">
                <a:solidFill>
                  <a:schemeClr val="dk1"/>
                </a:solidFill>
              </a:rPr>
              <a:t>Michel Balard, </a:t>
            </a:r>
            <a:r>
              <a:rPr lang="fr" i="1">
                <a:solidFill>
                  <a:schemeClr val="dk1"/>
                </a:solidFill>
              </a:rPr>
              <a:t>La Méditerranée médiévale : espaces, itinéraires, comptoirs</a:t>
            </a:r>
            <a:r>
              <a:rPr lang="fr">
                <a:solidFill>
                  <a:schemeClr val="dk1"/>
                </a:solidFill>
              </a:rPr>
              <a:t>, Picard, 2006.</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Anne-Marie Eddé et Annliese Nef, </a:t>
            </a:r>
            <a:r>
              <a:rPr lang="fr" i="1">
                <a:solidFill>
                  <a:schemeClr val="dk1"/>
                </a:solidFill>
              </a:rPr>
              <a:t>Pouvoirs en Islam, Xe-XVe siècle, </a:t>
            </a:r>
            <a:r>
              <a:rPr lang="fr">
                <a:solidFill>
                  <a:schemeClr val="dk1"/>
                </a:solidFill>
              </a:rPr>
              <a:t>La Documentation photographique n° 8103, 2017</a:t>
            </a:r>
            <a:endParaRPr>
              <a:solidFill>
                <a:schemeClr val="dk1"/>
              </a:solidFill>
            </a:endParaRPr>
          </a:p>
          <a:p>
            <a:pPr marL="0" lvl="0" indent="0" algn="l" rtl="0">
              <a:spcBef>
                <a:spcPts val="0"/>
              </a:spcBef>
              <a:spcAft>
                <a:spcPts val="0"/>
              </a:spcAft>
              <a:buNone/>
            </a:pPr>
            <a:r>
              <a:rPr lang="fr">
                <a:solidFill>
                  <a:schemeClr val="dk1"/>
                </a:solidFill>
              </a:rPr>
              <a:t>Jean-Claude Hocquet, </a:t>
            </a:r>
            <a:r>
              <a:rPr lang="fr" i="1">
                <a:solidFill>
                  <a:schemeClr val="dk1"/>
                </a:solidFill>
              </a:rPr>
              <a:t>Venise et Bruges au Moyen Age</a:t>
            </a:r>
            <a:r>
              <a:rPr lang="fr">
                <a:solidFill>
                  <a:schemeClr val="dk1"/>
                </a:solidFill>
              </a:rPr>
              <a:t>, La Documentation photographique, n° 8011, 1999</a:t>
            </a:r>
            <a:endParaRPr>
              <a:solidFill>
                <a:schemeClr val="dk1"/>
              </a:solidFill>
            </a:endParaRPr>
          </a:p>
          <a:p>
            <a:pPr marL="0" lvl="0" indent="0" algn="l" rtl="0">
              <a:spcBef>
                <a:spcPts val="0"/>
              </a:spcBef>
              <a:spcAft>
                <a:spcPts val="0"/>
              </a:spcAft>
              <a:buNone/>
            </a:pPr>
            <a:r>
              <a:rPr lang="fr"/>
              <a:t>Michel Kaplan, </a:t>
            </a:r>
            <a:r>
              <a:rPr lang="fr" i="1"/>
              <a:t>Byzance</a:t>
            </a:r>
            <a:r>
              <a:rPr lang="fr"/>
              <a:t>, La Documentation photographique n° 7015, 1993</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fr">
                <a:solidFill>
                  <a:schemeClr val="dk1"/>
                </a:solidFill>
              </a:rPr>
              <a:t>Georges Tate, </a:t>
            </a:r>
            <a:r>
              <a:rPr lang="fr" i="1">
                <a:solidFill>
                  <a:schemeClr val="dk1"/>
                </a:solidFill>
              </a:rPr>
              <a:t>L’Orient des croisades</a:t>
            </a:r>
            <a:r>
              <a:rPr lang="fr">
                <a:solidFill>
                  <a:schemeClr val="dk1"/>
                </a:solidFill>
              </a:rPr>
              <a:t>, Découvertes Gallimard, 2008</a:t>
            </a:r>
            <a:endParaRPr/>
          </a:p>
          <a:p>
            <a:pPr marL="0" lvl="0" indent="0" algn="l" rtl="0">
              <a:spcBef>
                <a:spcPts val="0"/>
              </a:spcBef>
              <a:spcAft>
                <a:spcPts val="0"/>
              </a:spcAft>
              <a:buNone/>
            </a:pPr>
            <a:r>
              <a:rPr lang="fr"/>
              <a:t>Jean-Claude Hocquet, </a:t>
            </a:r>
            <a:r>
              <a:rPr lang="fr" i="1"/>
              <a:t>Venise et la mer</a:t>
            </a:r>
            <a:r>
              <a:rPr lang="fr"/>
              <a:t>, XIIe-XVIIIe siècle, Fayard, 2006</a:t>
            </a:r>
            <a:endParaRPr/>
          </a:p>
          <a:p>
            <a:pPr marL="0" lvl="0" indent="0" algn="l" rtl="0">
              <a:spcBef>
                <a:spcPts val="0"/>
              </a:spcBef>
              <a:spcAft>
                <a:spcPts val="0"/>
              </a:spcAft>
              <a:buClr>
                <a:schemeClr val="dk1"/>
              </a:buClr>
              <a:buSzPts val="1100"/>
              <a:buFont typeface="Arial"/>
              <a:buNone/>
            </a:pPr>
            <a:r>
              <a:rPr lang="fr">
                <a:solidFill>
                  <a:schemeClr val="dk1"/>
                </a:solidFill>
              </a:rPr>
              <a:t>Simon Schwarzfuchs, </a:t>
            </a:r>
            <a:r>
              <a:rPr lang="fr" i="1">
                <a:solidFill>
                  <a:schemeClr val="dk1"/>
                </a:solidFill>
              </a:rPr>
              <a:t>Les Juifs au temps des croisades</a:t>
            </a:r>
            <a:r>
              <a:rPr lang="fr">
                <a:solidFill>
                  <a:schemeClr val="dk1"/>
                </a:solidFill>
              </a:rPr>
              <a:t>, Albin Michel, 2005</a:t>
            </a:r>
            <a:endParaRPr/>
          </a:p>
          <a:p>
            <a:pPr marL="0" lvl="0" indent="0" algn="l" rtl="0">
              <a:spcBef>
                <a:spcPts val="0"/>
              </a:spcBef>
              <a:spcAft>
                <a:spcPts val="0"/>
              </a:spcAft>
              <a:buNone/>
            </a:pPr>
            <a:r>
              <a:rPr lang="fr"/>
              <a:t>Jonathan Riley-Smith, </a:t>
            </a:r>
            <a:r>
              <a:rPr lang="fr" i="1"/>
              <a:t>Atlas des Croisades</a:t>
            </a:r>
            <a:r>
              <a:rPr lang="fr"/>
              <a:t>, Editions Autrement, 1996</a:t>
            </a:r>
            <a:endParaRPr/>
          </a:p>
          <a:p>
            <a:pPr marL="0" lvl="0" indent="0" algn="l" rtl="0">
              <a:spcBef>
                <a:spcPts val="0"/>
              </a:spcBef>
              <a:spcAft>
                <a:spcPts val="0"/>
              </a:spcAft>
              <a:buNone/>
            </a:pPr>
            <a:r>
              <a:rPr lang="fr"/>
              <a:t>Amin Maalouf, </a:t>
            </a:r>
            <a:r>
              <a:rPr lang="fr" i="1"/>
              <a:t>Les croisades vues par les Arabes</a:t>
            </a:r>
            <a:r>
              <a:rPr lang="fr"/>
              <a:t>, J.-C. Lattes, 1983</a:t>
            </a: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68075" y="40275"/>
            <a:ext cx="6594725" cy="564025"/>
          </a:xfrm>
          <a:prstGeom prst="rect">
            <a:avLst/>
          </a:prstGeom>
          <a:noFill/>
          <a:ln>
            <a:noFill/>
          </a:ln>
        </p:spPr>
      </p:pic>
      <p:sp>
        <p:nvSpPr>
          <p:cNvPr id="73" name="Google Shape;73;p15"/>
          <p:cNvSpPr txBox="1"/>
          <p:nvPr/>
        </p:nvSpPr>
        <p:spPr>
          <a:xfrm>
            <a:off x="115057" y="952800"/>
            <a:ext cx="8913885" cy="36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dirty="0">
                <a:solidFill>
                  <a:srgbClr val="980000"/>
                </a:solidFill>
              </a:rPr>
              <a:t>Difficultés.</a:t>
            </a:r>
            <a:r>
              <a:rPr lang="fr" dirty="0"/>
              <a:t> 		Pas de cadre chronologique (1000 ans d’histoire) </a:t>
            </a:r>
            <a:r>
              <a:rPr lang="fr" dirty="0" smtClean="0"/>
              <a:t>– un espace “d’hétérogénéité”</a:t>
            </a:r>
          </a:p>
          <a:p>
            <a:pPr marL="0" lvl="0" indent="0" algn="l" rtl="0">
              <a:spcBef>
                <a:spcPts val="0"/>
              </a:spcBef>
              <a:spcAft>
                <a:spcPts val="0"/>
              </a:spcAft>
              <a:buNone/>
            </a:pPr>
            <a:r>
              <a:rPr lang="fr" dirty="0"/>
              <a:t>	</a:t>
            </a:r>
            <a:r>
              <a:rPr lang="fr" dirty="0" smtClean="0"/>
              <a:t>	Le </a:t>
            </a:r>
            <a:r>
              <a:rPr lang="fr" dirty="0"/>
              <a:t>risque de faire des généralités</a:t>
            </a:r>
            <a:endParaRPr dirty="0"/>
          </a:p>
          <a:p>
            <a:pPr marL="914400" lvl="0" indent="457200" algn="l" rtl="0">
              <a:spcBef>
                <a:spcPts val="0"/>
              </a:spcBef>
              <a:spcAft>
                <a:spcPts val="0"/>
              </a:spcAft>
              <a:buNone/>
            </a:pPr>
            <a:r>
              <a:rPr lang="fr" dirty="0" smtClean="0"/>
              <a:t>	Trois </a:t>
            </a:r>
            <a:r>
              <a:rPr lang="fr" dirty="0"/>
              <a:t>civilisations à traiter dans un temps réduit (6 heures)</a:t>
            </a:r>
            <a:endParaRPr dirty="0"/>
          </a:p>
          <a:p>
            <a:pPr marL="914400" lvl="0" indent="457200" algn="l" rtl="0">
              <a:spcBef>
                <a:spcPts val="0"/>
              </a:spcBef>
              <a:spcAft>
                <a:spcPts val="0"/>
              </a:spcAft>
              <a:buNone/>
            </a:pPr>
            <a:r>
              <a:rPr lang="fr" dirty="0"/>
              <a:t>	</a:t>
            </a:r>
            <a:r>
              <a:rPr lang="fr" dirty="0" smtClean="0"/>
              <a:t>		</a:t>
            </a:r>
            <a:r>
              <a:rPr lang="fr" dirty="0"/>
              <a:t>	Le risque d’une redite allégée de la 5e</a:t>
            </a:r>
            <a:endParaRPr dirty="0"/>
          </a:p>
          <a:p>
            <a:pPr marL="4114800" lvl="0" indent="457200" algn="l" rtl="0">
              <a:spcBef>
                <a:spcPts val="0"/>
              </a:spcBef>
              <a:spcAft>
                <a:spcPts val="0"/>
              </a:spcAft>
              <a:buNone/>
            </a:pPr>
            <a:r>
              <a:rPr lang="fr" dirty="0"/>
              <a:t>Le risque de l’ethnocentrisme</a:t>
            </a:r>
            <a:endParaRPr dirty="0"/>
          </a:p>
          <a:p>
            <a:pPr marL="914400" lvl="0" indent="45720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fr" dirty="0">
                <a:solidFill>
                  <a:srgbClr val="980000"/>
                </a:solidFill>
              </a:rPr>
              <a:t>Solutions.</a:t>
            </a:r>
            <a:r>
              <a:rPr lang="fr" dirty="0"/>
              <a:t>		S’attacher et se limiter à une problématique forte</a:t>
            </a:r>
            <a:endParaRPr dirty="0"/>
          </a:p>
          <a:p>
            <a:pPr marL="0" lvl="0" indent="0" algn="l" rtl="0">
              <a:spcBef>
                <a:spcPts val="0"/>
              </a:spcBef>
              <a:spcAft>
                <a:spcPts val="0"/>
              </a:spcAft>
              <a:buNone/>
            </a:pPr>
            <a:r>
              <a:rPr lang="fr" dirty="0"/>
              <a:t>		</a:t>
            </a:r>
            <a:r>
              <a:rPr lang="fr" dirty="0" smtClean="0"/>
              <a:t>S’appuyer </a:t>
            </a:r>
            <a:r>
              <a:rPr lang="fr" dirty="0"/>
              <a:t>sur la cartographie pour réactiver les repères chronologiques et spatiaux</a:t>
            </a:r>
            <a:endParaRPr dirty="0"/>
          </a:p>
          <a:p>
            <a:pPr marL="914400" lvl="0" indent="457200" algn="l" rtl="0">
              <a:spcBef>
                <a:spcPts val="0"/>
              </a:spcBef>
              <a:spcAft>
                <a:spcPts val="0"/>
              </a:spcAft>
              <a:buNone/>
            </a:pPr>
            <a:r>
              <a:rPr lang="fr" dirty="0" smtClean="0"/>
              <a:t>	Mutualiser </a:t>
            </a:r>
            <a:r>
              <a:rPr lang="fr" dirty="0"/>
              <a:t>le travail et s’appuyer sur l’oral</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fr" dirty="0"/>
              <a:t>Au-delà des affrontements et des divisions, la Méditerranée dans un autre âge d’or et le Moyen Âge sous un autre angle, celui du progrès des arts, de la technique, de l’économie et de l’échange.</a:t>
            </a:r>
            <a:endParaRPr dirty="0"/>
          </a:p>
          <a:p>
            <a:pPr marL="0" lvl="0" indent="0" algn="l" rtl="0">
              <a:spcBef>
                <a:spcPts val="0"/>
              </a:spcBef>
              <a:spcAft>
                <a:spcPts val="0"/>
              </a:spcAft>
              <a:buNone/>
            </a:pPr>
            <a:endParaRPr dirty="0"/>
          </a:p>
          <a:p>
            <a:pPr marL="0" lvl="0" indent="0" algn="ctr" rtl="0">
              <a:spcBef>
                <a:spcPts val="0"/>
              </a:spcBef>
              <a:spcAft>
                <a:spcPts val="0"/>
              </a:spcAft>
              <a:buNone/>
            </a:pPr>
            <a:r>
              <a:rPr lang="fr" b="1" dirty="0"/>
              <a:t>La Méditerranée, un espace convoité car un espace de prospérité</a:t>
            </a:r>
            <a:endParaRPr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2"/>
          <p:cNvPicPr preferRelativeResize="0"/>
          <p:nvPr/>
        </p:nvPicPr>
        <p:blipFill>
          <a:blip r:embed="rId3">
            <a:alphaModFix/>
          </a:blip>
          <a:stretch>
            <a:fillRect/>
          </a:stretch>
        </p:blipFill>
        <p:spPr>
          <a:xfrm>
            <a:off x="7639500" y="0"/>
            <a:ext cx="1504500" cy="604300"/>
          </a:xfrm>
          <a:prstGeom prst="rect">
            <a:avLst/>
          </a:prstGeom>
          <a:noFill/>
          <a:ln>
            <a:noFill/>
          </a:ln>
        </p:spPr>
      </p:pic>
      <p:sp>
        <p:nvSpPr>
          <p:cNvPr id="313" name="Google Shape;313;p42"/>
          <p:cNvSpPr txBox="1"/>
          <p:nvPr/>
        </p:nvSpPr>
        <p:spPr>
          <a:xfrm>
            <a:off x="175625" y="100350"/>
            <a:ext cx="7338900" cy="504000"/>
          </a:xfrm>
          <a:prstGeom prst="rect">
            <a:avLst/>
          </a:prstGeom>
          <a:noFill/>
          <a:ln w="19050" cap="flat" cmpd="sng">
            <a:solidFill>
              <a:srgbClr val="45818E"/>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b="1"/>
              <a:t>L’évaluation de l’histoire-géographie en tronc commun</a:t>
            </a:r>
            <a:endParaRPr b="1"/>
          </a:p>
        </p:txBody>
      </p:sp>
      <p:pic>
        <p:nvPicPr>
          <p:cNvPr id="314" name="Google Shape;314;p42"/>
          <p:cNvPicPr preferRelativeResize="0"/>
          <p:nvPr/>
        </p:nvPicPr>
        <p:blipFill rotWithShape="1">
          <a:blip r:embed="rId4">
            <a:alphaModFix/>
          </a:blip>
          <a:srcRect l="4192" t="6419" r="7367"/>
          <a:stretch/>
        </p:blipFill>
        <p:spPr>
          <a:xfrm>
            <a:off x="160300" y="1028700"/>
            <a:ext cx="4992950" cy="3962400"/>
          </a:xfrm>
          <a:prstGeom prst="rect">
            <a:avLst/>
          </a:prstGeom>
          <a:noFill/>
          <a:ln>
            <a:noFill/>
          </a:ln>
        </p:spPr>
      </p:pic>
      <p:sp>
        <p:nvSpPr>
          <p:cNvPr id="315" name="Google Shape;315;p42"/>
          <p:cNvSpPr txBox="1"/>
          <p:nvPr/>
        </p:nvSpPr>
        <p:spPr>
          <a:xfrm>
            <a:off x="5231325" y="735525"/>
            <a:ext cx="3726000" cy="4407900"/>
          </a:xfrm>
          <a:prstGeom prst="rect">
            <a:avLst/>
          </a:prstGeom>
          <a:noFill/>
          <a:ln w="19050" cap="flat" cmpd="sng">
            <a:solidFill>
              <a:srgbClr val="76A5AF"/>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800"/>
              </a:spcBef>
              <a:spcAft>
                <a:spcPts val="0"/>
              </a:spcAft>
              <a:buNone/>
            </a:pPr>
            <a:r>
              <a:rPr lang="fr" sz="1200" b="1">
                <a:solidFill>
                  <a:schemeClr val="dk1"/>
                </a:solidFill>
              </a:rPr>
              <a:t>Le contrôle continu</a:t>
            </a:r>
            <a:endParaRPr sz="1200" b="1">
              <a:solidFill>
                <a:schemeClr val="dk1"/>
              </a:solidFill>
            </a:endParaRPr>
          </a:p>
          <a:p>
            <a:pPr marL="0" lvl="0" indent="0" algn="l" rtl="0">
              <a:lnSpc>
                <a:spcPct val="115000"/>
              </a:lnSpc>
              <a:spcBef>
                <a:spcPts val="1800"/>
              </a:spcBef>
              <a:spcAft>
                <a:spcPts val="0"/>
              </a:spcAft>
              <a:buNone/>
            </a:pPr>
            <a:endParaRPr sz="1200" b="1">
              <a:solidFill>
                <a:schemeClr val="dk1"/>
              </a:solidFill>
            </a:endParaRPr>
          </a:p>
          <a:p>
            <a:pPr marL="0" lvl="0" indent="0" algn="just" rtl="0">
              <a:lnSpc>
                <a:spcPct val="115000"/>
              </a:lnSpc>
              <a:spcBef>
                <a:spcPts val="400"/>
              </a:spcBef>
              <a:spcAft>
                <a:spcPts val="0"/>
              </a:spcAft>
              <a:buNone/>
            </a:pPr>
            <a:r>
              <a:rPr lang="fr" sz="1100">
                <a:solidFill>
                  <a:schemeClr val="dk1"/>
                </a:solidFill>
              </a:rPr>
              <a:t>Le contrôle continu porte sur</a:t>
            </a:r>
            <a:r>
              <a:rPr lang="fr" sz="1100">
                <a:solidFill>
                  <a:schemeClr val="dk1"/>
                </a:solidFill>
                <a:uFill>
                  <a:noFill/>
                </a:uFill>
                <a:hlinkClick r:id="rId5"/>
              </a:rPr>
              <a:t> </a:t>
            </a:r>
            <a:r>
              <a:rPr lang="fr" sz="1100" u="sng">
                <a:solidFill>
                  <a:schemeClr val="hlink"/>
                </a:solidFill>
                <a:hlinkClick r:id="rId5"/>
              </a:rPr>
              <a:t>des cours communs et une des spécialités choisies</a:t>
            </a:r>
            <a:r>
              <a:rPr lang="fr" sz="1100">
                <a:solidFill>
                  <a:schemeClr val="dk1"/>
                </a:solidFill>
              </a:rPr>
              <a:t>. Il est organisé dans votre lycée via 3 sessions d’épreuves communes.</a:t>
            </a:r>
            <a:endParaRPr sz="1100">
              <a:solidFill>
                <a:schemeClr val="dk1"/>
              </a:solidFill>
            </a:endParaRPr>
          </a:p>
          <a:p>
            <a:pPr marL="0" lvl="0" indent="0" algn="just" rtl="0">
              <a:spcBef>
                <a:spcPts val="0"/>
              </a:spcBef>
              <a:spcAft>
                <a:spcPts val="0"/>
              </a:spcAft>
              <a:buNone/>
            </a:pPr>
            <a:r>
              <a:rPr lang="fr" sz="1100">
                <a:solidFill>
                  <a:schemeClr val="dk1"/>
                </a:solidFill>
              </a:rPr>
              <a:t>Ces épreuves communes (enseignement scientifique, histoire-géo, LVA et B, EPS et spécialité suivie uniquement en 1re) vont se dérouler dans votre lycée au 2e et au 3e trimestre de l’année de 1re, puis au 2e trimestre de l’année de terminale.</a:t>
            </a:r>
            <a:endParaRPr sz="1100">
              <a:solidFill>
                <a:schemeClr val="dk1"/>
              </a:solidFill>
            </a:endParaRPr>
          </a:p>
          <a:p>
            <a:pPr marL="0" lvl="0" indent="0" algn="just" rtl="0">
              <a:spcBef>
                <a:spcPts val="0"/>
              </a:spcBef>
              <a:spcAft>
                <a:spcPts val="0"/>
              </a:spcAft>
              <a:buNone/>
            </a:pPr>
            <a:r>
              <a:rPr lang="fr" sz="1100">
                <a:solidFill>
                  <a:schemeClr val="dk1"/>
                </a:solidFill>
              </a:rPr>
              <a:t>Pour garantir l’égalité entre lycéens, les sujets des épreuves sont choisis dans une liste nationale de sujets, les copies anonymes sont corrigées par d’autres professeurs que les vôtres.</a:t>
            </a:r>
            <a:endParaRPr sz="1100">
              <a:solidFill>
                <a:schemeClr val="dk1"/>
              </a:solidFill>
            </a:endParaRPr>
          </a:p>
          <a:p>
            <a:pPr marL="0" lvl="0" indent="0" algn="just" rtl="0">
              <a:spcBef>
                <a:spcPts val="0"/>
              </a:spcBef>
              <a:spcAft>
                <a:spcPts val="0"/>
              </a:spcAft>
              <a:buNone/>
            </a:pPr>
            <a:r>
              <a:rPr lang="fr" sz="1100">
                <a:solidFill>
                  <a:schemeClr val="dk1"/>
                </a:solidFill>
              </a:rPr>
              <a:t>Les bulletins scolaires comptent aussi pour 10% dans la note finale.</a:t>
            </a:r>
            <a:endParaRPr sz="1100">
              <a:solidFill>
                <a:schemeClr val="dk1"/>
              </a:solidFill>
            </a:endParaRPr>
          </a:p>
          <a:p>
            <a:pPr marL="0" lvl="0" indent="0" algn="just" rtl="0">
              <a:spcBef>
                <a:spcPts val="0"/>
              </a:spcBef>
              <a:spcAft>
                <a:spcPts val="0"/>
              </a:spcAft>
              <a:buNone/>
            </a:pPr>
            <a:endParaRPr sz="1100">
              <a:solidFill>
                <a:schemeClr val="dk1"/>
              </a:solidFill>
            </a:endParaRPr>
          </a:p>
          <a:p>
            <a:pPr marL="0" lvl="0" indent="0" algn="just" rtl="0">
              <a:spcBef>
                <a:spcPts val="0"/>
              </a:spcBef>
              <a:spcAft>
                <a:spcPts val="0"/>
              </a:spcAft>
              <a:buNone/>
            </a:pPr>
            <a:r>
              <a:rPr lang="fr" sz="1100" b="1">
                <a:solidFill>
                  <a:schemeClr val="dk1"/>
                </a:solidFill>
              </a:rPr>
              <a:t>En voie générale : </a:t>
            </a:r>
            <a:r>
              <a:rPr lang="fr" sz="1100">
                <a:solidFill>
                  <a:schemeClr val="dk1"/>
                </a:solidFill>
              </a:rPr>
              <a:t>il y aura une première session en janvier, puis une seconde en avril-mai : Histoire-géographie, Langue vivante A, Langue vivante B et le nouvel « enseignement scientifique »</a:t>
            </a:r>
            <a:endParaRPr sz="11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16"/>
          <p:cNvPicPr preferRelativeResize="0"/>
          <p:nvPr/>
        </p:nvPicPr>
        <p:blipFill>
          <a:blip r:embed="rId3">
            <a:alphaModFix/>
          </a:blip>
          <a:stretch>
            <a:fillRect/>
          </a:stretch>
        </p:blipFill>
        <p:spPr>
          <a:xfrm>
            <a:off x="68075" y="40275"/>
            <a:ext cx="6594725" cy="564025"/>
          </a:xfrm>
          <a:prstGeom prst="rect">
            <a:avLst/>
          </a:prstGeom>
          <a:noFill/>
          <a:ln>
            <a:noFill/>
          </a:ln>
        </p:spPr>
      </p:pic>
      <p:sp>
        <p:nvSpPr>
          <p:cNvPr id="79" name="Google Shape;79;p16"/>
          <p:cNvSpPr txBox="1"/>
          <p:nvPr/>
        </p:nvSpPr>
        <p:spPr>
          <a:xfrm>
            <a:off x="245150" y="1181400"/>
            <a:ext cx="8235300" cy="4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solidFill>
                  <a:srgbClr val="980000"/>
                </a:solidFill>
              </a:rPr>
              <a:t>Solution.</a:t>
            </a:r>
            <a:r>
              <a:rPr lang="fr"/>
              <a:t>		S’appuyer sur la cartographie pour maîtriser les repères chronologiques et spatiaux</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None/>
            </a:pPr>
            <a:endParaRPr b="1"/>
          </a:p>
        </p:txBody>
      </p:sp>
      <p:pic>
        <p:nvPicPr>
          <p:cNvPr id="80" name="Google Shape;80;p16"/>
          <p:cNvPicPr preferRelativeResize="0"/>
          <p:nvPr/>
        </p:nvPicPr>
        <p:blipFill>
          <a:blip r:embed="rId4">
            <a:alphaModFix/>
          </a:blip>
          <a:stretch>
            <a:fillRect/>
          </a:stretch>
        </p:blipFill>
        <p:spPr>
          <a:xfrm>
            <a:off x="1753451" y="2255975"/>
            <a:ext cx="5964150" cy="152555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7"/>
          <p:cNvPicPr preferRelativeResize="0"/>
          <p:nvPr/>
        </p:nvPicPr>
        <p:blipFill>
          <a:blip r:embed="rId3">
            <a:alphaModFix/>
          </a:blip>
          <a:stretch>
            <a:fillRect/>
          </a:stretch>
        </p:blipFill>
        <p:spPr>
          <a:xfrm>
            <a:off x="105550" y="63137"/>
            <a:ext cx="7391100" cy="478025"/>
          </a:xfrm>
          <a:prstGeom prst="rect">
            <a:avLst/>
          </a:prstGeom>
          <a:noFill/>
          <a:ln>
            <a:noFill/>
          </a:ln>
        </p:spPr>
      </p:pic>
      <p:sp>
        <p:nvSpPr>
          <p:cNvPr id="86" name="Google Shape;86;p17"/>
          <p:cNvSpPr txBox="1"/>
          <p:nvPr/>
        </p:nvSpPr>
        <p:spPr>
          <a:xfrm>
            <a:off x="105550" y="826650"/>
            <a:ext cx="67821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Entrée.</a:t>
            </a:r>
            <a:r>
              <a:rPr lang="fr"/>
              <a:t> Dans l’atelier d’un cartographie vénitien. </a:t>
            </a:r>
            <a:r>
              <a:rPr lang="fr" b="1"/>
              <a:t>Pietro Vesconte.</a:t>
            </a:r>
            <a:endParaRPr b="1"/>
          </a:p>
        </p:txBody>
      </p:sp>
      <p:pic>
        <p:nvPicPr>
          <p:cNvPr id="87" name="Google Shape;87;p17">
            <a:hlinkClick r:id="rId4"/>
          </p:cNvPr>
          <p:cNvPicPr preferRelativeResize="0"/>
          <p:nvPr/>
        </p:nvPicPr>
        <p:blipFill>
          <a:blip r:embed="rId5">
            <a:alphaModFix/>
          </a:blip>
          <a:stretch>
            <a:fillRect/>
          </a:stretch>
        </p:blipFill>
        <p:spPr>
          <a:xfrm>
            <a:off x="189925" y="1342800"/>
            <a:ext cx="3999525" cy="3367575"/>
          </a:xfrm>
          <a:prstGeom prst="rect">
            <a:avLst/>
          </a:prstGeom>
          <a:noFill/>
          <a:ln w="38100" cap="flat" cmpd="sng">
            <a:solidFill>
              <a:srgbClr val="000000"/>
            </a:solidFill>
            <a:prstDash val="solid"/>
            <a:round/>
            <a:headEnd type="none" w="sm" len="sm"/>
            <a:tailEnd type="none" w="sm" len="sm"/>
          </a:ln>
        </p:spPr>
      </p:pic>
      <p:sp>
        <p:nvSpPr>
          <p:cNvPr id="88" name="Google Shape;88;p17"/>
          <p:cNvSpPr txBox="1"/>
          <p:nvPr/>
        </p:nvSpPr>
        <p:spPr>
          <a:xfrm>
            <a:off x="29350" y="4684100"/>
            <a:ext cx="4542600" cy="4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t>Vesconte au travail, détail d’une carte de 1318, Bibl. Marciana, Venise</a:t>
            </a:r>
            <a:endParaRPr sz="1100"/>
          </a:p>
        </p:txBody>
      </p:sp>
      <p:sp>
        <p:nvSpPr>
          <p:cNvPr id="89" name="Google Shape;89;p17"/>
          <p:cNvSpPr txBox="1"/>
          <p:nvPr/>
        </p:nvSpPr>
        <p:spPr>
          <a:xfrm>
            <a:off x="4339350" y="1495200"/>
            <a:ext cx="4712400" cy="826200"/>
          </a:xfrm>
          <a:prstGeom prst="rect">
            <a:avLst/>
          </a:prstGeom>
          <a:noFill/>
          <a:ln w="9525" cap="flat" cmpd="sng">
            <a:solidFill>
              <a:srgbClr val="98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r" sz="1000">
                <a:solidFill>
                  <a:srgbClr val="980000"/>
                </a:solidFill>
              </a:rPr>
              <a:t>“Petrus Vesconte de Janua fecit istam tabulam in Venecia</a:t>
            </a:r>
            <a:endParaRPr sz="1000">
              <a:solidFill>
                <a:srgbClr val="980000"/>
              </a:solidFill>
            </a:endParaRPr>
          </a:p>
          <a:p>
            <a:pPr marL="0" lvl="0" indent="0" algn="ctr" rtl="0">
              <a:spcBef>
                <a:spcPts val="0"/>
              </a:spcBef>
              <a:spcAft>
                <a:spcPts val="0"/>
              </a:spcAft>
              <a:buNone/>
            </a:pPr>
            <a:r>
              <a:rPr lang="fr" sz="1000">
                <a:solidFill>
                  <a:srgbClr val="980000"/>
                </a:solidFill>
              </a:rPr>
              <a:t>anno domini M CCC XVIII”</a:t>
            </a:r>
            <a:endParaRPr sz="1000">
              <a:solidFill>
                <a:srgbClr val="980000"/>
              </a:solidFill>
            </a:endParaRPr>
          </a:p>
          <a:p>
            <a:pPr marL="0" lvl="0" indent="0" algn="ctr" rtl="0">
              <a:spcBef>
                <a:spcPts val="0"/>
              </a:spcBef>
              <a:spcAft>
                <a:spcPts val="0"/>
              </a:spcAft>
              <a:buNone/>
            </a:pPr>
            <a:endParaRPr sz="1000">
              <a:solidFill>
                <a:srgbClr val="980000"/>
              </a:solidFill>
            </a:endParaRPr>
          </a:p>
          <a:p>
            <a:pPr marL="0" lvl="0" indent="0" algn="ctr" rtl="0">
              <a:spcBef>
                <a:spcPts val="0"/>
              </a:spcBef>
              <a:spcAft>
                <a:spcPts val="0"/>
              </a:spcAft>
              <a:buNone/>
            </a:pPr>
            <a:r>
              <a:rPr lang="fr" sz="1000" i="1">
                <a:solidFill>
                  <a:srgbClr val="980000"/>
                </a:solidFill>
              </a:rPr>
              <a:t>Pietro Vesconte de Gênes a fait cette carte à Venise l’année du seigneur 1318</a:t>
            </a:r>
            <a:endParaRPr sz="1000" i="1">
              <a:solidFill>
                <a:srgbClr val="980000"/>
              </a:solidFill>
            </a:endParaRPr>
          </a:p>
        </p:txBody>
      </p:sp>
      <p:cxnSp>
        <p:nvCxnSpPr>
          <p:cNvPr id="90" name="Google Shape;90;p17"/>
          <p:cNvCxnSpPr>
            <a:endCxn id="89" idx="1"/>
          </p:cNvCxnSpPr>
          <p:nvPr/>
        </p:nvCxnSpPr>
        <p:spPr>
          <a:xfrm>
            <a:off x="3702150" y="1821000"/>
            <a:ext cx="637200" cy="87300"/>
          </a:xfrm>
          <a:prstGeom prst="straightConnector1">
            <a:avLst/>
          </a:prstGeom>
          <a:noFill/>
          <a:ln w="19050" cap="flat" cmpd="sng">
            <a:solidFill>
              <a:srgbClr val="980000"/>
            </a:solidFill>
            <a:prstDash val="solid"/>
            <a:round/>
            <a:headEnd type="none" w="med" len="med"/>
            <a:tailEnd type="none" w="med" len="med"/>
          </a:ln>
        </p:spPr>
      </p:cxnSp>
      <p:sp>
        <p:nvSpPr>
          <p:cNvPr id="91" name="Google Shape;91;p17"/>
          <p:cNvSpPr txBox="1"/>
          <p:nvPr/>
        </p:nvSpPr>
        <p:spPr>
          <a:xfrm>
            <a:off x="4339350" y="2691850"/>
            <a:ext cx="4712400" cy="1469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a:t>Pietro Vesconte, né à Gênes, installé à Venise vers 1318.</a:t>
            </a:r>
            <a:endParaRPr/>
          </a:p>
          <a:p>
            <a:pPr marL="0" lvl="0" indent="0" algn="l" rtl="0">
              <a:spcBef>
                <a:spcPts val="0"/>
              </a:spcBef>
              <a:spcAft>
                <a:spcPts val="0"/>
              </a:spcAft>
              <a:buNone/>
            </a:pPr>
            <a:endParaRPr/>
          </a:p>
          <a:p>
            <a:pPr marL="0" lvl="0" indent="0" algn="just" rtl="0">
              <a:spcBef>
                <a:spcPts val="0"/>
              </a:spcBef>
              <a:spcAft>
                <a:spcPts val="0"/>
              </a:spcAft>
              <a:buNone/>
            </a:pPr>
            <a:r>
              <a:rPr lang="fr"/>
              <a:t>Fondateur du premier atelier spécialisé de cartographie.</a:t>
            </a:r>
            <a:endParaRPr/>
          </a:p>
          <a:p>
            <a:pPr marL="0" lvl="0" indent="0" algn="just" rtl="0">
              <a:spcBef>
                <a:spcPts val="0"/>
              </a:spcBef>
              <a:spcAft>
                <a:spcPts val="0"/>
              </a:spcAft>
              <a:buNone/>
            </a:pPr>
            <a:r>
              <a:rPr lang="fr"/>
              <a:t>Auteur des premiers atlas de l’histoire. Auteur de plus d’une centaine de cartes de la Méditerranée encore conservées.</a:t>
            </a:r>
            <a:endParaRPr/>
          </a:p>
        </p:txBody>
      </p:sp>
      <p:sp>
        <p:nvSpPr>
          <p:cNvPr id="92" name="Google Shape;92;p17"/>
          <p:cNvSpPr txBox="1"/>
          <p:nvPr/>
        </p:nvSpPr>
        <p:spPr>
          <a:xfrm>
            <a:off x="8527050" y="741213"/>
            <a:ext cx="524700" cy="40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a:t>40’</a:t>
            </a:r>
            <a:endParaRPr/>
          </a:p>
        </p:txBody>
      </p:sp>
      <p:pic>
        <p:nvPicPr>
          <p:cNvPr id="93" name="Google Shape;93;p17"/>
          <p:cNvPicPr preferRelativeResize="0"/>
          <p:nvPr/>
        </p:nvPicPr>
        <p:blipFill>
          <a:blip r:embed="rId6">
            <a:alphaModFix/>
          </a:blip>
          <a:stretch>
            <a:fillRect/>
          </a:stretch>
        </p:blipFill>
        <p:spPr>
          <a:xfrm>
            <a:off x="5780100" y="688221"/>
            <a:ext cx="2454400" cy="312925"/>
          </a:xfrm>
          <a:prstGeom prst="rect">
            <a:avLst/>
          </a:prstGeom>
          <a:noFill/>
          <a:ln>
            <a:noFill/>
          </a:ln>
        </p:spPr>
      </p:pic>
      <p:pic>
        <p:nvPicPr>
          <p:cNvPr id="94" name="Google Shape;94;p17"/>
          <p:cNvPicPr preferRelativeResize="0"/>
          <p:nvPr/>
        </p:nvPicPr>
        <p:blipFill>
          <a:blip r:embed="rId7">
            <a:alphaModFix/>
          </a:blip>
          <a:stretch>
            <a:fillRect/>
          </a:stretch>
        </p:blipFill>
        <p:spPr>
          <a:xfrm>
            <a:off x="5780100" y="978350"/>
            <a:ext cx="2361608" cy="312925"/>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p:nvPr/>
        </p:nvSpPr>
        <p:spPr>
          <a:xfrm>
            <a:off x="105550" y="140850"/>
            <a:ext cx="6782100" cy="6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Entrée.</a:t>
            </a:r>
            <a:r>
              <a:rPr lang="fr"/>
              <a:t> Dans l’atelier d’un cartographie vénitien. </a:t>
            </a:r>
            <a:r>
              <a:rPr lang="fr" b="1"/>
              <a:t>Pietro Vesconte.</a:t>
            </a:r>
            <a:endParaRPr b="1"/>
          </a:p>
        </p:txBody>
      </p:sp>
      <p:pic>
        <p:nvPicPr>
          <p:cNvPr id="100" name="Google Shape;100;p18">
            <a:hlinkClick r:id="rId3"/>
          </p:cNvPr>
          <p:cNvPicPr preferRelativeResize="0"/>
          <p:nvPr/>
        </p:nvPicPr>
        <p:blipFill>
          <a:blip r:embed="rId4">
            <a:alphaModFix/>
          </a:blip>
          <a:stretch>
            <a:fillRect/>
          </a:stretch>
        </p:blipFill>
        <p:spPr>
          <a:xfrm>
            <a:off x="1392050" y="661975"/>
            <a:ext cx="6841889" cy="4068150"/>
          </a:xfrm>
          <a:prstGeom prst="rect">
            <a:avLst/>
          </a:prstGeom>
          <a:noFill/>
          <a:ln w="19050" cap="flat" cmpd="sng">
            <a:solidFill>
              <a:srgbClr val="000000"/>
            </a:solidFill>
            <a:prstDash val="solid"/>
            <a:round/>
            <a:headEnd type="none" w="sm" len="sm"/>
            <a:tailEnd type="none" w="sm" len="sm"/>
          </a:ln>
        </p:spPr>
      </p:pic>
      <p:sp>
        <p:nvSpPr>
          <p:cNvPr id="101" name="Google Shape;101;p18"/>
          <p:cNvSpPr txBox="1"/>
          <p:nvPr/>
        </p:nvSpPr>
        <p:spPr>
          <a:xfrm>
            <a:off x="1392050" y="4716600"/>
            <a:ext cx="40368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Détail de la mappemonde de Vesconte, 1320 (BAV, Pal. lat. 1362a)</a:t>
            </a:r>
            <a:endParaRPr sz="10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p:nvPr/>
        </p:nvSpPr>
        <p:spPr>
          <a:xfrm>
            <a:off x="3509700" y="0"/>
            <a:ext cx="5634300" cy="4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Entrée.</a:t>
            </a:r>
            <a:r>
              <a:rPr lang="fr"/>
              <a:t> Dans l’atelier d’un cartographie vénitien. </a:t>
            </a:r>
            <a:r>
              <a:rPr lang="fr" b="1"/>
              <a:t>Pietro Vesconte.</a:t>
            </a:r>
            <a:endParaRPr b="1"/>
          </a:p>
        </p:txBody>
      </p:sp>
      <p:sp>
        <p:nvSpPr>
          <p:cNvPr id="107" name="Google Shape;107;p19"/>
          <p:cNvSpPr txBox="1"/>
          <p:nvPr/>
        </p:nvSpPr>
        <p:spPr>
          <a:xfrm>
            <a:off x="3820800" y="4849800"/>
            <a:ext cx="53232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Détails de carte marines des atlas de Vesconte, 1320 (BAV, Pal. lat. 1362a)</a:t>
            </a:r>
            <a:endParaRPr sz="1000"/>
          </a:p>
        </p:txBody>
      </p:sp>
      <p:pic>
        <p:nvPicPr>
          <p:cNvPr id="108" name="Google Shape;108;p19"/>
          <p:cNvPicPr preferRelativeResize="0"/>
          <p:nvPr/>
        </p:nvPicPr>
        <p:blipFill>
          <a:blip r:embed="rId3">
            <a:alphaModFix/>
          </a:blip>
          <a:stretch>
            <a:fillRect/>
          </a:stretch>
        </p:blipFill>
        <p:spPr>
          <a:xfrm>
            <a:off x="-46850" y="0"/>
            <a:ext cx="3183193" cy="5143501"/>
          </a:xfrm>
          <a:prstGeom prst="rect">
            <a:avLst/>
          </a:prstGeom>
          <a:noFill/>
          <a:ln>
            <a:noFill/>
          </a:ln>
        </p:spPr>
      </p:pic>
      <p:pic>
        <p:nvPicPr>
          <p:cNvPr id="109" name="Google Shape;109;p19"/>
          <p:cNvPicPr preferRelativeResize="0"/>
          <p:nvPr/>
        </p:nvPicPr>
        <p:blipFill>
          <a:blip r:embed="rId4">
            <a:alphaModFix/>
          </a:blip>
          <a:stretch>
            <a:fillRect/>
          </a:stretch>
        </p:blipFill>
        <p:spPr>
          <a:xfrm>
            <a:off x="3288743" y="606900"/>
            <a:ext cx="5581894" cy="409050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p:nvPr/>
        </p:nvSpPr>
        <p:spPr>
          <a:xfrm>
            <a:off x="3509700" y="0"/>
            <a:ext cx="5634300" cy="4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Entrée.</a:t>
            </a:r>
            <a:r>
              <a:rPr lang="fr"/>
              <a:t> Dans l’atelier d’un cartographie vénitien. </a:t>
            </a:r>
            <a:r>
              <a:rPr lang="fr" b="1"/>
              <a:t>Pietro Vesconte.</a:t>
            </a:r>
            <a:endParaRPr b="1"/>
          </a:p>
        </p:txBody>
      </p:sp>
      <p:sp>
        <p:nvSpPr>
          <p:cNvPr id="115" name="Google Shape;115;p20"/>
          <p:cNvSpPr txBox="1"/>
          <p:nvPr/>
        </p:nvSpPr>
        <p:spPr>
          <a:xfrm>
            <a:off x="3820800" y="4849800"/>
            <a:ext cx="5323200" cy="2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000"/>
              <a:t>Assemblage des carte marines des atlas de Vesconte, 1320 (BAV, Pal. lat. 1362a)</a:t>
            </a:r>
            <a:endParaRPr sz="1000"/>
          </a:p>
        </p:txBody>
      </p:sp>
      <p:pic>
        <p:nvPicPr>
          <p:cNvPr id="116" name="Google Shape;116;p20"/>
          <p:cNvPicPr preferRelativeResize="0"/>
          <p:nvPr/>
        </p:nvPicPr>
        <p:blipFill>
          <a:blip r:embed="rId3">
            <a:alphaModFix/>
          </a:blip>
          <a:stretch>
            <a:fillRect/>
          </a:stretch>
        </p:blipFill>
        <p:spPr>
          <a:xfrm>
            <a:off x="-46850" y="605925"/>
            <a:ext cx="2619575" cy="4232776"/>
          </a:xfrm>
          <a:prstGeom prst="rect">
            <a:avLst/>
          </a:prstGeom>
          <a:noFill/>
          <a:ln>
            <a:noFill/>
          </a:ln>
        </p:spPr>
      </p:pic>
      <p:pic>
        <p:nvPicPr>
          <p:cNvPr id="117" name="Google Shape;117;p20"/>
          <p:cNvPicPr preferRelativeResize="0"/>
          <p:nvPr/>
        </p:nvPicPr>
        <p:blipFill>
          <a:blip r:embed="rId4">
            <a:alphaModFix/>
          </a:blip>
          <a:stretch>
            <a:fillRect/>
          </a:stretch>
        </p:blipFill>
        <p:spPr>
          <a:xfrm>
            <a:off x="729825" y="3155313"/>
            <a:ext cx="2446699" cy="1619425"/>
          </a:xfrm>
          <a:prstGeom prst="rect">
            <a:avLst/>
          </a:prstGeom>
          <a:noFill/>
          <a:ln>
            <a:noFill/>
          </a:ln>
        </p:spPr>
      </p:pic>
      <p:pic>
        <p:nvPicPr>
          <p:cNvPr id="118" name="Google Shape;118;p20"/>
          <p:cNvPicPr preferRelativeResize="0"/>
          <p:nvPr/>
        </p:nvPicPr>
        <p:blipFill>
          <a:blip r:embed="rId5">
            <a:alphaModFix/>
          </a:blip>
          <a:stretch>
            <a:fillRect/>
          </a:stretch>
        </p:blipFill>
        <p:spPr>
          <a:xfrm>
            <a:off x="3979475" y="1418250"/>
            <a:ext cx="2671075" cy="3026575"/>
          </a:xfrm>
          <a:prstGeom prst="rect">
            <a:avLst/>
          </a:prstGeom>
          <a:noFill/>
          <a:ln>
            <a:noFill/>
          </a:ln>
        </p:spPr>
      </p:pic>
      <p:pic>
        <p:nvPicPr>
          <p:cNvPr id="119" name="Google Shape;119;p20"/>
          <p:cNvPicPr preferRelativeResize="0"/>
          <p:nvPr/>
        </p:nvPicPr>
        <p:blipFill>
          <a:blip r:embed="rId6">
            <a:alphaModFix/>
          </a:blip>
          <a:stretch>
            <a:fillRect/>
          </a:stretch>
        </p:blipFill>
        <p:spPr>
          <a:xfrm>
            <a:off x="6604175" y="2045025"/>
            <a:ext cx="2021801" cy="2883050"/>
          </a:xfrm>
          <a:prstGeom prst="rect">
            <a:avLst/>
          </a:prstGeom>
          <a:noFill/>
          <a:ln>
            <a:noFill/>
          </a:ln>
        </p:spPr>
      </p:pic>
      <p:pic>
        <p:nvPicPr>
          <p:cNvPr id="120" name="Google Shape;120;p20"/>
          <p:cNvPicPr preferRelativeResize="0"/>
          <p:nvPr/>
        </p:nvPicPr>
        <p:blipFill>
          <a:blip r:embed="rId7">
            <a:alphaModFix/>
          </a:blip>
          <a:stretch>
            <a:fillRect/>
          </a:stretch>
        </p:blipFill>
        <p:spPr>
          <a:xfrm>
            <a:off x="2516350" y="1618200"/>
            <a:ext cx="1638712" cy="1301526"/>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p:nvPr/>
        </p:nvSpPr>
        <p:spPr>
          <a:xfrm>
            <a:off x="3509700" y="0"/>
            <a:ext cx="5634300" cy="4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b="1"/>
              <a:t>Entrée.</a:t>
            </a:r>
            <a:r>
              <a:rPr lang="fr"/>
              <a:t> Dans l’atelier d’un cartographie vénitien. </a:t>
            </a:r>
            <a:r>
              <a:rPr lang="fr" b="1"/>
              <a:t>Pietro Vesconte.</a:t>
            </a:r>
            <a:endParaRPr b="1"/>
          </a:p>
        </p:txBody>
      </p:sp>
      <p:pic>
        <p:nvPicPr>
          <p:cNvPr id="126" name="Google Shape;126;p21">
            <a:hlinkClick r:id="rId3"/>
          </p:cNvPr>
          <p:cNvPicPr preferRelativeResize="0"/>
          <p:nvPr/>
        </p:nvPicPr>
        <p:blipFill>
          <a:blip r:embed="rId4">
            <a:alphaModFix/>
          </a:blip>
          <a:stretch>
            <a:fillRect/>
          </a:stretch>
        </p:blipFill>
        <p:spPr>
          <a:xfrm>
            <a:off x="1065425" y="454500"/>
            <a:ext cx="7013151" cy="4365675"/>
          </a:xfrm>
          <a:prstGeom prst="rect">
            <a:avLst/>
          </a:prstGeom>
          <a:noFill/>
          <a:ln w="19050" cap="flat" cmpd="sng">
            <a:solidFill>
              <a:srgbClr val="000000"/>
            </a:solidFill>
            <a:prstDash val="solid"/>
            <a:round/>
            <a:headEnd type="none" w="sm" len="sm"/>
            <a:tailEnd type="none" w="sm" len="sm"/>
          </a:ln>
        </p:spPr>
      </p:pic>
      <p:sp>
        <p:nvSpPr>
          <p:cNvPr id="127" name="Google Shape;127;p21"/>
          <p:cNvSpPr txBox="1"/>
          <p:nvPr/>
        </p:nvSpPr>
        <p:spPr>
          <a:xfrm>
            <a:off x="823900" y="4820175"/>
            <a:ext cx="7954200" cy="29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 sz="1100"/>
              <a:t>Un émule de Vesconte, l’atelier du cartographe juif Abraham Cresques Détail de l’Atlas catalan (1375) pour le roi Charles V</a:t>
            </a:r>
            <a:endParaRPr sz="11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1970</Words>
  <Application>Microsoft Office PowerPoint</Application>
  <PresentationFormat>Affichage à l'écran (16:9)</PresentationFormat>
  <Paragraphs>210</Paragraphs>
  <Slides>30</Slides>
  <Notes>30</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Simple Light</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Jean-Marc Noaille</dc:creator>
  <cp:lastModifiedBy>Jean-Marc Noaille</cp:lastModifiedBy>
  <cp:revision>1</cp:revision>
  <dcterms:modified xsi:type="dcterms:W3CDTF">2019-06-16T21:13:15Z</dcterms:modified>
</cp:coreProperties>
</file>